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f9782e192da447b" /><Relationship Type="http://schemas.openxmlformats.org/officeDocument/2006/relationships/extended-properties" Target="/docProps/app.xml" Id="Rb0dd064be622476a" /><Relationship Type="http://schemas.openxmlformats.org/officeDocument/2006/relationships/officeDocument" Target="/ppt/presentation.xml" Id="R93b9142036c04fb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77480b8f0f14198"/>
  </p:sldMasterIdLst>
  <p:notesMasterIdLst>
    <p:notesMasterId xmlns:r="http://schemas.openxmlformats.org/officeDocument/2006/relationships" r:id="Rec921dad6d154d05"/>
  </p:notesMasterIdLst>
  <p:sldIdLst>
    <p:sldId xmlns:r="http://schemas.openxmlformats.org/officeDocument/2006/relationships" id="256" r:id="R84c4f84dd9de43d7"/>
    <p:sldId xmlns:r="http://schemas.openxmlformats.org/officeDocument/2006/relationships" id="257" r:id="R2d70e91007a64df9"/>
    <p:sldId xmlns:r="http://schemas.openxmlformats.org/officeDocument/2006/relationships" id="258" r:id="Rbfb567d15fdb4a64"/>
    <p:sldId xmlns:r="http://schemas.openxmlformats.org/officeDocument/2006/relationships" id="259" r:id="Rc37139ed9751493a"/>
    <p:sldId xmlns:r="http://schemas.openxmlformats.org/officeDocument/2006/relationships" id="260" r:id="R57d1636ebbbf496d"/>
    <p:sldId xmlns:r="http://schemas.openxmlformats.org/officeDocument/2006/relationships" id="261" r:id="R79086b10dd4f49b2"/>
    <p:sldId xmlns:r="http://schemas.openxmlformats.org/officeDocument/2006/relationships" id="262" r:id="Raad4acc71dd74ef6"/>
    <p:sldId xmlns:r="http://schemas.openxmlformats.org/officeDocument/2006/relationships" id="263" r:id="R2a8aa319e34e4dba"/>
    <p:sldId xmlns:r="http://schemas.openxmlformats.org/officeDocument/2006/relationships" id="264" r:id="R056b3dc3cab14b5f"/>
    <p:sldId xmlns:r="http://schemas.openxmlformats.org/officeDocument/2006/relationships" id="265" r:id="R1aca1d81e29841d8"/>
    <p:sldId xmlns:r="http://schemas.openxmlformats.org/officeDocument/2006/relationships" id="266" r:id="R80e92ccef2dc4e29"/>
    <p:sldId xmlns:r="http://schemas.openxmlformats.org/officeDocument/2006/relationships" id="267" r:id="Re20b1c72a9764b7c"/>
    <p:sldId xmlns:r="http://schemas.openxmlformats.org/officeDocument/2006/relationships" id="268" r:id="R6a2c3d597f1f49df"/>
    <p:sldId xmlns:r="http://schemas.openxmlformats.org/officeDocument/2006/relationships" id="269" r:id="Re801e40c19af4f4f"/>
    <p:sldId xmlns:r="http://schemas.openxmlformats.org/officeDocument/2006/relationships" id="270" r:id="R3effdfae5d674105"/>
    <p:sldId xmlns:r="http://schemas.openxmlformats.org/officeDocument/2006/relationships" id="271" r:id="R11fe8e9301b0465f"/>
    <p:sldId xmlns:r="http://schemas.openxmlformats.org/officeDocument/2006/relationships" id="272" r:id="R1d020e0fbab043d3"/>
    <p:sldId xmlns:r="http://schemas.openxmlformats.org/officeDocument/2006/relationships" id="273" r:id="R69e80958c36a470c"/>
    <p:sldId xmlns:r="http://schemas.openxmlformats.org/officeDocument/2006/relationships" id="274" r:id="Rbad21be53a594fec"/>
    <p:sldId xmlns:r="http://schemas.openxmlformats.org/officeDocument/2006/relationships" id="275" r:id="Rcebac111f3cb473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0f76d1ecb804ad4" /><Relationship Type="http://schemas.openxmlformats.org/officeDocument/2006/relationships/slideMaster" Target="/ppt/slideMasters/slideMaster1.xml" Id="R877480b8f0f14198" /><Relationship Type="http://schemas.openxmlformats.org/officeDocument/2006/relationships/notesMaster" Target="/ppt/notesMasters/notesMaster1.xml" Id="Rec921dad6d154d05" /><Relationship Type="http://schemas.openxmlformats.org/officeDocument/2006/relationships/presProps" Target="/ppt/presProps.xml" Id="R0b8c9baa32fd4720" /><Relationship Type="http://schemas.openxmlformats.org/officeDocument/2006/relationships/tableStyles" Target="/ppt/tableStyles.xml" Id="R0968f89e47974641" /><Relationship Type="http://schemas.openxmlformats.org/officeDocument/2006/relationships/slide" Target="/ppt/slides/slide1.xml" Id="R84c4f84dd9de43d7" /><Relationship Type="http://schemas.openxmlformats.org/officeDocument/2006/relationships/slide" Target="/ppt/slides/slide2.xml" Id="R2d70e91007a64df9" /><Relationship Type="http://schemas.openxmlformats.org/officeDocument/2006/relationships/slide" Target="/ppt/slides/slide3.xml" Id="Rbfb567d15fdb4a64" /><Relationship Type="http://schemas.openxmlformats.org/officeDocument/2006/relationships/slide" Target="/ppt/slides/slide4.xml" Id="Rc37139ed9751493a" /><Relationship Type="http://schemas.openxmlformats.org/officeDocument/2006/relationships/slide" Target="/ppt/slides/slide5.xml" Id="R57d1636ebbbf496d" /><Relationship Type="http://schemas.openxmlformats.org/officeDocument/2006/relationships/slide" Target="/ppt/slides/slide6.xml" Id="R79086b10dd4f49b2" /><Relationship Type="http://schemas.openxmlformats.org/officeDocument/2006/relationships/slide" Target="/ppt/slides/slide7.xml" Id="Raad4acc71dd74ef6" /><Relationship Type="http://schemas.openxmlformats.org/officeDocument/2006/relationships/slide" Target="/ppt/slides/slide8.xml" Id="R2a8aa319e34e4dba" /><Relationship Type="http://schemas.openxmlformats.org/officeDocument/2006/relationships/slide" Target="/ppt/slides/slide9.xml" Id="R056b3dc3cab14b5f" /><Relationship Type="http://schemas.openxmlformats.org/officeDocument/2006/relationships/slide" Target="/ppt/slides/slide10.xml" Id="R1aca1d81e29841d8" /><Relationship Type="http://schemas.openxmlformats.org/officeDocument/2006/relationships/slide" Target="/ppt/slides/slide11.xml" Id="R80e92ccef2dc4e29" /><Relationship Type="http://schemas.openxmlformats.org/officeDocument/2006/relationships/slide" Target="/ppt/slides/slide12.xml" Id="Re20b1c72a9764b7c" /><Relationship Type="http://schemas.openxmlformats.org/officeDocument/2006/relationships/slide" Target="/ppt/slides/slide13.xml" Id="R6a2c3d597f1f49df" /><Relationship Type="http://schemas.openxmlformats.org/officeDocument/2006/relationships/slide" Target="/ppt/slides/slide14.xml" Id="Re801e40c19af4f4f" /><Relationship Type="http://schemas.openxmlformats.org/officeDocument/2006/relationships/slide" Target="/ppt/slides/slide15.xml" Id="R3effdfae5d674105" /><Relationship Type="http://schemas.openxmlformats.org/officeDocument/2006/relationships/slide" Target="/ppt/slides/slide16.xml" Id="R11fe8e9301b0465f" /><Relationship Type="http://schemas.openxmlformats.org/officeDocument/2006/relationships/slide" Target="/ppt/slides/slide17.xml" Id="R1d020e0fbab043d3" /><Relationship Type="http://schemas.openxmlformats.org/officeDocument/2006/relationships/slide" Target="/ppt/slides/slide18.xml" Id="R69e80958c36a470c" /><Relationship Type="http://schemas.openxmlformats.org/officeDocument/2006/relationships/slide" Target="/ppt/slides/slide19.xml" Id="Rbad21be53a594fec" /><Relationship Type="http://schemas.openxmlformats.org/officeDocument/2006/relationships/slide" Target="/ppt/slides/slide20.xml" Id="Rcebac111f3cb473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09fdf06048f4ad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033d3450c664a5a" /><Relationship Type="http://schemas.openxmlformats.org/officeDocument/2006/relationships/notesMaster" Target="/ppt/notesMasters/notesMaster1.xml" Id="R6e5c072f9b0d41d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90a0630b9d74adf" /><Relationship Type="http://schemas.openxmlformats.org/officeDocument/2006/relationships/notesMaster" Target="/ppt/notesMasters/notesMaster1.xml" Id="R282f822274e8470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1b68a90d31948f3" /><Relationship Type="http://schemas.openxmlformats.org/officeDocument/2006/relationships/notesMaster" Target="/ppt/notesMasters/notesMaster1.xml" Id="Rf6b7bb8487ab42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c9bd8b5a851401d" /><Relationship Type="http://schemas.openxmlformats.org/officeDocument/2006/relationships/notesMaster" Target="/ppt/notesMasters/notesMaster1.xml" Id="R445dade3f5c54d3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e31032865c24389" /><Relationship Type="http://schemas.openxmlformats.org/officeDocument/2006/relationships/notesMaster" Target="/ppt/notesMasters/notesMaster1.xml" Id="Ra2acfe030db0462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80f82531f2a4942" /><Relationship Type="http://schemas.openxmlformats.org/officeDocument/2006/relationships/notesMaster" Target="/ppt/notesMasters/notesMaster1.xml" Id="Rb0d18c4e1b2c4e7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77c992e5dce4668" /><Relationship Type="http://schemas.openxmlformats.org/officeDocument/2006/relationships/notesMaster" Target="/ppt/notesMasters/notesMaster1.xml" Id="R5ea7e24189464df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9ec7b54ea0a4a01" /><Relationship Type="http://schemas.openxmlformats.org/officeDocument/2006/relationships/notesMaster" Target="/ppt/notesMasters/notesMaster1.xml" Id="R6156ffc1c2f64c2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5457e98aff34d71" /><Relationship Type="http://schemas.openxmlformats.org/officeDocument/2006/relationships/notesMaster" Target="/ppt/notesMasters/notesMaster1.xml" Id="R8210fd0dcc0e4e9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b9e035dc2ac455a" /><Relationship Type="http://schemas.openxmlformats.org/officeDocument/2006/relationships/notesMaster" Target="/ppt/notesMasters/notesMaster1.xml" Id="R677c8f0adb13450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d3f45fda2f946b3" /><Relationship Type="http://schemas.openxmlformats.org/officeDocument/2006/relationships/notesMaster" Target="/ppt/notesMasters/notesMaster1.xml" Id="R119a36df31ff40a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323efc45bef4d92" /><Relationship Type="http://schemas.openxmlformats.org/officeDocument/2006/relationships/notesMaster" Target="/ppt/notesMasters/notesMaster1.xml" Id="R84f081df6652464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4d56b9799684160" /><Relationship Type="http://schemas.openxmlformats.org/officeDocument/2006/relationships/notesMaster" Target="/ppt/notesMasters/notesMaster1.xml" Id="R98e4fd5f54f542d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c8524c0a2984684" /><Relationship Type="http://schemas.openxmlformats.org/officeDocument/2006/relationships/notesMaster" Target="/ppt/notesMasters/notesMaster1.xml" Id="R903b25eac398416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b13c6d301af40f1" /><Relationship Type="http://schemas.openxmlformats.org/officeDocument/2006/relationships/notesMaster" Target="/ppt/notesMasters/notesMaster1.xml" Id="R1efd88a77ceb47f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1fe6dafe98a4ca1" /><Relationship Type="http://schemas.openxmlformats.org/officeDocument/2006/relationships/notesMaster" Target="/ppt/notesMasters/notesMaster1.xml" Id="R38825ef762b341f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07f69560ea64b14" /><Relationship Type="http://schemas.openxmlformats.org/officeDocument/2006/relationships/notesMaster" Target="/ppt/notesMasters/notesMaster1.xml" Id="R7f038c8cee8048b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e9c67157aff4a03" /><Relationship Type="http://schemas.openxmlformats.org/officeDocument/2006/relationships/notesMaster" Target="/ppt/notesMasters/notesMaster1.xml" Id="R61a22361f437443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634763b49884e06" /><Relationship Type="http://schemas.openxmlformats.org/officeDocument/2006/relationships/notesMaster" Target="/ppt/notesMasters/notesMaster1.xml" Id="Rd6ba1764c8554dc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fd5435e052e4726" /><Relationship Type="http://schemas.openxmlformats.org/officeDocument/2006/relationships/notesMaster" Target="/ppt/notesMasters/notesMaster1.xml" Id="Rf4cceb52bfb1436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Buka dengan pertanyaan: ‘Ide usaha Anda sudah bisa menghasilkan uang, atau baru sebatas produk?’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Hero image: AI-generated for this presentation; no external asset.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Tekankan bahwa BMC tidak menilai ide keren atau tidak, tetapi menilai apakah seluruh sistem usahanya saling mendukung.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Gunakan tiga kata kerja ini sebagai definisi yang mudah diingat.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Strategyzer, ‘The Business Model Canvas’ — https://www.strategyzer.com/library/the-business-model-canvas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Perlihatkan keterkaitan antarkelompok. Urutan pengisian yang disarankan: pelanggan → nilai → kanal/relasi → pendapatan → operasi → biaya.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Osterwalder &amp; Pigneur, Business Model Generation, 2010.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Minta peserta menjawab pertanyaan utama dengan contoh usaha mereka sendiri sebelum membuka contoh di sisi kanan.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Latihan lisan: ubah target ‘semua orang yang suka dimsum’ menjadi satu kalimat yang spesifik.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Minta peserta menjawab pertanyaan utama dengan contoh usaha mereka sendiri sebelum membuka contoh di sisi kanan.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Minta peserta melengkapi rumus praktis tanpa memakai kata ‘berkualitas’ sebelum menjelaskan bukti konkretnya.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Minta peserta menjawab pertanyaan utama dengan contoh usaha mereka sendiri sebelum membuka contoh di sisi kanan.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Minta peserta menjawab pertanyaan utama dengan contoh usaha mereka sendiri sebelum membuka contoh di sisi kanan.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Bedakan omzet dan laba. Revenue Stream menjelaskan uang masuk; kelayakannya baru terlihat setelah dibandingkan dengan biaya.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Minta peserta menjawab pertanyaan utama dengan contoh usaha mereka sendiri sebelum membuka contoh di sisi kanan.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Minta peserta menjawab pertanyaan utama dengan contoh usaha mereka sendiri sebelum membuka contoh di sisi kanan.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Minta peserta menjawab pertanyaan utama dengan contoh usaha mereka sendiri sebelum membuka contoh di sisi kanan.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Ajak peserta menyebut biaya yang sering lupa dicatat: tenaga sendiri, penyusutan alat, tester, diskon, retur, dan produk rusak.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Baca diagram dari kiri ke kanan, lalu uji balik dari kanan: apakah pendapatan cukup untuk membiayai operasi yang menjanjikan nilai tersebut?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Gunakan contoh ini sebagai demonstrasi, bukan jawaban baku. Tanyakan blok mana yang paling lemah dan asumsi mana yang perlu diuji terlebih dahulu.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Gunakan istilah sederhana: diinginkan pelanggan, mampu dijalankan, dan layak secara 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Instruksi praktik: tulis singkat, satu ide per sticky note, mulai dari Customer Segments, lalu Value Propositions. Gunakan tanda tanya untuk asumsi yang belum terbukti.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Tutup dengan komitmen konkret: setiap peserta menyebut satu asumsi paling berisiko dan satu tindakan uji pasar yang akan dilakukan.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58ef7ea9514c9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be9e3ccb97042bc" /><Relationship Type="http://schemas.openxmlformats.org/officeDocument/2006/relationships/slideLayout" Target="/ppt/slideLayouts/slideLayout1.xml" Id="R190e3a215cc846f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90e3a215cc846f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e24c4ba91d46e1" /><Relationship Type="http://schemas.openxmlformats.org/officeDocument/2006/relationships/image" Target="/ppt/media/image.png" Id="R4ba280060eb44417" /><Relationship Type="http://schemas.openxmlformats.org/officeDocument/2006/relationships/notesSlide" Target="/ppt/notesSlides/notesSlide1.xml" Id="R5ee1fcc96894414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1b1d31f31045af" /><Relationship Type="http://schemas.openxmlformats.org/officeDocument/2006/relationships/notesSlide" Target="/ppt/notesSlides/notesSlide2.xml" Id="Rf6578ca9278e40f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851f6875b54e52" /><Relationship Type="http://schemas.openxmlformats.org/officeDocument/2006/relationships/notesSlide" Target="/ppt/notesSlides/notesSlide3.xml" Id="R3f5194107c894ac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3a199d85604804" /><Relationship Type="http://schemas.openxmlformats.org/officeDocument/2006/relationships/notesSlide" Target="/ppt/notesSlides/notesSlide4.xml" Id="Rb548f369c4404f9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e016a524f14bcd" /><Relationship Type="http://schemas.openxmlformats.org/officeDocument/2006/relationships/notesSlide" Target="/ppt/notesSlides/notesSlide5.xml" Id="R3ff8451169174da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160bea75064b2e" /><Relationship Type="http://schemas.openxmlformats.org/officeDocument/2006/relationships/notesSlide" Target="/ppt/notesSlides/notesSlide6.xml" Id="R029ee5fdd724455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69f4a5fce84c42" /><Relationship Type="http://schemas.openxmlformats.org/officeDocument/2006/relationships/notesSlide" Target="/ppt/notesSlides/notesSlide7.xml" Id="R278c32822cef488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5df5591a434749" /><Relationship Type="http://schemas.openxmlformats.org/officeDocument/2006/relationships/notesSlide" Target="/ppt/notesSlides/notesSlide8.xml" Id="R5f70f7d79ba541c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715caa40444176" /><Relationship Type="http://schemas.openxmlformats.org/officeDocument/2006/relationships/notesSlide" Target="/ppt/notesSlides/notesSlide9.xml" Id="R172a8c6e2ca240a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c3dade8fd044b3" /><Relationship Type="http://schemas.openxmlformats.org/officeDocument/2006/relationships/notesSlide" Target="/ppt/notesSlides/notesSlide10.xml" Id="R981b92da7900473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114c45026044b1" /><Relationship Type="http://schemas.openxmlformats.org/officeDocument/2006/relationships/notesSlide" Target="/ppt/notesSlides/notesSlide11.xml" Id="R0b133e0a3f0a422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59de69e1434b72" /><Relationship Type="http://schemas.openxmlformats.org/officeDocument/2006/relationships/notesSlide" Target="/ppt/notesSlides/notesSlide12.xml" Id="R4e4ab2c88327431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3a3969c2d74ef4" /><Relationship Type="http://schemas.openxmlformats.org/officeDocument/2006/relationships/notesSlide" Target="/ppt/notesSlides/notesSlide13.xml" Id="Rc3369aa0ab114da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3e2583e3a442fb" /><Relationship Type="http://schemas.openxmlformats.org/officeDocument/2006/relationships/notesSlide" Target="/ppt/notesSlides/notesSlide14.xml" Id="R8ffc6e4a787d4a1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69e005785d4b8b" /><Relationship Type="http://schemas.openxmlformats.org/officeDocument/2006/relationships/notesSlide" Target="/ppt/notesSlides/notesSlide15.xml" Id="Ra8fb8b4d18ff440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c4bcb026fc4073" /><Relationship Type="http://schemas.openxmlformats.org/officeDocument/2006/relationships/notesSlide" Target="/ppt/notesSlides/notesSlide16.xml" Id="Rb4bd7f4ebf89428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b2c381f2c54bf1" /><Relationship Type="http://schemas.openxmlformats.org/officeDocument/2006/relationships/notesSlide" Target="/ppt/notesSlides/notesSlide17.xml" Id="R026e78a5c8044be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9bb14646f54e2e" /><Relationship Type="http://schemas.openxmlformats.org/officeDocument/2006/relationships/notesSlide" Target="/ppt/notesSlides/notesSlide18.xml" Id="Ref3d5bde42c342a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1a46ebe9894fd5" /><Relationship Type="http://schemas.openxmlformats.org/officeDocument/2006/relationships/notesSlide" Target="/ppt/notesSlides/notesSlide19.xml" Id="Rf23c75c175d14a0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82bccee8da4fb7" /><Relationship Type="http://schemas.openxmlformats.org/officeDocument/2006/relationships/notesSlide" Target="/ppt/notesSlides/notesSlide20.xml" Id="Ra416682693074e0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a280060eb44417"/>
          <a:srcRect xmlns:a="http://schemas.openxmlformats.org/drawingml/2006/main" l="25169" t="0" r="2516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34100" y="0"/>
            <a:ext cx="60579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BEC069-C8CB-4823-AA9D-FFC28AF73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572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2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4EB7B0-862F-465E-BDAE-926E3C991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27813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1B6E0F-790A-4DC1-BB3D-36862461D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1025"/>
            <a:ext cx="2590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PELATIHAN KEWIRAUSAHAAN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E510F9-5D10-43B8-9790-0779A8C96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14450"/>
            <a:ext cx="5143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7032"/>
          </a:bodyPr>
          <a:lstStyle xmlns:a="http://schemas.openxmlformats.org/drawingml/2006/main"/>
          <a:p xmlns:a="http://schemas.openxmlformats.org/drawingml/2006/main">
            <a:pPr algn="l">
              <a:defRPr sz="52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Dari Ide Menjadi</a:t>
            </a:r>
          </a:p>
          <a:p xmlns:a="http://schemas.openxmlformats.org/drawingml/2006/main">
            <a:pPr algn="l">
              <a:defRPr sz="52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Model Bisnis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392BFD-27EA-4C3D-B153-BF4E9E2BE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4857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333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Business Model Canvas membantu kita melihat siapa pelanggan, nilai apa yang ditawarkan, dan bagaimana usaha menghasilkan uang.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F8ED67-4B69-4FB4-8A72-E354A3F26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4381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8B8793-B3AC-4DB6-B17E-CE7031778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7207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OUTPUT PESERTA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5BBFDC-645E-41BE-BFD5-63F966DE1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9535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BMC usaha 1 halaman yang siap diuji</a:t>
            </a:r>
          </a:p>
        </p:txBody>
      </p:sp>
    </p:spTree>
    <p:extLst>
      <p:ext uri="{BB962C8B-B14F-4D97-AF65-F5344CB8AC3E}">
        <p14:creationId xmlns:p14="http://schemas.microsoft.com/office/powerpoint/2010/main" val="19522617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C688BA-0F3E-4DEF-BC8E-9110B3AD8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BUSINESS MODEL CANVAS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A56FA1-18EC-426E-9820-93462D231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10906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Ide bagus belum tentu menjadi bisnis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0A55A7-83B5-41A2-A222-B28F18B81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0175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BD937F-9804-441C-A6EF-D4C6BBC0D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36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FDC5D0-B306-454B-8F32-9AD4FFEC0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28775"/>
            <a:ext cx="981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Empat istilah ini sering dianggap sama—padahal tingkat kematangannya berbeda.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DE989D-881E-4021-A00F-5ECBE9E7D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0"/>
            <a:ext cx="5467350" cy="1466850"/>
          </a:xfrm>
          <a:prstGeom xmlns:a="http://schemas.openxmlformats.org/drawingml/2006/main" prst="roundRect">
            <a:avLst>
              <a:gd name="adj" fmla="val 5195"/>
            </a:avLst>
          </a:prstGeom>
          <a:solidFill xmlns:a="http://schemas.openxmlformats.org/drawingml/2006/main">
            <a:srgbClr val="FBE3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BC5084-CFE6-4E4F-BCE7-82E3281A4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76500"/>
            <a:ext cx="1524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9792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28C28"/>
                </a:solidFill>
                <a:latin typeface="Arial"/>
                <a:ea typeface="Arial"/>
                <a:cs typeface="Arial"/>
              </a:rPr>
              <a:t>IDE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973D84-B94B-4BC3-826E-4C10B0AE4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622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309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Gagasan awal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F91A15-BEBC-439C-BE90-DFB9631A4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28975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824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Dimsum sehat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6F1124-E034-47A6-B46A-BDDC452FB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286000"/>
            <a:ext cx="5467350" cy="1466850"/>
          </a:xfrm>
          <a:prstGeom xmlns:a="http://schemas.openxmlformats.org/drawingml/2006/main" prst="roundRect">
            <a:avLst>
              <a:gd name="adj" fmla="val 5195"/>
            </a:avLst>
          </a:prstGeom>
          <a:solidFill xmlns:a="http://schemas.openxmlformats.org/drawingml/2006/main">
            <a:srgbClr val="DCEE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A4B051-E4FD-4F82-B852-EE2D4F228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476500"/>
            <a:ext cx="1524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9792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PRODUK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E40D59-3FA8-4560-BC35-41CA2810B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7622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309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Solusi yang dibuat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5A984B-5A71-4EC6-9740-3B126DF60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228975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824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Dimsum ayam sayur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C653F1-AA5D-41E4-9CAE-3072AC94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95750"/>
            <a:ext cx="5467350" cy="1466850"/>
          </a:xfrm>
          <a:prstGeom xmlns:a="http://schemas.openxmlformats.org/drawingml/2006/main" prst="roundRect">
            <a:avLst>
              <a:gd name="adj" fmla="val 5195"/>
            </a:avLst>
          </a:prstGeom>
          <a:solidFill xmlns:a="http://schemas.openxmlformats.org/drawingml/2006/main">
            <a:srgbClr val="FBE3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76B789-1681-4E94-A3E3-9B49148A1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86250"/>
            <a:ext cx="1524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9792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28C28"/>
                </a:solidFill>
                <a:latin typeface="Arial"/>
                <a:ea typeface="Arial"/>
                <a:cs typeface="Arial"/>
              </a:rPr>
              <a:t>USAHA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6030E5-9A3D-43CD-85F8-BFEF9D657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309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Aktivitas menjual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CA3445-CBF1-4917-BAA2-358C00DE8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38725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824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Produksi dan menerima pesanan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50577C-CB86-4998-8687-886EDF796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095750"/>
            <a:ext cx="5467350" cy="1466850"/>
          </a:xfrm>
          <a:prstGeom xmlns:a="http://schemas.openxmlformats.org/drawingml/2006/main" prst="roundRect">
            <a:avLst>
              <a:gd name="adj" fmla="val 5195"/>
            </a:avLst>
          </a:prstGeom>
          <a:solidFill xmlns:a="http://schemas.openxmlformats.org/drawingml/2006/main">
            <a:srgbClr val="DCEE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D57275-4971-46DE-845A-1FC8394EC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286250"/>
            <a:ext cx="1524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9792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MODEL BISNIS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C2225F-B9EA-4521-8DA9-C2518C1A3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57200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309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Sistem menghasilkan nilai &amp; uang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2BB9F0-8CB9-4C68-AA47-6DE86B37E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038725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824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Target, kanal, harga, biaya, mitra</a:t>
            </a:r>
          </a:p>
        </p:txBody>
      </p:sp>
    </p:spTree>
    <p:extLst>
      <p:ext uri="{BB962C8B-B14F-4D97-AF65-F5344CB8AC3E}">
        <p14:creationId xmlns:p14="http://schemas.microsoft.com/office/powerpoint/2010/main" val="2119952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3D2125-8064-40F5-8E89-C8F0BE8C9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BUSINESS MODEL CANVAS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C8F6C6-EE66-49F4-83C3-26FC3281D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10906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1542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BMC membuat logika usaha terlihat dalam satu halaman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0122C5-9E88-42AB-93CA-5E8A009AB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0175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7FA5D4-12CA-47E3-B6D4-4E550D05D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36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4393D6-CDCF-4BF9-B299-B77CFBD89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52600"/>
            <a:ext cx="571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6216"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BMC adalah peta ringkas tentang bagaimana usaha…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9A00A1-BFDF-45CF-A798-44555A473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09850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BE3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5416E9-93D4-4823-B501-CCF2ABB4A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38450"/>
            <a:ext cx="495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8333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28C2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FAD185-EBBE-4341-A8D9-517704486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2425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MENCIPTAKAN NILAI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CEBCF5-C6DD-45F1-9E8F-32DA8E347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1005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Solusi yang benar-benar dibutuhkan pelanggan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E5D8AF-2612-4B2E-8E20-F3B051C9E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2609850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DCEE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1EE35C-2530-49AB-93B5-0B777B153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38450"/>
            <a:ext cx="495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8333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516A39-BC05-4914-966E-4C79A11C9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52425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MENYAMPAIKAN NILAI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D6AF13-30CF-4660-A9E5-C6BBC45A1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21005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Kanal dan hubungan yang membuat pelanggan membeli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AF23D6-8529-45CB-B607-B384AD95C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09850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5F2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55FF57-4B2E-4F24-BD72-ADDE75CB7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838450"/>
            <a:ext cx="495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8333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A3305F-C535-4DD0-815A-18D6300D6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52425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MEMPEROLEH NILAI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F8BC6B-1A00-4194-84BB-01932B2E1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Pendapatan yang sehat dan lebih besar daripada biaya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8A3C6F-3303-4DBE-B5CF-04A211EB5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67350"/>
            <a:ext cx="838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8333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Jika satu bagian lemah, model bisnis ikut goyah.</a:t>
            </a:r>
          </a:p>
        </p:txBody>
      </p:sp>
    </p:spTree>
    <p:extLst>
      <p:ext uri="{BB962C8B-B14F-4D97-AF65-F5344CB8AC3E}">
        <p14:creationId xmlns:p14="http://schemas.microsoft.com/office/powerpoint/2010/main" val="8103105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24E88C-FB28-48EF-85A4-F3CA80B0A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BUSINESS MODEL CANVAS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271FA9-50B4-4408-AFC2-D27766851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10906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Sembilan blok menjawab empat pertanyaan besar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298BAD-CF16-4B93-A91E-B7B9547FB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0175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6DA3F3-73AC-4B5D-8802-7EBC37244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36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7F896B-E441-4DB3-8D54-5F26BC079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43100"/>
            <a:ext cx="2781300" cy="3476625"/>
          </a:xfrm>
          <a:prstGeom xmlns:a="http://schemas.openxmlformats.org/drawingml/2006/main" prst="roundRect">
            <a:avLst>
              <a:gd name="adj" fmla="val 2740"/>
            </a:avLst>
          </a:prstGeom>
          <a:solidFill xmlns:a="http://schemas.openxmlformats.org/drawingml/2006/main">
            <a:srgbClr val="FBE3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F8A46D-3823-4CBF-ABB6-2E3584339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52650"/>
            <a:ext cx="2400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SIAPA?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B8561E-4541-4449-9A7A-D720BDDB0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71775"/>
            <a:ext cx="240030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Customer Segments</a:t>
            </a:r>
          </a:p>
          <a:p xmlns:a="http://schemas.openxmlformats.org/drawingml/2006/main">
            <a:pPr algn="l">
              <a:defRPr sz="157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Customer Relationships</a:t>
            </a:r>
          </a:p>
          <a:p xmlns:a="http://schemas.openxmlformats.org/drawingml/2006/main">
            <a:pPr algn="l">
              <a:defRPr sz="157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Channels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36F6DF-FA2B-4CE0-9614-BB5BD3E4A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943100"/>
            <a:ext cx="2190750" cy="34766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4C95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A6DD3A-8334-4610-B02E-1CDD2ED70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15265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APA?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263485-ECB4-44F5-87B5-44A41EF20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771775"/>
            <a:ext cx="180975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Value Propositions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4AAD76-343E-4FB3-A7A1-8EF5564C8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1943100"/>
            <a:ext cx="2781300" cy="3476625"/>
          </a:xfrm>
          <a:prstGeom xmlns:a="http://schemas.openxmlformats.org/drawingml/2006/main" prst="roundRect">
            <a:avLst>
              <a:gd name="adj" fmla="val 2740"/>
            </a:avLst>
          </a:prstGeom>
          <a:solidFill xmlns:a="http://schemas.openxmlformats.org/drawingml/2006/main">
            <a:srgbClr val="DCEE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168E4D-FD8D-4B5B-A8E5-94DF06C35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152650"/>
            <a:ext cx="2400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BAGAIMANA?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A5381E-94ED-48F7-9D7C-D0E6F5B71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771775"/>
            <a:ext cx="240030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Key Resources</a:t>
            </a:r>
          </a:p>
          <a:p xmlns:a="http://schemas.openxmlformats.org/drawingml/2006/main">
            <a:pPr algn="l">
              <a:defRPr sz="157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Key Activities</a:t>
            </a:r>
          </a:p>
          <a:p xmlns:a="http://schemas.openxmlformats.org/drawingml/2006/main">
            <a:pPr algn="l">
              <a:defRPr sz="157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Key Partners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563B28-F3BB-48BC-9F0E-BB5B7AB0D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1943100"/>
            <a:ext cx="2781300" cy="3476625"/>
          </a:xfrm>
          <a:prstGeom xmlns:a="http://schemas.openxmlformats.org/drawingml/2006/main" prst="roundRect">
            <a:avLst>
              <a:gd name="adj" fmla="val 2740"/>
            </a:avLst>
          </a:prstGeom>
          <a:solidFill xmlns:a="http://schemas.openxmlformats.org/drawingml/2006/main">
            <a:srgbClr val="ECE9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BB5447-44F1-4DA3-8B47-B5EC8AE9E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152650"/>
            <a:ext cx="2400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BERAPA?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286374-1401-4F21-949D-DDB2A2947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771775"/>
            <a:ext cx="240030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Revenue Streams</a:t>
            </a:r>
          </a:p>
          <a:p xmlns:a="http://schemas.openxmlformats.org/drawingml/2006/main">
            <a:pPr algn="l">
              <a:defRPr sz="157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Cost Structure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6C9B85-3BE7-47B6-AB0F-4318BDB63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0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3827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Mulai dari pelanggan dan nilai—baru bicara operasi serta uang.</a:t>
            </a:r>
          </a:p>
        </p:txBody>
      </p:sp>
    </p:spTree>
    <p:extLst>
      <p:ext uri="{BB962C8B-B14F-4D97-AF65-F5344CB8AC3E}">
        <p14:creationId xmlns:p14="http://schemas.microsoft.com/office/powerpoint/2010/main" val="5313738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AC0996-FD46-47B1-A35D-E80422390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BUSINESS MODEL CANVAS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7F5697-DFBC-41F6-BBDE-CF50969B8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10906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Customer Segments: siapa pelanggan utama kita?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66809C-C871-4B38-8209-7EA634D1A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0175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9B6480-AFA9-4F9D-8F54-CEE2F6056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36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428304-9BDA-436B-8E3A-414D22CD7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43075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Pelanggan mana yang paling membutuhkan solusi kita?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034739-1669-40C1-9899-CB40F73AA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A4B0FA-BDD4-4FEE-B374-379D78AD1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USIA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061535-C2D8-4CB9-9AC8-918FBBEB8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A7F353-5529-4F2D-B094-41615ED21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KEBUTUHAN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D663A2-FAEA-4726-ADD6-2ADB33985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2158A0-2E87-425F-AF9B-92E9464EF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LOKASI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62E88D-E543-4B83-93E6-B454DF8D1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C150B1-F04E-43FD-B2C1-0BBC69874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DAYA BELI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5C36A7-963E-4366-9548-FC2D0DE1B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24250"/>
            <a:ext cx="699135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5F2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AA65EB-F82F-49DF-8168-6B76B3F81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71900"/>
            <a:ext cx="6477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Segmen yang jelas memiliki ciri, masalah, kebiasaan, dan kemampuan membeli yang dapat dikenali.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F37F38-D781-451E-8BB6-31B6AF973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752600"/>
            <a:ext cx="3752850" cy="3533775"/>
          </a:xfrm>
          <a:prstGeom xmlns:a="http://schemas.openxmlformats.org/drawingml/2006/main" prst="roundRect">
            <a:avLst>
              <a:gd name="adj" fmla="val 2156"/>
            </a:avLst>
          </a:prstGeom>
          <a:solidFill xmlns:a="http://schemas.openxmlformats.org/drawingml/2006/main">
            <a:srgbClr val="102A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ED4BA1-ACD3-4038-92AB-F1D9321B5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066925"/>
            <a:ext cx="3095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4C95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C95D"/>
                </a:solidFill>
                <a:latin typeface="Arial"/>
                <a:ea typeface="Arial"/>
                <a:cs typeface="Arial"/>
              </a:rPr>
              <a:t>CONTOH CEPAT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6D9F76-2597-45D9-9526-1187CCE12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505075"/>
            <a:ext cx="309562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Dimsum: pekerja &amp; mahasiswa usia 18–35 tahun, radius 5 km, butuh camilan praktis Rp15–25 ribu.</a:t>
            </a:r>
          </a:p>
        </p:txBody>
      </p:sp>
    </p:spTree>
    <p:extLst>
      <p:ext uri="{BB962C8B-B14F-4D97-AF65-F5344CB8AC3E}">
        <p14:creationId xmlns:p14="http://schemas.microsoft.com/office/powerpoint/2010/main" val="15383111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E8A818-38D3-45F0-91BF-58314ABBE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BUSINESS MODEL CANVAS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93B4CD-79A0-4425-B338-1B1799E73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10906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Semakin spesifik target, semakin tajam pemasaran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49E217-27F4-47CC-8D1A-E79ED7266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0175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E59ADD-5B21-492E-BC5B-8A3FB33AB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36A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748126-4343-4306-AA34-E3B36B9DE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62125"/>
            <a:ext cx="5257800" cy="3810000"/>
          </a:xfrm>
          <a:prstGeom xmlns:a="http://schemas.openxmlformats.org/drawingml/2006/main" prst="roundRect">
            <a:avLst>
              <a:gd name="adj" fmla="val 2000"/>
            </a:avLst>
          </a:prstGeom>
          <a:solidFill xmlns:a="http://schemas.openxmlformats.org/drawingml/2006/main">
            <a:srgbClr val="FBE3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DDF957-83E1-4102-9EA7-408784B51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762125"/>
            <a:ext cx="5638800" cy="3810000"/>
          </a:xfrm>
          <a:prstGeom xmlns:a="http://schemas.openxmlformats.org/drawingml/2006/main" prst="roundRect">
            <a:avLst>
              <a:gd name="adj" fmla="val 2000"/>
            </a:avLst>
          </a:prstGeom>
          <a:solidFill xmlns:a="http://schemas.openxmlformats.org/drawingml/2006/main">
            <a:srgbClr val="DCEE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146509-52BE-4818-9B8A-047B49C35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193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3103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“Semua orang”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E6C36E-3740-4567-89D0-BE7CB25D9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38425"/>
            <a:ext cx="46672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Pesan promosi terlalu umum</a:t>
            </a:r>
          </a:p>
          <a:p xmlns:a="http://schemas.openxmlformats.org/drawingml/2006/main">
            <a:pPr algn="l">
              <a:defRPr sz="172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Kanal dipilih tanpa arah</a:t>
            </a:r>
          </a:p>
          <a:p xmlns:a="http://schemas.openxmlformats.org/drawingml/2006/main">
            <a:pPr algn="l">
              <a:defRPr sz="172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Harga sulit disesuaikan</a:t>
            </a:r>
          </a:p>
          <a:p xmlns:a="http://schemas.openxmlformats.org/drawingml/2006/main">
            <a:pPr algn="l">
              <a:defRPr sz="172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Produk cepat kehilangan fokus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4A5DD7-CA8B-4F36-88BA-7B06C87CE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19300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3103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Target prioritas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89050B-9CB9-4437-ACEB-66B5FCC51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638425"/>
            <a:ext cx="5000625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Masalah pelanggan lebih jelas</a:t>
            </a:r>
          </a:p>
          <a:p xmlns:a="http://schemas.openxmlformats.org/drawingml/2006/main">
            <a:pPr algn="l">
              <a:defRPr sz="172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Konten lebih relevan</a:t>
            </a:r>
          </a:p>
          <a:p xmlns:a="http://schemas.openxmlformats.org/drawingml/2006/main">
            <a:pPr algn="l">
              <a:defRPr sz="172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Biaya promosi lebih hemat</a:t>
            </a:r>
          </a:p>
          <a:p xmlns:a="http://schemas.openxmlformats.org/drawingml/2006/main">
            <a:pPr algn="l">
              <a:defRPr sz="172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Penawaran lebih mudah diuji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989AA0-5440-45DC-9642-41A4127E0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102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7654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Target sempit bukan berarti pasar kecil—itu berarti titik awal yang jelas.</a:t>
            </a:r>
          </a:p>
        </p:txBody>
      </p:sp>
    </p:spTree>
    <p:extLst>
      <p:ext uri="{BB962C8B-B14F-4D97-AF65-F5344CB8AC3E}">
        <p14:creationId xmlns:p14="http://schemas.microsoft.com/office/powerpoint/2010/main" val="20858090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DE24A0-0C12-4689-AE5F-A68958C48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BUSINESS MODEL CANVAS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0CD383-50E1-4442-AC7D-D1C46EC03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10906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Value Propositions: alasan pelanggan memilih kita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82F2E3-9A10-4745-91E8-1967BDDD2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0175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62F375-252C-401D-988D-1094E7C7E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36A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1F76B5-19E4-4D1E-ADDD-7E8D09D4B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43075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Masalah apa yang selesai setelah pelanggan membeli?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7FA269-2EFA-4244-B528-55D934EF8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EEB05D-6C4A-4863-8836-3375685EC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MANFAAT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775E62-A0CC-4AA5-9663-14CCD136C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77780F-CA2B-426E-8730-21DE75F6E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UNIK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9C5EF7-CDBD-41A4-BE6B-C29EDF3B8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17EB12-87B2-4A15-AE1C-22EFDAA53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MUDAH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C1B706-9979-4E4A-808B-5BD58F994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3041B9-C55C-4AD0-8A71-6E448FEF9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PENGALAMAN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630900-09BC-44F1-ABD2-BBEF1C6D1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24250"/>
            <a:ext cx="699135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5F2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34BE4A-F092-43DE-906B-CB2F6B7AD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71900"/>
            <a:ext cx="6477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Value proposition bukan daftar fitur. Ia adalah janji manfaat yang relevan, berbeda, dan dapat dibuktikan.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D6A76D-6C55-4E60-924E-C9F5E903E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752600"/>
            <a:ext cx="3752850" cy="3533775"/>
          </a:xfrm>
          <a:prstGeom xmlns:a="http://schemas.openxmlformats.org/drawingml/2006/main" prst="roundRect">
            <a:avLst>
              <a:gd name="adj" fmla="val 2156"/>
            </a:avLst>
          </a:prstGeom>
          <a:solidFill xmlns:a="http://schemas.openxmlformats.org/drawingml/2006/main">
            <a:srgbClr val="102A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F3BE84-058A-4CBE-A909-42F283839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066925"/>
            <a:ext cx="3095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4C95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C95D"/>
                </a:solidFill>
                <a:latin typeface="Arial"/>
                <a:ea typeface="Arial"/>
                <a:cs typeface="Arial"/>
              </a:rPr>
              <a:t>CONTOH CEPAT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19A952-2B4C-424B-8C5A-FE9CCE37B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505075"/>
            <a:ext cx="309562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Dimsum hangat, isi padat, bisa dipesan lewat WhatsApp, tiba maksimal 30 menit di area kampus.</a:t>
            </a:r>
          </a:p>
        </p:txBody>
      </p:sp>
    </p:spTree>
    <p:extLst>
      <p:ext uri="{BB962C8B-B14F-4D97-AF65-F5344CB8AC3E}">
        <p14:creationId xmlns:p14="http://schemas.microsoft.com/office/powerpoint/2010/main" val="17808749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8A89A7-B58C-4D40-87B1-C7508BB9F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BUSINESS MODEL CANVAS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721495-3DD4-4058-B225-50BBB0AC8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10906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3377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Value proposition kuat dimulai dari masalah pelanggan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6DF6F2-BADA-4D55-A860-1BBB4F36D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0175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355024-9ED1-43E6-8FF5-D364F6008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36A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264D7D-BBA3-48A2-9A40-38A49BFD2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43125"/>
            <a:ext cx="323850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5F2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1FA64D-830B-4548-9427-27CE23887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71725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MASALAH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5B1D7D-456A-4C04-8583-E0B849E54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14650"/>
            <a:ext cx="2762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Lapar di sela kuliah; waktu terbatas; ingin harga terjangkau.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A0506E-19E4-46E8-B339-F57FE363A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3095625"/>
            <a:ext cx="47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213"/>
          </a:bodyPr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28C28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FFC968-0FF7-4047-AFEC-93C554476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2143125"/>
            <a:ext cx="323850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BE3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CD4EF8-87B2-448D-A7F9-B18046E30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371725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28C28"/>
                </a:solidFill>
                <a:latin typeface="Arial"/>
                <a:ea typeface="Arial"/>
                <a:cs typeface="Arial"/>
              </a:rPr>
              <a:t>SOLUSI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6193F3-1B43-448D-83D2-DADA10945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914650"/>
            <a:ext cx="2762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Paket dimsum siap makan, pemesanan cepat, pilihan porsi.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49C652-E504-4D9C-8FB0-66BA54ACA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095625"/>
            <a:ext cx="47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213"/>
          </a:bodyPr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28C28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DDBDFE-7F80-4688-AA21-452774D87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323850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DCEE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B2E7DF-34A2-4E09-A12D-0A1173E55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71725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BUKTI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F10747-6249-4F41-BE57-6E082FF8E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914650"/>
            <a:ext cx="2762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Testimoni, pesanan ulang, waktu antar, rasa konsisten.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2BEF18-30C8-46AD-8616-0B18BAB25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191125"/>
            <a:ext cx="106680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102A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E8C449-95F7-46AE-B400-0CAF9D5BA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0"/>
            <a:ext cx="10210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77273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Rumus praktis: Untuk [pelanggan], kami membantu [masalah] melalui [solusi], berbeda karena [keunikan].</a:t>
            </a:r>
          </a:p>
        </p:txBody>
      </p:sp>
    </p:spTree>
    <p:extLst>
      <p:ext uri="{BB962C8B-B14F-4D97-AF65-F5344CB8AC3E}">
        <p14:creationId xmlns:p14="http://schemas.microsoft.com/office/powerpoint/2010/main" val="13040362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7D5673-4853-4A5D-92D0-C6D09CC55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BUSINESS MODEL CANVAS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3261E0-F11D-410D-9C2E-151F2CD64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10906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Channels: jalur produk menuju pelanggan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18CB47-C6C8-463F-8C5A-0E711420E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0175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361886-1356-4BB1-B858-50ED4B7E1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36A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88CDC6-D568-4ED1-9204-4300423D5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43075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Di mana pelanggan menemukan, membeli, dan menerima produk?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701118-E570-4929-BAD2-9DB7CE4DA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D0813C-DAB2-4163-8528-BE8046FFE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KENAL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6DFC71-5E7E-46D9-AFCE-613ACFEC0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648FBA-1B26-4DE1-AD4E-7CFE5C2C6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PESAN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F1A7E2-E657-48EB-9DC2-DF361FC33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485BAE-636E-4AE0-8FEA-AD3A5B61B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BAYAR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C7FE6D-5AB6-43C3-8045-23428C704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19D258-0C22-4F4D-85CE-46EF14B96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TERIMA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EF866E-D63C-450E-ACAA-195E68880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24250"/>
            <a:ext cx="699135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5F2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06DC9A-0424-458A-ABD7-6AC6D683D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71900"/>
            <a:ext cx="6477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Channel mencakup seluruh perjalanan pelanggan—bukan hanya tempat promosi.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4C2956-B429-4B51-991D-A63AE930D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752600"/>
            <a:ext cx="3752850" cy="3533775"/>
          </a:xfrm>
          <a:prstGeom xmlns:a="http://schemas.openxmlformats.org/drawingml/2006/main" prst="roundRect">
            <a:avLst>
              <a:gd name="adj" fmla="val 2156"/>
            </a:avLst>
          </a:prstGeom>
          <a:solidFill xmlns:a="http://schemas.openxmlformats.org/drawingml/2006/main">
            <a:srgbClr val="102A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657847-D179-4B13-8949-B31090F5D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066925"/>
            <a:ext cx="3095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4C95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C95D"/>
                </a:solidFill>
                <a:latin typeface="Arial"/>
                <a:ea typeface="Arial"/>
                <a:cs typeface="Arial"/>
              </a:rPr>
              <a:t>CONTOH CEPAT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929A27-4168-4D3A-97EB-982E678A2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505075"/>
            <a:ext cx="309562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Kenal dari Instagram → pesan via WhatsApp → bayar QRIS → dikirim kurir lokal atau ambil di booth.</a:t>
            </a:r>
          </a:p>
        </p:txBody>
      </p:sp>
    </p:spTree>
    <p:extLst>
      <p:ext uri="{BB962C8B-B14F-4D97-AF65-F5344CB8AC3E}">
        <p14:creationId xmlns:p14="http://schemas.microsoft.com/office/powerpoint/2010/main" val="10267715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C16B6D-5A55-4F66-9F6C-B6EE3BA54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BUSINESS MODEL CANVAS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D2ED18-A0A0-4010-93A6-1C2A036B1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10906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Customer Relationships: pelanggan kembali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AEBA66-C9F5-46F6-AAC2-D1B768AF5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0175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353DFA-2C7D-49DD-9C3D-44DB2F9A4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36A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1E042F-5749-425F-9DC3-D0B7AFD56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43075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Apa yang membuat pelanggan kembali dan merekomendasikan?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D73A62-CF29-47E5-BAFC-8A0BEEE9E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3FDDED-1FDA-41A3-B47F-39522F921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LAYANAN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823387-0F75-400A-BD95-5E8E0BA6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12C437-0110-465C-8B02-6E2C8C197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FOLLOW-UP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3B0239-2C4B-469E-90AC-A83C8E454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FB65EC-1B4E-477E-97B4-A80BD3E11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DATABASE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B8D341-1783-441C-A6DD-BF127E372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1EC16E-F822-4071-9485-DA93A1E29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LOYALITAS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526CCC-7A4A-4D20-8329-F0B787519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24250"/>
            <a:ext cx="699135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5F2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38FF59-E3FB-4AF8-9FF1-407BCC488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71900"/>
            <a:ext cx="6477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Hubungan pelanggan dibangun sebelum, saat, dan sesudah transaksi melalui pengalaman yang konsisten.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04FE04-C8BA-42B8-90FE-F47E25877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752600"/>
            <a:ext cx="3752850" cy="3533775"/>
          </a:xfrm>
          <a:prstGeom xmlns:a="http://schemas.openxmlformats.org/drawingml/2006/main" prst="roundRect">
            <a:avLst>
              <a:gd name="adj" fmla="val 2156"/>
            </a:avLst>
          </a:prstGeom>
          <a:solidFill xmlns:a="http://schemas.openxmlformats.org/drawingml/2006/main">
            <a:srgbClr val="102A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6001A9-7547-4E51-BEE2-B74D9C450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066925"/>
            <a:ext cx="3095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4C95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C95D"/>
                </a:solidFill>
                <a:latin typeface="Arial"/>
                <a:ea typeface="Arial"/>
                <a:cs typeface="Arial"/>
              </a:rPr>
              <a:t>CONTOH CEPAT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7FEC7D-C864-4E73-91D3-10E65FC2A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505075"/>
            <a:ext cx="309562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Balas cepat, catat pelanggan, kirim promo ulang tahun, kartu stempel, dan minta ulasan setelah pesanan.</a:t>
            </a:r>
          </a:p>
        </p:txBody>
      </p:sp>
    </p:spTree>
    <p:extLst>
      <p:ext uri="{BB962C8B-B14F-4D97-AF65-F5344CB8AC3E}">
        <p14:creationId xmlns:p14="http://schemas.microsoft.com/office/powerpoint/2010/main" val="13004112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4700904-635D-4CCC-B0B3-C846430FD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BUSINESS MODEL CANVAS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52C3CF-0684-4DB5-AD97-238E5387D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10906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Revenue Streams: sumber uang masuk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332B26-E212-4239-A295-2C1C6DA1C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0175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300CC7-538E-4DA1-ACB7-FE00D3A18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36A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D3C9FE-D547-4106-8788-511A2B57E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Pendapatan dapat dirancang dari kombinasi transaksi utama dan tambahan.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2F9DFA-096F-4407-B7FE-13ED4B157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33362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667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28C2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1DD81E-C113-49AE-9C37-816C45BFE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52675"/>
            <a:ext cx="1905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E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88C878-A2F5-436D-9740-B74790539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233362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PENJUALAN LANGSUNG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F2AAF2-BA85-4EF4-9E3A-734585787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333625"/>
            <a:ext cx="638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Porsi satuan &amp; paket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502CDC-9C6D-4E50-899B-45355B353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003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667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28C2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8EF624-FC5C-4840-B7E2-EB2990D9D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019425"/>
            <a:ext cx="1905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E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A0C72D-0809-42D8-B26C-E1A9F4834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00037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PAKET ACARA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490067-15EA-4A50-A8B4-C5F88B844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000375"/>
            <a:ext cx="638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Rapat, arisan, ulang tahun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8EED47-889D-4B2F-9342-6F9C115A4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667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28C2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850E14-63CE-4CA4-BF58-8CF9ABE34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686175"/>
            <a:ext cx="1905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E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0D098D-74EC-49DF-A833-8B98CE922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66712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LANGGANAN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D64C54-46EA-442C-96B6-C9CBAFEDC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667125"/>
            <a:ext cx="638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Snack mingguan kantor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8C4F6B-DA14-457C-B351-5E09ECAE5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338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667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28C2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3FB295-AD52-41A9-B288-74FC297A8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352925"/>
            <a:ext cx="1905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E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FC3301-CF4D-410B-8F23-1F5C84973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33387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RESELLER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86400D-C4E9-46FF-BCD8-5B2350E91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333875"/>
            <a:ext cx="638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Harga grosir &amp; margin mitra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D32CF4-BB8B-4C39-B096-F764266E8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0062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667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28C28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27190B-301F-490B-841F-981D0D81A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19675"/>
            <a:ext cx="1905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E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9A5462-702D-4074-9EF6-CFCC6749C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500062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TAMBAHAN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65C055-9BB8-446F-8274-3867765B9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000625"/>
            <a:ext cx="638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Saus botol, frozen, ongkir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97662B-6C21-48B6-8750-E27199176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62625"/>
            <a:ext cx="10668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44EA800-1113-48C4-807D-FC962B115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1502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8194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Pertanyaan kunci: sumber pendapatan mana yang paling berulang dan paling menguntungkan?</a:t>
            </a:r>
          </a:p>
        </p:txBody>
      </p:sp>
    </p:spTree>
    <p:extLst>
      <p:ext uri="{BB962C8B-B14F-4D97-AF65-F5344CB8AC3E}">
        <p14:creationId xmlns:p14="http://schemas.microsoft.com/office/powerpoint/2010/main" val="174177898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1C6C5A-0BEF-4DDD-8B90-FEDCA2263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BUSINESS MODEL CANVAS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E7CF26-0679-462F-A97E-579384116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10906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Key Resources: apa yang wajib tersedia?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B12E11-7C14-49A2-A4C5-AC20D0ACA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0175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C72797-E052-47C0-8E22-ED09C7BE5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36A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1051B2-C0FB-4500-AB6B-4A4B22618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43075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Sumber daya apa yang paling menentukan usaha dapat berjalan?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892D33-4F90-4019-BC45-A94C08BA4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9ED6BF-BDF6-47F5-A4FB-EAD863FD2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ORANG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297A39-4D41-46D2-8A7B-0F039936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7F2600-B34E-4419-B2CD-E5832500D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ALAT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E6F928-8BB3-4454-A912-36D6E8BF6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70B014-43B5-47A6-8859-45CB1533E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MODAL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CD90F5-3683-4AA7-8D3B-47E07095A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F123CC-1F6A-4813-ACF4-91134134C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MEREK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29EBAE-B3C4-469C-A18E-3E2F1C68B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24250"/>
            <a:ext cx="699135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5F2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D8368D-E142-4CA6-A74D-F58154E0D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71900"/>
            <a:ext cx="6477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Sumber daya utama adalah aset penting—fisik, manusia, finansial, intelektual, atau jaringan.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6FDE69-7C57-4154-ADB8-A40A8937D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752600"/>
            <a:ext cx="3752850" cy="3533775"/>
          </a:xfrm>
          <a:prstGeom xmlns:a="http://schemas.openxmlformats.org/drawingml/2006/main" prst="roundRect">
            <a:avLst>
              <a:gd name="adj" fmla="val 2156"/>
            </a:avLst>
          </a:prstGeom>
          <a:solidFill xmlns:a="http://schemas.openxmlformats.org/drawingml/2006/main">
            <a:srgbClr val="102A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C5F7B5-BD71-4CEA-941B-7CFC57AD2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066925"/>
            <a:ext cx="3095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4C95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C95D"/>
                </a:solidFill>
                <a:latin typeface="Arial"/>
                <a:ea typeface="Arial"/>
                <a:cs typeface="Arial"/>
              </a:rPr>
              <a:t>CONTOH CEPAT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935E0A-0C00-4EBA-B037-AA90DC6AE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505075"/>
            <a:ext cx="309562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Resep standar, tenaga produksi, kukusan, freezer, modal bahan, merek, nomor WhatsApp, dan jaringan reseller.</a:t>
            </a:r>
          </a:p>
        </p:txBody>
      </p:sp>
    </p:spTree>
    <p:extLst>
      <p:ext uri="{BB962C8B-B14F-4D97-AF65-F5344CB8AC3E}">
        <p14:creationId xmlns:p14="http://schemas.microsoft.com/office/powerpoint/2010/main" val="133362964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4959A0-03EF-4F81-BBBE-8B925AF8E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BUSINESS MODEL CANVAS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8EAE48-466B-44FB-B9D3-42917B2F7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10906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Key Activities: pekerjaan inti usaha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704CF1-6EB8-40BF-8F8B-2214EF731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0175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393BDE-6235-4473-954B-C3EF2587A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36A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1C73ED-2AD9-4D05-9DC3-D0E1BDFD6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43075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Aktivitas mana yang langsung menjaga nilai untuk pelanggan?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191989-4E02-4226-A791-F1E77CD44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928F05-402E-4775-8290-EC1E78195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PRODUKSI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E3C9C9-5420-491B-9E8E-735922DF8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F7A108-3C88-4674-A535-7DF2C79A5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PEMASARAN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B51E05-A7D1-472F-AE8B-91E7B1843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8248A0-4819-4F4A-9611-2FC550A42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LAYANAN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C0253E-7AF4-44C4-B260-D2B868A6F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D07935-4791-43B0-8BEA-1EBB01D02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KONTROL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A61EA0-8DF3-495B-ACFB-EEFA23417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24250"/>
            <a:ext cx="699135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5F2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379BF6-1EA6-4FC3-9026-B436289B7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71900"/>
            <a:ext cx="6477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Pilih aktivitas inti yang membuat janji usaha benar-benar terpenuhi—bukan daftar semua pekerjaan.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506555-A968-42C6-BFBA-1A9D7ECDD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752600"/>
            <a:ext cx="3752850" cy="3533775"/>
          </a:xfrm>
          <a:prstGeom xmlns:a="http://schemas.openxmlformats.org/drawingml/2006/main" prst="roundRect">
            <a:avLst>
              <a:gd name="adj" fmla="val 2156"/>
            </a:avLst>
          </a:prstGeom>
          <a:solidFill xmlns:a="http://schemas.openxmlformats.org/drawingml/2006/main">
            <a:srgbClr val="102A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FEEF43-D9C4-4F95-8480-8D8DA7374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066925"/>
            <a:ext cx="3095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4C95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C95D"/>
                </a:solidFill>
                <a:latin typeface="Arial"/>
                <a:ea typeface="Arial"/>
                <a:cs typeface="Arial"/>
              </a:rPr>
              <a:t>CONTOH CEPAT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F526D3-9302-4A69-8911-0A3AA8EB6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505075"/>
            <a:ext cx="309562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Belanja bahan, produksi harian, kontrol rasa, membuat konten, menerima pesanan, mengirim, dan mencatat kas.</a:t>
            </a:r>
          </a:p>
        </p:txBody>
      </p:sp>
    </p:spTree>
    <p:extLst>
      <p:ext uri="{BB962C8B-B14F-4D97-AF65-F5344CB8AC3E}">
        <p14:creationId xmlns:p14="http://schemas.microsoft.com/office/powerpoint/2010/main" val="83699128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F563C4-A483-4BC2-B784-CB469A3DE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BUSINESS MODEL CANVAS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407F36-C099-446B-A48B-055219722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10906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6401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Key Partners: siapa yang membuat usaha lebih kuat?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C3EE9B-C840-4A7C-A763-DEBA11A88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0175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4F66AD-6680-4786-9129-3B4E6C431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36A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1C0BD2-7C82-4492-9EA6-9E546E103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43075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Pekerjaan apa yang lebih efektif jika dibantu mitra?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1EABBE-3D6D-48A7-97E8-362B559C3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429FA3-E59C-4ABE-8474-EED5B0690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SUPPLIER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39DDA0-CD3E-40E8-BDAC-864830492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931BDE-192B-45B9-9EEF-283C15068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RESELLER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FB91AD-E113-492A-B1F9-58B06904C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F427AC-0BC8-4879-87E2-D692E8925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LOGISTIK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3B086D-D290-49E4-8F1C-645E81A05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2933700"/>
            <a:ext cx="12763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EDECA5-E134-41D9-B03A-CEEF44A1F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2962275"/>
            <a:ext cx="108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KOMUNITAS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16E61B-58FA-4F3F-A052-49B94D27A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24250"/>
            <a:ext cx="699135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5F2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C32D46-E8C7-442C-B855-05B675AF7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71900"/>
            <a:ext cx="6477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Partner mengurangi risiko, membuka pasar, menyediakan sumber daya, atau mempercepat aktivitas.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669099-BEC9-4457-B3A0-845910190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752600"/>
            <a:ext cx="3752850" cy="3533775"/>
          </a:xfrm>
          <a:prstGeom xmlns:a="http://schemas.openxmlformats.org/drawingml/2006/main" prst="roundRect">
            <a:avLst>
              <a:gd name="adj" fmla="val 2156"/>
            </a:avLst>
          </a:prstGeom>
          <a:solidFill xmlns:a="http://schemas.openxmlformats.org/drawingml/2006/main">
            <a:srgbClr val="102A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EACF67-A5C6-4803-862A-CD30DB964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066925"/>
            <a:ext cx="3095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4C95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C95D"/>
                </a:solidFill>
                <a:latin typeface="Arial"/>
                <a:ea typeface="Arial"/>
                <a:cs typeface="Arial"/>
              </a:rPr>
              <a:t>CONTOH CEPAT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36A34D-4919-4D60-9F68-B94ACEFCE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505075"/>
            <a:ext cx="309562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Supplier ayam, produsen kemasan, kurir lokal, reseller kampus, komunitas UMKM, dan penyelenggara bazar.</a:t>
            </a:r>
          </a:p>
        </p:txBody>
      </p:sp>
    </p:spTree>
    <p:extLst>
      <p:ext uri="{BB962C8B-B14F-4D97-AF65-F5344CB8AC3E}">
        <p14:creationId xmlns:p14="http://schemas.microsoft.com/office/powerpoint/2010/main" val="142429346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C246C7-8763-4F55-A36B-922212B15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BUSINESS MODEL CANVAS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118936-FF4A-44C4-9563-10B960B70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10906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Cost Structure: uang keluar ke mana?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97BE02-4265-4B69-AFC7-C81B5BAB0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0175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4ADDCB-E9BA-45BC-A37E-CBC8853AF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36A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59D79E-80D8-4B83-9AE7-20AF13DEE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62125"/>
            <a:ext cx="5257800" cy="3810000"/>
          </a:xfrm>
          <a:prstGeom xmlns:a="http://schemas.openxmlformats.org/drawingml/2006/main" prst="roundRect">
            <a:avLst>
              <a:gd name="adj" fmla="val 2000"/>
            </a:avLst>
          </a:prstGeom>
          <a:solidFill xmlns:a="http://schemas.openxmlformats.org/drawingml/2006/main">
            <a:srgbClr val="FBE3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7342D5-558D-4F06-9F87-2993C1ED4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762125"/>
            <a:ext cx="5638800" cy="3810000"/>
          </a:xfrm>
          <a:prstGeom xmlns:a="http://schemas.openxmlformats.org/drawingml/2006/main" prst="roundRect">
            <a:avLst>
              <a:gd name="adj" fmla="val 2000"/>
            </a:avLst>
          </a:prstGeom>
          <a:solidFill xmlns:a="http://schemas.openxmlformats.org/drawingml/2006/main">
            <a:srgbClr val="F5F2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803F1F-1EEC-429F-8F98-FA184DE99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193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3103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Biaya variabel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F0AB47-DFB6-47DA-9D9E-CEFCE0A2B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38425"/>
            <a:ext cx="46672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Bahan baku</a:t>
            </a:r>
          </a:p>
          <a:p xmlns:a="http://schemas.openxmlformats.org/drawingml/2006/main">
            <a:pPr algn="l">
              <a:defRPr sz="172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Kemasan</a:t>
            </a:r>
          </a:p>
          <a:p xmlns:a="http://schemas.openxmlformats.org/drawingml/2006/main">
            <a:pPr algn="l">
              <a:defRPr sz="172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Gas produksi</a:t>
            </a:r>
          </a:p>
          <a:p xmlns:a="http://schemas.openxmlformats.org/drawingml/2006/main">
            <a:pPr algn="l">
              <a:defRPr sz="172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Komisi reseller</a:t>
            </a:r>
          </a:p>
          <a:p xmlns:a="http://schemas.openxmlformats.org/drawingml/2006/main">
            <a:pPr algn="l">
              <a:defRPr sz="172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Ongkir per pesanan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A27E32-1B81-4BB8-9E22-D29C01A54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19300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3103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Biaya tetap &amp; tersembunyi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38E6E4-F191-4C4F-BB0A-8430691E7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638425"/>
            <a:ext cx="5000625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Sewa dan listrik</a:t>
            </a:r>
          </a:p>
          <a:p xmlns:a="http://schemas.openxmlformats.org/drawingml/2006/main">
            <a:pPr algn="l">
              <a:defRPr sz="172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Gaji atau honor</a:t>
            </a:r>
          </a:p>
          <a:p xmlns:a="http://schemas.openxmlformats.org/drawingml/2006/main">
            <a:pPr algn="l">
              <a:defRPr sz="172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Internet dan aplikasi</a:t>
            </a:r>
          </a:p>
          <a:p xmlns:a="http://schemas.openxmlformats.org/drawingml/2006/main">
            <a:pPr algn="l">
              <a:defRPr sz="172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Penyusutan alat</a:t>
            </a:r>
          </a:p>
          <a:p xmlns:a="http://schemas.openxmlformats.org/drawingml/2006/main">
            <a:pPr algn="l">
              <a:defRPr sz="1725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• Produk gagal &amp; retur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E98204-D676-441F-A5E1-470200363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81675"/>
            <a:ext cx="111252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39C7B6-EA61-4AA6-8423-B6488566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6740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66667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Harga jual yang sehat harus menutup biaya, memberi margin, dan tetap diterima pelanggan.</a:t>
            </a:r>
          </a:p>
        </p:txBody>
      </p:sp>
    </p:spTree>
    <p:extLst>
      <p:ext uri="{BB962C8B-B14F-4D97-AF65-F5344CB8AC3E}">
        <p14:creationId xmlns:p14="http://schemas.microsoft.com/office/powerpoint/2010/main" val="146570122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9EA388-AF41-45DD-A02D-2DD60AA0A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BUSINESS MODEL CANVAS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6E6193-1527-4BA6-96D3-5683B3927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10906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9266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BMC bekerja sebagai satu sistem—bukan sembilan daftar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B04698-39D1-4570-B63A-1DDC5191C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0175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26A3D4-20B6-46D0-B6B1-1A2F95801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36A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5263C1-4B97-4747-95B3-54080636A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048000"/>
            <a:ext cx="1238250" cy="4000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BE3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EBD3B9-60A2-4AE8-896A-86D7FE561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048000"/>
            <a:ext cx="1238250" cy="4000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BE3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9A6C84-CFAC-424D-9A7F-B8FB7DC9C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048000"/>
            <a:ext cx="1238250" cy="4000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CEE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94919D-4EE2-41B5-B672-138BFA4FD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71700"/>
            <a:ext cx="2266950" cy="226695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FBE3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CB77EF-FF48-4044-90BF-5578E626D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28875"/>
            <a:ext cx="1885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722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PELANGGAN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946B1F-DCF2-4AF7-A186-6AE4853A5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48000"/>
            <a:ext cx="18859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Segmen</a:t>
            </a:r>
          </a:p>
          <a:p xmlns:a="http://schemas.openxmlformats.org/drawingml/2006/main">
            <a:pPr algn="ctr">
              <a:defRPr sz="180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Relasi</a:t>
            </a:r>
          </a:p>
          <a:p xmlns:a="http://schemas.openxmlformats.org/drawingml/2006/main">
            <a:pPr algn="ctr">
              <a:defRPr sz="180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Kanal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8FA08A-4A6E-4767-BF16-1BE9DBE10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171700"/>
            <a:ext cx="2266950" cy="226695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F4C95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D41D74-F800-41C1-B6DE-7F8C42917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428875"/>
            <a:ext cx="1885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722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NILAI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C09766-55E6-4727-A72F-E9F21B819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048000"/>
            <a:ext cx="18859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Solusi yang</a:t>
            </a:r>
          </a:p>
          <a:p xmlns:a="http://schemas.openxmlformats.org/drawingml/2006/main">
            <a:pPr algn="ctr">
              <a:defRPr sz="180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dipilih pelanggan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ED7333-A1E1-4B74-9A30-BF15C0358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171700"/>
            <a:ext cx="2266950" cy="226695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DCEE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5DFEDE-3B4C-4130-B428-DFFA093F4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428875"/>
            <a:ext cx="1885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722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OPERASI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086D89-1CD7-433D-ABB5-256E12C49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048000"/>
            <a:ext cx="18859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Sumber daya</a:t>
            </a:r>
          </a:p>
          <a:p xmlns:a="http://schemas.openxmlformats.org/drawingml/2006/main">
            <a:pPr algn="ctr">
              <a:defRPr sz="180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Aktivitas</a:t>
            </a:r>
          </a:p>
          <a:p xmlns:a="http://schemas.openxmlformats.org/drawingml/2006/main">
            <a:pPr algn="ctr">
              <a:defRPr sz="180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Mitra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F5D34C-6CF8-47C8-A504-13B524B27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71700"/>
            <a:ext cx="2266950" cy="226695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ECE9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157743-421B-47E1-9390-596A3000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428875"/>
            <a:ext cx="1885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722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UANG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6C48A2-D549-466F-91B5-6153D320A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048000"/>
            <a:ext cx="18859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Pendapatan</a:t>
            </a:r>
          </a:p>
          <a:p xmlns:a="http://schemas.openxmlformats.org/drawingml/2006/main">
            <a:pPr algn="ctr">
              <a:defRPr sz="180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&amp; biaya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0533EB-16CB-499E-9058-597789481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000625"/>
            <a:ext cx="105537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Uji konsistensi: nilai harus penting bagi pelanggan, dapat disampaikan oleh operasi, dan menghasilkan uang setelah biaya.</a:t>
            </a:r>
          </a:p>
        </p:txBody>
      </p:sp>
    </p:spTree>
    <p:extLst>
      <p:ext uri="{BB962C8B-B14F-4D97-AF65-F5344CB8AC3E}">
        <p14:creationId xmlns:p14="http://schemas.microsoft.com/office/powerpoint/2010/main" val="124041795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B0D7A6E-C8A1-4394-B10D-6342CD343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BUSINESS MODEL CANVAS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94BF2A-8A08-4613-85FE-9342153A2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10906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Contoh BMC: usaha dimsum siap antar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6DC0BF-674A-4B70-A17D-1752312DA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0175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963912-1298-4C7E-BECD-D5F376C2A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36A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227379-B134-488D-9B67-01A7E0080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24025"/>
            <a:ext cx="205740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DCEEEB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887CED-168E-4FDD-A88A-E27EEAC72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47850"/>
            <a:ext cx="17907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4444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KEY PARTNERS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DC326A-3F4B-4D85-B5D1-89229C185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90750"/>
            <a:ext cx="17907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Supplier ayam &amp; kemasan</a:t>
            </a:r>
          </a:p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Kurir lokal</a:t>
            </a:r>
          </a:p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Reseller kampus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AE4635-42DA-4DF8-83EB-4A83014A3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1724025"/>
            <a:ext cx="205740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DCEEEB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908937-5523-474E-8332-2D12C1414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1847850"/>
            <a:ext cx="17907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4444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KEY ACTIVITIES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2AF6B5-07E5-452D-B4E8-32F550246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2190750"/>
            <a:ext cx="17907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Produksi harian</a:t>
            </a:r>
          </a:p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Kontrol rasa</a:t>
            </a:r>
          </a:p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Konten &amp; penjualan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5E6744-53C3-4E6E-882D-7B252F677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1724025"/>
            <a:ext cx="2438400" cy="3524250"/>
          </a:xfrm>
          <a:prstGeom xmlns:a="http://schemas.openxmlformats.org/drawingml/2006/main" prst="roundRect">
            <a:avLst>
              <a:gd name="adj" fmla="val 3125"/>
            </a:avLst>
          </a:prstGeom>
          <a:solidFill xmlns:a="http://schemas.openxmlformats.org/drawingml/2006/main">
            <a:srgbClr val="F4C95D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596F80-CD88-4EE8-870E-86C6D5326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1847850"/>
            <a:ext cx="21717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4444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VALUE PROPOSITIONS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CE3B13-B0EA-4851-9F0C-ECA69FCE5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190750"/>
            <a:ext cx="2171700" cy="2971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Dimsum hangat, isi padat, harga ramah, pesan via WA, antar cepat.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D9C2A1-6EF1-4E2E-AD3E-1FB83E9B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1724025"/>
            <a:ext cx="205740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BE3C6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EAD56D-11EA-47C9-9B01-17DC7EF8F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1847850"/>
            <a:ext cx="17907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4444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CUSTOMER RELATIONSHIPS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72539D-64F6-4563-B99E-9702EB2AE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190750"/>
            <a:ext cx="17907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Balas cepat</a:t>
            </a:r>
          </a:p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Kartu loyalitas</a:t>
            </a:r>
          </a:p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Follow-up &amp; ulasan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EBA88F-ADE2-45AD-880B-A1F7FD57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1724025"/>
            <a:ext cx="205740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BE3C6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088FEF-84D0-45A7-BD2C-935583C40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1847850"/>
            <a:ext cx="17907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4444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CUSTOMER SEGMENTS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917094-2703-4C3A-A96C-D0321D163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190750"/>
            <a:ext cx="17907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Mahasiswa &amp; pekerja 18–35</a:t>
            </a:r>
          </a:p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Radius 5 km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EB88C3-3E05-458C-A5AD-8B791645D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3552825"/>
            <a:ext cx="2057400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DCEEEB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6DD56E-3393-4D4D-8B21-9E8B3614D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3676650"/>
            <a:ext cx="17907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4444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KEY RESOURCES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326088-8C20-452D-8309-3B31A8A56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019550"/>
            <a:ext cx="17907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Resep</a:t>
            </a:r>
          </a:p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Tim produksi</a:t>
            </a:r>
          </a:p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Kukusan &amp; freezer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504FDD-CBBB-4E57-8513-658559A44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52825"/>
            <a:ext cx="2057400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BE3C6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A5D44D8-EC31-49E8-82FC-C10C9B600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3676650"/>
            <a:ext cx="17907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4444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CHANNELS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996DE87-A25E-446E-B799-A57ABA662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019550"/>
            <a:ext cx="17907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Instagram</a:t>
            </a:r>
          </a:p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WhatsApp</a:t>
            </a:r>
          </a:p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Booth &amp; kurir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82C68A0-7590-4BF2-A218-DBE25E6D2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62575"/>
            <a:ext cx="533400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CE9E0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559A6BD-C44F-4A61-B926-20822FF64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86400"/>
            <a:ext cx="50673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4444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COST STRUCTURE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3DCABE7-8B3E-4527-90BE-C5A08E2CB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29300"/>
            <a:ext cx="5067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Bahan • kemasan • tenaga • gas • promosi • ongkir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3E552BA-185E-4DB1-8146-25CF2CF2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5362575"/>
            <a:ext cx="567690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CE9E0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4819AEC-0A48-44CE-8895-C57ECFD0B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5486400"/>
            <a:ext cx="54102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4444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REVENUE STREAMS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7233D1F-DBF3-48F2-937C-0C49B9B4C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5829300"/>
            <a:ext cx="5410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42B"/>
                </a:solidFill>
                <a:latin typeface="Arial"/>
                <a:ea typeface="Arial"/>
                <a:cs typeface="Arial"/>
              </a:rPr>
              <a:t>Porsi • paket acara • frozen • reseller • saus</a:t>
            </a:r>
          </a:p>
        </p:txBody>
      </p:sp>
    </p:spTree>
    <p:extLst>
      <p:ext uri="{BB962C8B-B14F-4D97-AF65-F5344CB8AC3E}">
        <p14:creationId xmlns:p14="http://schemas.microsoft.com/office/powerpoint/2010/main" val="165486841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2C083A-1379-4AA8-B5CB-1D8E1FD23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BUSINESS MODEL CANVAS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09F3E5-E609-478C-A50E-9025623BA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10906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8742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Model bisnis masuk akal jika tiga kecocokan terjaga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653A0E-E7A0-403C-926D-9A0D4FB10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0175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EA3EFC-1BBF-4C1B-9195-2601F2E65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36A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DD8115-D258-4B5B-A110-C64133A18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52625"/>
            <a:ext cx="3333750" cy="3048000"/>
          </a:xfrm>
          <a:prstGeom xmlns:a="http://schemas.openxmlformats.org/drawingml/2006/main" prst="roundRect">
            <a:avLst>
              <a:gd name="adj" fmla="val 2500"/>
            </a:avLst>
          </a:prstGeom>
          <a:solidFill xmlns:a="http://schemas.openxmlformats.org/drawingml/2006/main">
            <a:srgbClr val="FBE3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423915-445C-41B2-9A35-0826CA4E2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38375"/>
            <a:ext cx="285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1. PELANGGAN ↔ NILAI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B6C289-6652-4BAE-A8F7-5071F659A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14675"/>
            <a:ext cx="2857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Masalahnya nyata?</a:t>
            </a:r>
          </a:p>
          <a:p xmlns:a="http://schemas.openxmlformats.org/drawingml/2006/main">
            <a:pPr algn="l">
              <a:defRPr sz="1875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Solusinya penting?</a:t>
            </a:r>
          </a:p>
          <a:p xmlns:a="http://schemas.openxmlformats.org/drawingml/2006/main">
            <a:pPr algn="l">
              <a:defRPr sz="1875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Mau membeli?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4CCA98-B47B-4C36-91DF-883F7ABB2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958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392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28C28"/>
                </a:solidFill>
                <a:latin typeface="Arial"/>
                <a:ea typeface="Arial"/>
                <a:cs typeface="Arial"/>
              </a:rPr>
              <a:t>DESIRABLE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C03441-DE96-4BB1-8B26-E77F68334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1952625"/>
            <a:ext cx="3333750" cy="3048000"/>
          </a:xfrm>
          <a:prstGeom xmlns:a="http://schemas.openxmlformats.org/drawingml/2006/main" prst="roundRect">
            <a:avLst>
              <a:gd name="adj" fmla="val 2500"/>
            </a:avLst>
          </a:prstGeom>
          <a:solidFill xmlns:a="http://schemas.openxmlformats.org/drawingml/2006/main">
            <a:srgbClr val="DCEE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F03BC1-511D-43AF-B4AA-BD7137B0A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238375"/>
            <a:ext cx="285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2. NILAI ↔ OPERASI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13B7E8-71BC-4D5B-A45B-C9791C3FF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114675"/>
            <a:ext cx="2857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Bisa dibuat konsisten?</a:t>
            </a:r>
          </a:p>
          <a:p xmlns:a="http://schemas.openxmlformats.org/drawingml/2006/main">
            <a:pPr algn="l">
              <a:defRPr sz="1875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Bisa dikirim tepat waktu?</a:t>
            </a:r>
          </a:p>
          <a:p xmlns:a="http://schemas.openxmlformats.org/drawingml/2006/main">
            <a:pPr algn="l">
              <a:defRPr sz="1875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Sumber daya cukup?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D502D2-8FEF-4DBA-89CD-3F5326D26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958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392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FEASIBLE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28BD02-4C13-4074-B6A4-B2E032ECD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1952625"/>
            <a:ext cx="3333750" cy="3048000"/>
          </a:xfrm>
          <a:prstGeom xmlns:a="http://schemas.openxmlformats.org/drawingml/2006/main" prst="roundRect">
            <a:avLst>
              <a:gd name="adj" fmla="val 2500"/>
            </a:avLst>
          </a:prstGeom>
          <a:solidFill xmlns:a="http://schemas.openxmlformats.org/drawingml/2006/main">
            <a:srgbClr val="F5F2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B3DAC2-CDE9-4D4A-8955-B8E02D95F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238375"/>
            <a:ext cx="285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1865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3. PENDAPATAN ↔ BIAYA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2370C6-E189-4265-98F1-615E25BF8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114675"/>
            <a:ext cx="2857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Harga diterima?</a:t>
            </a:r>
          </a:p>
          <a:p xmlns:a="http://schemas.openxmlformats.org/drawingml/2006/main">
            <a:pPr algn="l">
              <a:defRPr sz="1875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Margin memadai?</a:t>
            </a:r>
          </a:p>
          <a:p xmlns:a="http://schemas.openxmlformats.org/drawingml/2006/main">
            <a:pPr algn="l">
              <a:defRPr sz="1875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Arus kas aman?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EC1A79-E058-4BCF-85AB-7BE613D56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4958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392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VIABLE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CBD5DE-CD80-463D-A00F-B8A198979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48300"/>
            <a:ext cx="106680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102A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623E54-6CC4-4F96-B275-F4DC20F5D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72125"/>
            <a:ext cx="10172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70833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Jika jawabannya belum jelas, tandai sebagai asumsi—lalu uji dengan pelanggan nyata.</a:t>
            </a:r>
          </a:p>
        </p:txBody>
      </p:sp>
    </p:spTree>
    <p:extLst>
      <p:ext uri="{BB962C8B-B14F-4D97-AF65-F5344CB8AC3E}">
        <p14:creationId xmlns:p14="http://schemas.microsoft.com/office/powerpoint/2010/main" val="139217150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CB3ED7D-FA4F-4146-BFC3-6E7CDED47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8A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8A83"/>
                </a:solidFill>
                <a:latin typeface="Arial"/>
                <a:ea typeface="Arial"/>
                <a:cs typeface="Arial"/>
              </a:rPr>
              <a:t>BUSINESS MODEL CANVAS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133E50-A5BA-4A28-8D2C-47E3C70B8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10906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7242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42B"/>
                </a:solidFill>
                <a:latin typeface="Arial"/>
                <a:ea typeface="Arial"/>
                <a:cs typeface="Arial"/>
              </a:rPr>
              <a:t>Praktik: susun BMC usaha Anda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24D8C2-6EEB-4D8B-8C60-CA3E209E6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0175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8F846D-1BEC-41FA-90A1-A058D54A5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3636A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F064F4-44E2-48B3-89A7-6C31D55DF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205740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DCEEEB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4ADB57-5113-435E-AF52-46E6E620A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8097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8. KEY PARTNERS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B97BD8-A87E-42AD-BEE9-E503C9ADB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2190750"/>
            <a:ext cx="1809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Siapa membantu?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3E1F3F-7A2C-4300-896C-BD91AD571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1695450"/>
            <a:ext cx="205740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DCEEEB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4D9F8B-E234-4E17-85C5-6EEC200DA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8925" y="18097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7. KEY ACTIVITIES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910188-296D-41D4-982A-E19975C9A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8925" y="2190750"/>
            <a:ext cx="1809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Apa yang dikerjakan?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C17958-92ED-4809-884C-5CC5A6C1B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1695450"/>
            <a:ext cx="2438400" cy="3524250"/>
          </a:xfrm>
          <a:prstGeom xmlns:a="http://schemas.openxmlformats.org/drawingml/2006/main" prst="roundRect">
            <a:avLst>
              <a:gd name="adj" fmla="val 3125"/>
            </a:avLst>
          </a:prstGeom>
          <a:solidFill xmlns:a="http://schemas.openxmlformats.org/drawingml/2006/main">
            <a:srgbClr val="F4C95D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2976FE-B1F7-429A-9B25-1FB253378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18097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2. VALUE PROPOSITIONS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A167C3-D44D-4703-9E87-7BE553279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2190750"/>
            <a:ext cx="2190750" cy="2933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Masalah apa yang diselesaikan?</a:t>
            </a:r>
          </a:p>
          <a:p xmlns:a="http://schemas.openxmlformats.org/drawingml/2006/main">
            <a:pPr algn="l">
              <a:defRPr sz="13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Mengapa memilih Anda?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326491-FD1B-4429-8625-BC70B6152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1695450"/>
            <a:ext cx="205740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BE3C6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D950E7-99BE-4DF4-93C7-EB432ECD3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18097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018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4. CUSTOMER RELATIONSHIPS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A10D54-10C6-4EB0-8C3B-9A061407D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2190750"/>
            <a:ext cx="1809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Bagaimana menjaga?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D91B0E-271E-45F7-94FA-488942AA5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1695450"/>
            <a:ext cx="205740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BE3C6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C270DA-0EE4-49D9-8B43-19AC538A4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5025" y="18097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646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1. CUSTOMER SEGMENTS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5A4F19-A69D-40D1-9D7B-481AED069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5025" y="2190750"/>
            <a:ext cx="1809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Siapa prioritas?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EE53C0-BE5C-4485-B8EC-0450C3119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3524250"/>
            <a:ext cx="2057400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DCEEEB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23C5B8-88E5-4993-906C-E9F7DCDB1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8925" y="36385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6. KEY RESOURCES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A98CD3-0EC4-4C64-8E82-1BF1A38F4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8925" y="4019550"/>
            <a:ext cx="1809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Apa yang dibutuhkan?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165E4D-F423-4372-9E25-808C2C4F6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2057400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BE3C6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B8632D-0C2B-41F5-B30D-645A335A0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36385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3. CHANNELS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64B4960-2E26-4325-AD67-A76B9FD0A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4019550"/>
            <a:ext cx="1809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Bagaimana menjangkau?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89FC663-AB3D-4BAE-B9B3-187C24821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0"/>
            <a:ext cx="53340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CE9E0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465F3E6-2324-4AED-AC6B-70AE92651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448300"/>
            <a:ext cx="5086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9. COST STRUCTURE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962B85D-BF95-4723-AFFE-B68F1DDF3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829300"/>
            <a:ext cx="5086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Biaya terbesar dan tersembunyi?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103D9D4-CA39-47AB-A385-7D8BB1E9D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5334000"/>
            <a:ext cx="56769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CE9E0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E14E65D-5658-450E-B47F-3A2350334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5448300"/>
            <a:ext cx="542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2A2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02A2E"/>
                </a:solidFill>
                <a:latin typeface="Arial"/>
                <a:ea typeface="Arial"/>
                <a:cs typeface="Arial"/>
              </a:rPr>
              <a:t>5. REVENUE STREAMS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23D01C1-69E5-4D61-B626-11A820263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5829300"/>
            <a:ext cx="542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Dari mana uang masuk?</a:t>
            </a:r>
          </a:p>
        </p:txBody>
      </p:sp>
    </p:spTree>
    <p:extLst>
      <p:ext uri="{BB962C8B-B14F-4D97-AF65-F5344CB8AC3E}">
        <p14:creationId xmlns:p14="http://schemas.microsoft.com/office/powerpoint/2010/main" val="188933875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102A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265C44-D34D-4C1B-A6F5-2AD87A7D2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572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272"/>
          </a:bodyPr>
          <a:lstStyle xmlns:a="http://schemas.openxmlformats.org/drawingml/2006/main"/>
          <a:p xmlns:a="http://schemas.openxmlformats.org/drawingml/2006/main">
            <a:pPr algn="l">
              <a:defRPr sz="3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BMC versi pertama bukan untuk dibela—tetapi untuk diuji.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2F88A9-0D16-44CE-8D2C-E60B67C70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21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F245BA-A892-437B-9C51-3B2F93551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1460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5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4C95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4C95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08EDB5-C542-4729-A07B-DBC28021F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652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PRESENTASIKAN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13642A-FAD4-41B5-B022-2094BA10A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81425"/>
            <a:ext cx="304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D7E1E1"/>
                </a:solidFill>
                <a:latin typeface="Arial"/>
                <a:ea typeface="Arial"/>
                <a:cs typeface="Arial"/>
              </a:rPr>
              <a:t>Jelaskan pelanggan, nilai, dan cara menghasilkan uang.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17EC35-AE70-4C98-929D-9B38F4876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51460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5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4C95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4C95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0B213E-D5C5-4B83-AC71-E4F9026C8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23850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652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MINTA MASUKAN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311ADB-D716-4FBF-B2FB-69151B378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781425"/>
            <a:ext cx="304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D7E1E1"/>
                </a:solidFill>
                <a:latin typeface="Arial"/>
                <a:ea typeface="Arial"/>
                <a:cs typeface="Arial"/>
              </a:rPr>
              <a:t>Dengarkan bagian yang belum jelas atau tidak konsisten.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D2A36B-F8D3-4234-BA7F-CF85CDC9A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51460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5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4C95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4C95D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885F37-9072-4A05-BCB5-988346258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3850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652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SEMPURNAKAN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76D9CD-37CC-4B06-A162-C0EC7C2FF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781425"/>
            <a:ext cx="304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7E1E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D7E1E1"/>
                </a:solidFill>
                <a:latin typeface="Arial"/>
                <a:ea typeface="Arial"/>
                <a:cs typeface="Arial"/>
              </a:rPr>
              <a:t>Tetapkan BMC 1 halaman dan satu asumsi untuk diuji.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4F5CCA-F171-4701-9C3E-AAC18D5F6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1F8A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B6A277-9A95-4FAD-8307-8A2F91F35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62575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1333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Langkah berikutnya: temui pelanggan, tawarkan produk, catat respons, lalu perbarui BMC.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F0963A-79D8-4235-BC98-E31C93D4A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57925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9FB2B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FB2B3"/>
                </a:solidFill>
                <a:latin typeface="Arial"/>
                <a:ea typeface="Arial"/>
                <a:cs typeface="Arial"/>
              </a:rPr>
              <a:t>Business Model Canvas • Pelatihan Kewirausahaan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680002-A3A8-4A8E-9178-E5C7FEB26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57925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9FB2B3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9FB2B3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0120612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2026-09-06T03:47:09.0210000Z</dcterms:created>
  <dcterms:modified xsi:type="dcterms:W3CDTF">2026-09-06T03:47:09.0210000Z</dcterms:modified>
</coreProperties>
</file>