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0d4445f227467f" /><Relationship Type="http://schemas.openxmlformats.org/officeDocument/2006/relationships/extended-properties" Target="/docProps/app.xml" Id="R2fdc0d2a7df44c7a" /><Relationship Type="http://schemas.openxmlformats.org/officeDocument/2006/relationships/officeDocument" Target="/ppt/presentation.xml" Id="Rc428067393e84f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d4d06f5a494ee5"/>
  </p:sldMasterIdLst>
  <p:notesMasterIdLst>
    <p:notesMasterId xmlns:r="http://schemas.openxmlformats.org/officeDocument/2006/relationships" r:id="R10e482cf8e9949bf"/>
  </p:notesMasterIdLst>
  <p:sldIdLst>
    <p:sldId xmlns:r="http://schemas.openxmlformats.org/officeDocument/2006/relationships" id="256" r:id="R612b113e78294e76"/>
    <p:sldId xmlns:r="http://schemas.openxmlformats.org/officeDocument/2006/relationships" id="257" r:id="Rd1616331a924449f"/>
    <p:sldId xmlns:r="http://schemas.openxmlformats.org/officeDocument/2006/relationships" id="258" r:id="R37cce58b19b0414d"/>
    <p:sldId xmlns:r="http://schemas.openxmlformats.org/officeDocument/2006/relationships" id="259" r:id="R1f36a78391454b4a"/>
    <p:sldId xmlns:r="http://schemas.openxmlformats.org/officeDocument/2006/relationships" id="260" r:id="R14dd40e0b6cc40fe"/>
    <p:sldId xmlns:r="http://schemas.openxmlformats.org/officeDocument/2006/relationships" id="261" r:id="Rf42e99b57bc54e74"/>
    <p:sldId xmlns:r="http://schemas.openxmlformats.org/officeDocument/2006/relationships" id="262" r:id="R29eaacfee54a41a5"/>
    <p:sldId xmlns:r="http://schemas.openxmlformats.org/officeDocument/2006/relationships" id="263" r:id="Raccc68ad0af14c28"/>
    <p:sldId xmlns:r="http://schemas.openxmlformats.org/officeDocument/2006/relationships" id="264" r:id="R317c407435f6412a"/>
    <p:sldId xmlns:r="http://schemas.openxmlformats.org/officeDocument/2006/relationships" id="265" r:id="Rf725a26c6bf84ecd"/>
    <p:sldId xmlns:r="http://schemas.openxmlformats.org/officeDocument/2006/relationships" id="266" r:id="R3b168bec3cf94067"/>
    <p:sldId xmlns:r="http://schemas.openxmlformats.org/officeDocument/2006/relationships" id="267" r:id="R473e0734d5e44a25"/>
    <p:sldId xmlns:r="http://schemas.openxmlformats.org/officeDocument/2006/relationships" id="268" r:id="R4b16c20758c24f67"/>
    <p:sldId xmlns:r="http://schemas.openxmlformats.org/officeDocument/2006/relationships" id="269" r:id="R2fc938c599734f80"/>
    <p:sldId xmlns:r="http://schemas.openxmlformats.org/officeDocument/2006/relationships" id="270" r:id="R67daa35b3c2d4dd5"/>
    <p:sldId xmlns:r="http://schemas.openxmlformats.org/officeDocument/2006/relationships" id="271" r:id="R1a349c8f23b04538"/>
    <p:sldId xmlns:r="http://schemas.openxmlformats.org/officeDocument/2006/relationships" id="272" r:id="R9607b7c69136457c"/>
    <p:sldId xmlns:r="http://schemas.openxmlformats.org/officeDocument/2006/relationships" id="273" r:id="Re1c9f4f34a5b400c"/>
    <p:sldId xmlns:r="http://schemas.openxmlformats.org/officeDocument/2006/relationships" id="274" r:id="R7607f6722fc44228"/>
    <p:sldId xmlns:r="http://schemas.openxmlformats.org/officeDocument/2006/relationships" id="275" r:id="R013fe865a43e432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32f178e1ea4380" /><Relationship Type="http://schemas.openxmlformats.org/officeDocument/2006/relationships/slideMaster" Target="/ppt/slideMasters/slideMaster1.xml" Id="R50d4d06f5a494ee5" /><Relationship Type="http://schemas.openxmlformats.org/officeDocument/2006/relationships/notesMaster" Target="/ppt/notesMasters/notesMaster1.xml" Id="R10e482cf8e9949bf" /><Relationship Type="http://schemas.openxmlformats.org/officeDocument/2006/relationships/presProps" Target="/ppt/presProps.xml" Id="R8c730e15a2224970" /><Relationship Type="http://schemas.openxmlformats.org/officeDocument/2006/relationships/tableStyles" Target="/ppt/tableStyles.xml" Id="Ra0f8df7148244352" /><Relationship Type="http://schemas.openxmlformats.org/officeDocument/2006/relationships/slide" Target="/ppt/slides/slide1.xml" Id="R612b113e78294e76" /><Relationship Type="http://schemas.openxmlformats.org/officeDocument/2006/relationships/slide" Target="/ppt/slides/slide2.xml" Id="Rd1616331a924449f" /><Relationship Type="http://schemas.openxmlformats.org/officeDocument/2006/relationships/slide" Target="/ppt/slides/slide3.xml" Id="R37cce58b19b0414d" /><Relationship Type="http://schemas.openxmlformats.org/officeDocument/2006/relationships/slide" Target="/ppt/slides/slide4.xml" Id="R1f36a78391454b4a" /><Relationship Type="http://schemas.openxmlformats.org/officeDocument/2006/relationships/slide" Target="/ppt/slides/slide5.xml" Id="R14dd40e0b6cc40fe" /><Relationship Type="http://schemas.openxmlformats.org/officeDocument/2006/relationships/slide" Target="/ppt/slides/slide6.xml" Id="Rf42e99b57bc54e74" /><Relationship Type="http://schemas.openxmlformats.org/officeDocument/2006/relationships/slide" Target="/ppt/slides/slide7.xml" Id="R29eaacfee54a41a5" /><Relationship Type="http://schemas.openxmlformats.org/officeDocument/2006/relationships/slide" Target="/ppt/slides/slide8.xml" Id="Raccc68ad0af14c28" /><Relationship Type="http://schemas.openxmlformats.org/officeDocument/2006/relationships/slide" Target="/ppt/slides/slide9.xml" Id="R317c407435f6412a" /><Relationship Type="http://schemas.openxmlformats.org/officeDocument/2006/relationships/slide" Target="/ppt/slides/slide10.xml" Id="Rf725a26c6bf84ecd" /><Relationship Type="http://schemas.openxmlformats.org/officeDocument/2006/relationships/slide" Target="/ppt/slides/slide11.xml" Id="R3b168bec3cf94067" /><Relationship Type="http://schemas.openxmlformats.org/officeDocument/2006/relationships/slide" Target="/ppt/slides/slide12.xml" Id="R473e0734d5e44a25" /><Relationship Type="http://schemas.openxmlformats.org/officeDocument/2006/relationships/slide" Target="/ppt/slides/slide13.xml" Id="R4b16c20758c24f67" /><Relationship Type="http://schemas.openxmlformats.org/officeDocument/2006/relationships/slide" Target="/ppt/slides/slide14.xml" Id="R2fc938c599734f80" /><Relationship Type="http://schemas.openxmlformats.org/officeDocument/2006/relationships/slide" Target="/ppt/slides/slide15.xml" Id="R67daa35b3c2d4dd5" /><Relationship Type="http://schemas.openxmlformats.org/officeDocument/2006/relationships/slide" Target="/ppt/slides/slide16.xml" Id="R1a349c8f23b04538" /><Relationship Type="http://schemas.openxmlformats.org/officeDocument/2006/relationships/slide" Target="/ppt/slides/slide17.xml" Id="R9607b7c69136457c" /><Relationship Type="http://schemas.openxmlformats.org/officeDocument/2006/relationships/slide" Target="/ppt/slides/slide18.xml" Id="Re1c9f4f34a5b400c" /><Relationship Type="http://schemas.openxmlformats.org/officeDocument/2006/relationships/slide" Target="/ppt/slides/slide19.xml" Id="R7607f6722fc44228" /><Relationship Type="http://schemas.openxmlformats.org/officeDocument/2006/relationships/slide" Target="/ppt/slides/slide20.xml" Id="R013fe865a43e432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fa45fd102742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ee03c489ec41bf" /><Relationship Type="http://schemas.openxmlformats.org/officeDocument/2006/relationships/notesMaster" Target="/ppt/notesMasters/notesMaster1.xml" Id="R967e2cddc9c549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3b2aa613d8f4ee8" /><Relationship Type="http://schemas.openxmlformats.org/officeDocument/2006/relationships/notesMaster" Target="/ppt/notesMasters/notesMaster1.xml" Id="Rb6fc6a82b7d34d4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259a83310a4ec1" /><Relationship Type="http://schemas.openxmlformats.org/officeDocument/2006/relationships/notesMaster" Target="/ppt/notesMasters/notesMaster1.xml" Id="R4862d87065f447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678b60a64314a10" /><Relationship Type="http://schemas.openxmlformats.org/officeDocument/2006/relationships/notesMaster" Target="/ppt/notesMasters/notesMaster1.xml" Id="R2d67e3ef53204c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80cf773cf843d0" /><Relationship Type="http://schemas.openxmlformats.org/officeDocument/2006/relationships/notesMaster" Target="/ppt/notesMasters/notesMaster1.xml" Id="R6c81343e020d45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00735b3c50480a" /><Relationship Type="http://schemas.openxmlformats.org/officeDocument/2006/relationships/notesMaster" Target="/ppt/notesMasters/notesMaster1.xml" Id="R5ec52bbe7e8a418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24d5d866d4846c3" /><Relationship Type="http://schemas.openxmlformats.org/officeDocument/2006/relationships/notesMaster" Target="/ppt/notesMasters/notesMaster1.xml" Id="R8a149eb938be4d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8c08b0a2be465e" /><Relationship Type="http://schemas.openxmlformats.org/officeDocument/2006/relationships/notesMaster" Target="/ppt/notesMasters/notesMaster1.xml" Id="R9dc0ceb62bdf4f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55bf7aacbc4309" /><Relationship Type="http://schemas.openxmlformats.org/officeDocument/2006/relationships/notesMaster" Target="/ppt/notesMasters/notesMaster1.xml" Id="Rd5e17816178840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3c63e2bc5d472e" /><Relationship Type="http://schemas.openxmlformats.org/officeDocument/2006/relationships/notesMaster" Target="/ppt/notesMasters/notesMaster1.xml" Id="Reb7a60e75e2e49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89992db9f7b4258" /><Relationship Type="http://schemas.openxmlformats.org/officeDocument/2006/relationships/notesMaster" Target="/ppt/notesMasters/notesMaster1.xml" Id="R0d48144ec33b4c7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15dee2ccd14022" /><Relationship Type="http://schemas.openxmlformats.org/officeDocument/2006/relationships/notesMaster" Target="/ppt/notesMasters/notesMaster1.xml" Id="Rc3cd6d49219847b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bd230adc37e4082" /><Relationship Type="http://schemas.openxmlformats.org/officeDocument/2006/relationships/notesMaster" Target="/ppt/notesMasters/notesMaster1.xml" Id="R29eb758bca9849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7c7d59f35f4771" /><Relationship Type="http://schemas.openxmlformats.org/officeDocument/2006/relationships/notesMaster" Target="/ppt/notesMasters/notesMaster1.xml" Id="R87a5e0c925134f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cb7e430486a4be3" /><Relationship Type="http://schemas.openxmlformats.org/officeDocument/2006/relationships/notesMaster" Target="/ppt/notesMasters/notesMaster1.xml" Id="R2f817fc279ae436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019df7654754fc9" /><Relationship Type="http://schemas.openxmlformats.org/officeDocument/2006/relationships/notesMaster" Target="/ppt/notesMasters/notesMaster1.xml" Id="R5e8bceddcc2f415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5258cc2bb794328" /><Relationship Type="http://schemas.openxmlformats.org/officeDocument/2006/relationships/notesMaster" Target="/ppt/notesMasters/notesMaster1.xml" Id="R235e316bd5114e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4c6723daf524fa6" /><Relationship Type="http://schemas.openxmlformats.org/officeDocument/2006/relationships/notesMaster" Target="/ppt/notesMasters/notesMaster1.xml" Id="R7514207bcac94f6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ecdca120f3b4968" /><Relationship Type="http://schemas.openxmlformats.org/officeDocument/2006/relationships/notesMaster" Target="/ppt/notesMasters/notesMaster1.xml" Id="R9715e832139844a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54b5cc9abdc4911" /><Relationship Type="http://schemas.openxmlformats.org/officeDocument/2006/relationships/notesMaster" Target="/ppt/notesMasters/notesMaster1.xml" Id="Rf43e496333d24a1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47cd56f6c647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206642b445475e" /><Relationship Type="http://schemas.openxmlformats.org/officeDocument/2006/relationships/slideLayout" Target="/ppt/slideLayouts/slideLayout1.xml" Id="R183a7c9b420144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3a7c9b420144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d819f939064b24" /><Relationship Type="http://schemas.openxmlformats.org/officeDocument/2006/relationships/image" Target="/ppt/media/image.png" Id="R680e0c029a5c483f" /><Relationship Type="http://schemas.openxmlformats.org/officeDocument/2006/relationships/notesSlide" Target="/ppt/notesSlides/notesSlide1.xml" Id="Rdf3da4c6de774f7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1cca1697fe4d76" /><Relationship Type="http://schemas.openxmlformats.org/officeDocument/2006/relationships/image" Target="/ppt/media/image2.png" Id="R5555019fce5d43d2" /><Relationship Type="http://schemas.openxmlformats.org/officeDocument/2006/relationships/notesSlide" Target="/ppt/notesSlides/notesSlide2.xml" Id="R65b85110448a46d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fb0ab04824987" /><Relationship Type="http://schemas.openxmlformats.org/officeDocument/2006/relationships/notesSlide" Target="/ppt/notesSlides/notesSlide3.xml" Id="R5f0317b26eed4b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cb3d1bbe464b39" /><Relationship Type="http://schemas.openxmlformats.org/officeDocument/2006/relationships/image" Target="/ppt/media/image3.png" Id="Rdb2494a79bf045ba" /><Relationship Type="http://schemas.openxmlformats.org/officeDocument/2006/relationships/notesSlide" Target="/ppt/notesSlides/notesSlide4.xml" Id="Rc32d11a6ec63492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3f8b5b117f4715" /><Relationship Type="http://schemas.openxmlformats.org/officeDocument/2006/relationships/image" Target="/ppt/media/image4.png" Id="R51b2cc3a47e44860" /><Relationship Type="http://schemas.openxmlformats.org/officeDocument/2006/relationships/notesSlide" Target="/ppt/notesSlides/notesSlide5.xml" Id="R2a198659957a4b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d2eac732e74b96" /><Relationship Type="http://schemas.openxmlformats.org/officeDocument/2006/relationships/image" Target="/ppt/media/image5.png" Id="R72913d6cdbca4629" /><Relationship Type="http://schemas.openxmlformats.org/officeDocument/2006/relationships/notesSlide" Target="/ppt/notesSlides/notesSlide6.xml" Id="Rf8efe34affbe425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5f675b2e24dc4" /><Relationship Type="http://schemas.openxmlformats.org/officeDocument/2006/relationships/image" Target="/ppt/media/image6.png" Id="R82c69de2a32c4c82" /><Relationship Type="http://schemas.openxmlformats.org/officeDocument/2006/relationships/notesSlide" Target="/ppt/notesSlides/notesSlide7.xml" Id="R0a8ea762aa1943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011166fbf64b0a" /><Relationship Type="http://schemas.openxmlformats.org/officeDocument/2006/relationships/image" Target="/ppt/media/image7.png" Id="R4d2bfa1f983a424e" /><Relationship Type="http://schemas.openxmlformats.org/officeDocument/2006/relationships/notesSlide" Target="/ppt/notesSlides/notesSlide8.xml" Id="R5410e00ee31e471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b0b145b854b49" /><Relationship Type="http://schemas.openxmlformats.org/officeDocument/2006/relationships/notesSlide" Target="/ppt/notesSlides/notesSlide9.xml" Id="R75da29082c3641b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edbc089a449d8" /><Relationship Type="http://schemas.openxmlformats.org/officeDocument/2006/relationships/image" Target="/ppt/media/image8.png" Id="R64ab9dbd7d1b47e1" /><Relationship Type="http://schemas.openxmlformats.org/officeDocument/2006/relationships/notesSlide" Target="/ppt/notesSlides/notesSlide10.xml" Id="R2f28c1de290944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f00943ba54df8" /><Relationship Type="http://schemas.openxmlformats.org/officeDocument/2006/relationships/image" Target="/ppt/media/image9.png" Id="R9156a74edc354396" /><Relationship Type="http://schemas.openxmlformats.org/officeDocument/2006/relationships/notesSlide" Target="/ppt/notesSlides/notesSlide11.xml" Id="R0f3d8921ccba48f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f14df72984596" /><Relationship Type="http://schemas.openxmlformats.org/officeDocument/2006/relationships/image" Target="/ppt/media/image10.png" Id="R844c2e471774493e" /><Relationship Type="http://schemas.openxmlformats.org/officeDocument/2006/relationships/notesSlide" Target="/ppt/notesSlides/notesSlide12.xml" Id="R9d35ee475fd243f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27a843f384467" /><Relationship Type="http://schemas.openxmlformats.org/officeDocument/2006/relationships/image" Target="/ppt/media/image11.png" Id="R3a09526b72804d6d" /><Relationship Type="http://schemas.openxmlformats.org/officeDocument/2006/relationships/notesSlide" Target="/ppt/notesSlides/notesSlide13.xml" Id="R87cba9e721404e1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59d9650ce4ed8" /><Relationship Type="http://schemas.openxmlformats.org/officeDocument/2006/relationships/image" Target="/ppt/media/image12.png" Id="R5734bd8e6d034183" /><Relationship Type="http://schemas.openxmlformats.org/officeDocument/2006/relationships/notesSlide" Target="/ppt/notesSlides/notesSlide14.xml" Id="R8c9d9aa47987462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0d2f4e91d42da" /><Relationship Type="http://schemas.openxmlformats.org/officeDocument/2006/relationships/image" Target="/ppt/media/image13.png" Id="R21b951c8458148e6" /><Relationship Type="http://schemas.openxmlformats.org/officeDocument/2006/relationships/notesSlide" Target="/ppt/notesSlides/notesSlide15.xml" Id="Rd450db43801844f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c6d0ca9a5c41f5" /><Relationship Type="http://schemas.openxmlformats.org/officeDocument/2006/relationships/image" Target="/ppt/media/image14.png" Id="R8664f4e216fc461e" /><Relationship Type="http://schemas.openxmlformats.org/officeDocument/2006/relationships/notesSlide" Target="/ppt/notesSlides/notesSlide16.xml" Id="Ra2c05080bc6a442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495ebba014d0d" /><Relationship Type="http://schemas.openxmlformats.org/officeDocument/2006/relationships/image" Target="/ppt/media/image15.png" Id="R88eb395b36bc4b84" /><Relationship Type="http://schemas.openxmlformats.org/officeDocument/2006/relationships/notesSlide" Target="/ppt/notesSlides/notesSlide17.xml" Id="Rbc2fdfc62ab9481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85ef3e60848b2" /><Relationship Type="http://schemas.openxmlformats.org/officeDocument/2006/relationships/notesSlide" Target="/ppt/notesSlides/notesSlide18.xml" Id="R550c0ace432f441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0957a4602441f" /><Relationship Type="http://schemas.openxmlformats.org/officeDocument/2006/relationships/notesSlide" Target="/ppt/notesSlides/notesSlide19.xml" Id="Rf8e8ac1d19714ab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452e6cec0541a3" /><Relationship Type="http://schemas.openxmlformats.org/officeDocument/2006/relationships/image" Target="/ppt/media/image16.png" Id="R10b58ac035b74cfd" /><Relationship Type="http://schemas.openxmlformats.org/officeDocument/2006/relationships/notesSlide" Target="/ppt/notesSlides/notesSlide20.xml" Id="R12747a27eca441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2DB18B-4798-4082-B53D-C45AE7D3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8150"/>
            <a:ext cx="1047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2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D1B30675-7725-46FB-B7E8-A95C2D58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485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PELATIHAN WIRAUSAHA KULINER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E2D2519-D734-4663-AD45-544C80A0B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19200"/>
            <a:ext cx="5143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586"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Pengembangan</a:t>
            </a:r>
          </a:p>
          <a:p xmlns:a="http://schemas.openxmlformats.org/drawingml/2006/main">
            <a:pPr algn="l">
              <a:defRPr sz="4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Kreasi Menu Dimsum</a:t>
            </a:r>
          </a:p>
        </p:txBody>
      </p:sp>
      <p:sp>
        <p:nvSpPr>
          <p:cNvPr id="4" name="cover-sub">
            <a:extLst xmlns:a="http://schemas.openxmlformats.org/drawingml/2006/main">
              <a:ext uri="{FF2B5EF4-FFF2-40B4-BE49-F238E27FC236}">
                <a16:creationId xmlns:a16="http://schemas.microsoft.com/office/drawing/2014/main" id="{66E841F2-D4A9-45A0-BB9F-063F0523D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0"/>
            <a:ext cx="4857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Dari teknik dasar produksi hingga menjadi produk fresh dan frozen yang siap dijual.</a:t>
            </a:r>
          </a:p>
        </p:txBody>
      </p:sp>
      <p:sp>
        <p:nvSpPr>
          <p:cNvPr id="5" name="cover-outcome">
            <a:extLst xmlns:a="http://schemas.openxmlformats.org/drawingml/2006/main">
              <a:ext uri="{FF2B5EF4-FFF2-40B4-BE49-F238E27FC236}">
                <a16:creationId xmlns:a16="http://schemas.microsoft.com/office/drawing/2014/main" id="{562F53EF-18B0-46DF-98B6-265B9EAC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48577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6" name="cover-output-label">
            <a:extLst xmlns:a="http://schemas.openxmlformats.org/drawingml/2006/main">
              <a:ext uri="{FF2B5EF4-FFF2-40B4-BE49-F238E27FC236}">
                <a16:creationId xmlns:a16="http://schemas.microsoft.com/office/drawing/2014/main" id="{902023DF-6855-4FE3-AB9D-70A32AFC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72050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OUTPUT PRAKTIK</a:t>
            </a:r>
          </a:p>
        </p:txBody>
      </p:sp>
      <p:sp>
        <p:nvSpPr>
          <p:cNvPr id="7" name="cover-output">
            <a:extLst xmlns:a="http://schemas.openxmlformats.org/drawingml/2006/main">
              <a:ext uri="{FF2B5EF4-FFF2-40B4-BE49-F238E27FC236}">
                <a16:creationId xmlns:a16="http://schemas.microsoft.com/office/drawing/2014/main" id="{5E684310-3796-4D18-9D53-B9EEED47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9590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378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Produk seragam • varian menarik • konsep siap jual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e0c029a5c483f"/>
          <a:srcRect xmlns:a="http://schemas.openxmlformats.org/drawingml/2006/main" l="25490" t="0" r="254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858000"/>
          </a:xfrm>
          <a:prstGeom xmlns:a="http://schemas.openxmlformats.org/drawingml/2006/main" prst="roundRect">
            <a:avLst>
              <a:gd name="adj" fmla="val 1875"/>
            </a:avLst>
          </a:prstGeom>
        </p:spPr>
      </p:pic>
      <p:sp>
        <p:nvSpPr>
          <p:cNvPr id="9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42D1A830-4998-469E-9625-9E59377D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0"/>
            <a:ext cx="228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2175345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cker-2">
            <a:extLst xmlns:a="http://schemas.openxmlformats.org/drawingml/2006/main">
              <a:ext uri="{FF2B5EF4-FFF2-40B4-BE49-F238E27FC236}">
                <a16:creationId xmlns:a16="http://schemas.microsoft.com/office/drawing/2014/main" id="{DF05B8C6-8364-41E3-95BA-4BE29BDE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BEF16D73-BF0F-4BD6-BD16-BF4C2BB7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Dimsum Menarik karena Pasarnya Luas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FD47B-3F04-46DA-995E-8226A8E3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2">
            <a:extLst xmlns:a="http://schemas.openxmlformats.org/drawingml/2006/main">
              <a:ext uri="{FF2B5EF4-FFF2-40B4-BE49-F238E27FC236}">
                <a16:creationId xmlns:a16="http://schemas.microsoft.com/office/drawing/2014/main" id="{451068F8-0B20-4972-8CD0-FFE29CE3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55019fce5d43d2"/>
          <a:srcRect xmlns:a="http://schemas.openxmlformats.org/drawingml/2006/main" l="15373" t="0" r="1537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2-claim">
            <a:extLst xmlns:a="http://schemas.openxmlformats.org/drawingml/2006/main">
              <a:ext uri="{FF2B5EF4-FFF2-40B4-BE49-F238E27FC236}">
                <a16:creationId xmlns:a16="http://schemas.microsoft.com/office/drawing/2014/main" id="{EF54F78C-0A4E-4EE3-971C-A269A908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Satu produk,</a:t>
            </a:r>
          </a:p>
          <a:p xmlns:a="http://schemas.openxmlformats.org/drawingml/2006/main">
            <a:pPr algn="l"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banyak cara menjual</a:t>
            </a:r>
          </a:p>
        </p:txBody>
      </p:sp>
      <p:sp>
        <p:nvSpPr>
          <p:cNvPr id="7" name="s2-bullets">
            <a:extLst xmlns:a="http://schemas.openxmlformats.org/drawingml/2006/main">
              <a:ext uri="{FF2B5EF4-FFF2-40B4-BE49-F238E27FC236}">
                <a16:creationId xmlns:a16="http://schemas.microsoft.com/office/drawing/2014/main" id="{AAF289F0-C8BA-4B06-ABD2-6DCDA71FF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00350"/>
            <a:ext cx="49530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Diterima berbagai kelompok usia</a:t>
            </a:r>
          </a:p>
          <a:p xmlns:a="http://schemas.openxmlformats.org/drawingml/2006/main">
            <a:pPr algn="l">
              <a:defRPr sz="18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Mudah dibuat dalam banyak rasa</a:t>
            </a:r>
          </a:p>
          <a:p xmlns:a="http://schemas.openxmlformats.org/drawingml/2006/main">
            <a:pPr algn="l">
              <a:defRPr sz="18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Bisa dijual matang atau frozen</a:t>
            </a:r>
          </a:p>
          <a:p xmlns:a="http://schemas.openxmlformats.org/drawingml/2006/main">
            <a:pPr algn="l">
              <a:defRPr sz="18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Produksi dapat dimulai dari dapur kecil</a:t>
            </a:r>
          </a:p>
        </p:txBody>
      </p:sp>
      <p:sp>
        <p:nvSpPr>
          <p:cNvPr id="8" name="s2-note">
            <a:extLst xmlns:a="http://schemas.openxmlformats.org/drawingml/2006/main">
              <a:ext uri="{FF2B5EF4-FFF2-40B4-BE49-F238E27FC236}">
                <a16:creationId xmlns:a16="http://schemas.microsoft.com/office/drawing/2014/main" id="{EFF88143-E2E4-4D43-984F-1E71B8D3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10150"/>
            <a:ext cx="4953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9" name="s2-note-text">
            <a:extLst xmlns:a="http://schemas.openxmlformats.org/drawingml/2006/main">
              <a:ext uri="{FF2B5EF4-FFF2-40B4-BE49-F238E27FC236}">
                <a16:creationId xmlns:a16="http://schemas.microsoft.com/office/drawing/2014/main" id="{44767CAB-DB90-4BF9-908C-C7393F57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181600"/>
            <a:ext cx="45148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222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Kuncinya bukan banyak menu, tetapi produk yang konsisten dan mudah diulang.</a:t>
            </a:r>
          </a:p>
        </p:txBody>
      </p:sp>
    </p:spTree>
    <p:extLst>
      <p:ext uri="{BB962C8B-B14F-4D97-AF65-F5344CB8AC3E}">
        <p14:creationId xmlns:p14="http://schemas.microsoft.com/office/powerpoint/2010/main" val="5792752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kicker-3">
            <a:extLst xmlns:a="http://schemas.openxmlformats.org/drawingml/2006/main">
              <a:ext uri="{FF2B5EF4-FFF2-40B4-BE49-F238E27FC236}">
                <a16:creationId xmlns:a16="http://schemas.microsoft.com/office/drawing/2014/main" id="{8164DB12-9B18-4D7A-8C6B-1807056F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E8DA9DCE-5300-494B-AD0A-A095D2C27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Kenali Keluarga Produk Dimsum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1BAC8-1761-4AA2-8336-1EC16103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3">
            <a:extLst xmlns:a="http://schemas.openxmlformats.org/drawingml/2006/main">
              <a:ext uri="{FF2B5EF4-FFF2-40B4-BE49-F238E27FC236}">
                <a16:creationId xmlns:a16="http://schemas.microsoft.com/office/drawing/2014/main" id="{4BD6A040-86D8-4115-82B7-E2CF87375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s3-num-0">
            <a:extLst xmlns:a="http://schemas.openxmlformats.org/drawingml/2006/main">
              <a:ext uri="{FF2B5EF4-FFF2-40B4-BE49-F238E27FC236}">
                <a16:creationId xmlns:a16="http://schemas.microsoft.com/office/drawing/2014/main" id="{A6BD6A04-0F87-4796-838F-496A9F80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954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s3-title-0">
            <a:extLst xmlns:a="http://schemas.openxmlformats.org/drawingml/2006/main">
              <a:ext uri="{FF2B5EF4-FFF2-40B4-BE49-F238E27FC236}">
                <a16:creationId xmlns:a16="http://schemas.microsoft.com/office/drawing/2014/main" id="{8E8780F0-9C8F-4FED-8974-8BF9C0C6B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6954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SIOMAY</a:t>
            </a:r>
          </a:p>
        </p:txBody>
      </p:sp>
      <p:sp>
        <p:nvSpPr>
          <p:cNvPr id="7" name="s3-body-0">
            <a:extLst xmlns:a="http://schemas.openxmlformats.org/drawingml/2006/main">
              <a:ext uri="{FF2B5EF4-FFF2-40B4-BE49-F238E27FC236}">
                <a16:creationId xmlns:a16="http://schemas.microsoft.com/office/drawing/2014/main" id="{EF982BB3-0DFB-4BB4-8B85-4ACAE9DD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6954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Terbuka di atas; mudah diberi topping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6F6D6-FC38-42CF-A462-46F981D3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47900"/>
            <a:ext cx="1000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9" name="s3-num-1">
            <a:extLst xmlns:a="http://schemas.openxmlformats.org/drawingml/2006/main">
              <a:ext uri="{FF2B5EF4-FFF2-40B4-BE49-F238E27FC236}">
                <a16:creationId xmlns:a16="http://schemas.microsoft.com/office/drawing/2014/main" id="{DB947A66-373E-4284-8C27-71D7439F3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1460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s3-title-1">
            <a:extLst xmlns:a="http://schemas.openxmlformats.org/drawingml/2006/main">
              <a:ext uri="{FF2B5EF4-FFF2-40B4-BE49-F238E27FC236}">
                <a16:creationId xmlns:a16="http://schemas.microsoft.com/office/drawing/2014/main" id="{6DDD088E-4F32-4419-A4EE-1675CC8F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146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WONTON</a:t>
            </a:r>
          </a:p>
        </p:txBody>
      </p:sp>
      <p:sp>
        <p:nvSpPr>
          <p:cNvPr id="11" name="s3-body-1">
            <a:extLst xmlns:a="http://schemas.openxmlformats.org/drawingml/2006/main">
              <a:ext uri="{FF2B5EF4-FFF2-40B4-BE49-F238E27FC236}">
                <a16:creationId xmlns:a16="http://schemas.microsoft.com/office/drawing/2014/main" id="{C6D2A3E9-FB3F-476B-929D-CD6F903A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51460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Kulit dilipat; cocok kukus, rebus, atau goreng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8A027C-399C-4F31-86F1-0AB4BF46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67050"/>
            <a:ext cx="1000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13" name="s3-num-2">
            <a:extLst xmlns:a="http://schemas.openxmlformats.org/drawingml/2006/main">
              <a:ext uri="{FF2B5EF4-FFF2-40B4-BE49-F238E27FC236}">
                <a16:creationId xmlns:a16="http://schemas.microsoft.com/office/drawing/2014/main" id="{5AAF02DD-708F-4E2C-A782-5EA48E5C5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s3-title-2">
            <a:extLst xmlns:a="http://schemas.openxmlformats.org/drawingml/2006/main">
              <a:ext uri="{FF2B5EF4-FFF2-40B4-BE49-F238E27FC236}">
                <a16:creationId xmlns:a16="http://schemas.microsoft.com/office/drawing/2014/main" id="{8B8849C3-0F13-4C04-B714-DFB76269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LUMPIA KULIT TAHU</a:t>
            </a:r>
          </a:p>
        </p:txBody>
      </p:sp>
      <p:sp>
        <p:nvSpPr>
          <p:cNvPr id="15" name="s3-body-2">
            <a:extLst xmlns:a="http://schemas.openxmlformats.org/drawingml/2006/main">
              <a:ext uri="{FF2B5EF4-FFF2-40B4-BE49-F238E27FC236}">
                <a16:creationId xmlns:a16="http://schemas.microsoft.com/office/drawing/2014/main" id="{D70F0C5A-135B-4BE3-BCA6-9C607765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337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Gurih dan renyah; bentuk gulung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DE5356-CFD2-4A77-8F32-1A78A670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86200"/>
            <a:ext cx="1000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17" name="s3-num-3">
            <a:extLst xmlns:a="http://schemas.openxmlformats.org/drawingml/2006/main">
              <a:ext uri="{FF2B5EF4-FFF2-40B4-BE49-F238E27FC236}">
                <a16:creationId xmlns:a16="http://schemas.microsoft.com/office/drawing/2014/main" id="{EEAAE65A-8E1F-41DD-ADCD-3451EBEE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5290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s3-title-3">
            <a:extLst xmlns:a="http://schemas.openxmlformats.org/drawingml/2006/main">
              <a:ext uri="{FF2B5EF4-FFF2-40B4-BE49-F238E27FC236}">
                <a16:creationId xmlns:a16="http://schemas.microsoft.com/office/drawing/2014/main" id="{2B251479-B17E-4BA3-9B5E-42845AF7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529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EKADO</a:t>
            </a:r>
          </a:p>
        </p:txBody>
      </p:sp>
      <p:sp>
        <p:nvSpPr>
          <p:cNvPr id="19" name="s3-body-3">
            <a:extLst xmlns:a="http://schemas.openxmlformats.org/drawingml/2006/main">
              <a:ext uri="{FF2B5EF4-FFF2-40B4-BE49-F238E27FC236}">
                <a16:creationId xmlns:a16="http://schemas.microsoft.com/office/drawing/2014/main" id="{AF5328D8-686E-4781-8B23-49372B4A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15290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Isian dibungkus kulit tahu dan diikat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852651-1DDB-4A23-99B5-EE2C6235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05350"/>
            <a:ext cx="1000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21" name="s3-num-4">
            <a:extLst xmlns:a="http://schemas.openxmlformats.org/drawingml/2006/main">
              <a:ext uri="{FF2B5EF4-FFF2-40B4-BE49-F238E27FC236}">
                <a16:creationId xmlns:a16="http://schemas.microsoft.com/office/drawing/2014/main" id="{426E2301-B498-485A-9598-5BECC829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72050"/>
            <a:ext cx="457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2" name="s3-title-4">
            <a:extLst xmlns:a="http://schemas.openxmlformats.org/drawingml/2006/main">
              <a:ext uri="{FF2B5EF4-FFF2-40B4-BE49-F238E27FC236}">
                <a16:creationId xmlns:a16="http://schemas.microsoft.com/office/drawing/2014/main" id="{F55A627C-6A40-4900-B730-389FEE50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9720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913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PRODUK TURUNAN</a:t>
            </a:r>
          </a:p>
        </p:txBody>
      </p:sp>
      <p:sp>
        <p:nvSpPr>
          <p:cNvPr id="23" name="s3-body-4">
            <a:extLst xmlns:a="http://schemas.openxmlformats.org/drawingml/2006/main">
              <a:ext uri="{FF2B5EF4-FFF2-40B4-BE49-F238E27FC236}">
                <a16:creationId xmlns:a16="http://schemas.microsoft.com/office/drawing/2014/main" id="{2C9EE8EF-3CF4-4BFD-87D3-E1860C68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720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Frozen pack, rice bowl, platter, dan hampers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4857E3-F99D-4CA9-B811-E59C16104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524500"/>
            <a:ext cx="10001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690200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kicker-4">
            <a:extLst xmlns:a="http://schemas.openxmlformats.org/drawingml/2006/main">
              <a:ext uri="{FF2B5EF4-FFF2-40B4-BE49-F238E27FC236}">
                <a16:creationId xmlns:a16="http://schemas.microsoft.com/office/drawing/2014/main" id="{0188A23E-8954-4969-9009-B04227819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390155DB-1FCA-4BF8-BD97-865243674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Bahan Baku Menentukan Hasil Dimsum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DC9D24-35D0-4C54-9FC0-4EE0A037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4">
            <a:extLst xmlns:a="http://schemas.openxmlformats.org/drawingml/2006/main">
              <a:ext uri="{FF2B5EF4-FFF2-40B4-BE49-F238E27FC236}">
                <a16:creationId xmlns:a16="http://schemas.microsoft.com/office/drawing/2014/main" id="{0D3DA7C7-F84F-43FE-83EC-04A0AA97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s4-lead">
            <a:extLst xmlns:a="http://schemas.openxmlformats.org/drawingml/2006/main">
              <a:ext uri="{FF2B5EF4-FFF2-40B4-BE49-F238E27FC236}">
                <a16:creationId xmlns:a16="http://schemas.microsoft.com/office/drawing/2014/main" id="{1107EBD1-84A1-487F-BA89-6C325EFB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3438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Kelompokkan bahan agar formula mudah dikontrol.</a:t>
            </a:r>
          </a:p>
        </p:txBody>
      </p:sp>
      <p:sp>
        <p:nvSpPr>
          <p:cNvPr id="6" name="card-Protein">
            <a:extLst xmlns:a="http://schemas.openxmlformats.org/drawingml/2006/main">
              <a:ext uri="{FF2B5EF4-FFF2-40B4-BE49-F238E27FC236}">
                <a16:creationId xmlns:a16="http://schemas.microsoft.com/office/drawing/2014/main" id="{D3B384FD-F6DC-485A-AEC6-59EF4EB74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00300"/>
            <a:ext cx="23812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71781-9EA7-4CC3-A573-D789A843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00300"/>
            <a:ext cx="7620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5D49"/>
          </a:solidFill>
          <a:ln xmlns:a="http://schemas.openxmlformats.org/drawingml/2006/main" w="0">
            <a:solidFill>
              <a:srgbClr val="E95D49"/>
            </a:solidFill>
            <a:prstDash val="solid"/>
          </a:ln>
        </p:spPr>
      </p:sp>
      <p:sp>
        <p:nvSpPr>
          <p:cNvPr id="8" name="card-title-Protein">
            <a:extLst xmlns:a="http://schemas.openxmlformats.org/drawingml/2006/main">
              <a:ext uri="{FF2B5EF4-FFF2-40B4-BE49-F238E27FC236}">
                <a16:creationId xmlns:a16="http://schemas.microsoft.com/office/drawing/2014/main" id="{0FD88841-EF21-4028-8C2A-EFE00E2C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908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Protein</a:t>
            </a:r>
          </a:p>
        </p:txBody>
      </p:sp>
      <p:sp>
        <p:nvSpPr>
          <p:cNvPr id="9" name="card-body-Protein">
            <a:extLst xmlns:a="http://schemas.openxmlformats.org/drawingml/2006/main">
              <a:ext uri="{FF2B5EF4-FFF2-40B4-BE49-F238E27FC236}">
                <a16:creationId xmlns:a16="http://schemas.microsoft.com/office/drawing/2014/main" id="{FB87CBA6-B0B5-4BE0-89EC-953F0030E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1981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Ayam • udang • ikan</a:t>
            </a:r>
          </a:p>
        </p:txBody>
      </p:sp>
      <p:sp>
        <p:nvSpPr>
          <p:cNvPr id="10" name="card-Struktur">
            <a:extLst xmlns:a="http://schemas.openxmlformats.org/drawingml/2006/main">
              <a:ext uri="{FF2B5EF4-FFF2-40B4-BE49-F238E27FC236}">
                <a16:creationId xmlns:a16="http://schemas.microsoft.com/office/drawing/2014/main" id="{1B55BE7C-1A32-4492-A3BF-27FA997A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400300"/>
            <a:ext cx="23812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19F0D-D407-4209-9B20-251B9C0D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400300"/>
            <a:ext cx="7620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2" name="card-title-Struktur">
            <a:extLst xmlns:a="http://schemas.openxmlformats.org/drawingml/2006/main">
              <a:ext uri="{FF2B5EF4-FFF2-40B4-BE49-F238E27FC236}">
                <a16:creationId xmlns:a16="http://schemas.microsoft.com/office/drawing/2014/main" id="{7C928346-B833-4546-A44D-C0DFFC10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908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Struktur</a:t>
            </a:r>
          </a:p>
        </p:txBody>
      </p:sp>
      <p:sp>
        <p:nvSpPr>
          <p:cNvPr id="13" name="card-body-Struktur">
            <a:extLst xmlns:a="http://schemas.openxmlformats.org/drawingml/2006/main">
              <a:ext uri="{FF2B5EF4-FFF2-40B4-BE49-F238E27FC236}">
                <a16:creationId xmlns:a16="http://schemas.microsoft.com/office/drawing/2014/main" id="{821B3DD9-B56F-42B6-8F81-DDE26F98D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028950"/>
            <a:ext cx="1981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Tepung • telur • cairan</a:t>
            </a:r>
          </a:p>
        </p:txBody>
      </p:sp>
      <p:sp>
        <p:nvSpPr>
          <p:cNvPr id="14" name="card-Rasa">
            <a:extLst xmlns:a="http://schemas.openxmlformats.org/drawingml/2006/main">
              <a:ext uri="{FF2B5EF4-FFF2-40B4-BE49-F238E27FC236}">
                <a16:creationId xmlns:a16="http://schemas.microsoft.com/office/drawing/2014/main" id="{93A524B3-21A8-490B-A81D-C3F913CB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29075"/>
            <a:ext cx="23812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F6C0B0-0094-4A30-BEC1-421108030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29075"/>
            <a:ext cx="7620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8C6B"/>
          </a:solidFill>
          <a:ln xmlns:a="http://schemas.openxmlformats.org/drawingml/2006/main" w="0">
            <a:solidFill>
              <a:srgbClr val="4B8C6B"/>
            </a:solidFill>
            <a:prstDash val="solid"/>
          </a:ln>
        </p:spPr>
      </p:sp>
      <p:sp>
        <p:nvSpPr>
          <p:cNvPr id="16" name="card-title-Rasa">
            <a:extLst xmlns:a="http://schemas.openxmlformats.org/drawingml/2006/main">
              <a:ext uri="{FF2B5EF4-FFF2-40B4-BE49-F238E27FC236}">
                <a16:creationId xmlns:a16="http://schemas.microsoft.com/office/drawing/2014/main" id="{7562C0BE-0969-4046-B26F-1F431557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19575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Rasa</a:t>
            </a:r>
          </a:p>
        </p:txBody>
      </p:sp>
      <p:sp>
        <p:nvSpPr>
          <p:cNvPr id="17" name="card-body-Rasa">
            <a:extLst xmlns:a="http://schemas.openxmlformats.org/drawingml/2006/main">
              <a:ext uri="{FF2B5EF4-FFF2-40B4-BE49-F238E27FC236}">
                <a16:creationId xmlns:a16="http://schemas.microsoft.com/office/drawing/2014/main" id="{CA41839A-E3AE-440B-B0C9-4E7341E2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57725"/>
            <a:ext cx="1981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Bumbu • minyak • saus</a:t>
            </a:r>
          </a:p>
        </p:txBody>
      </p:sp>
      <p:sp>
        <p:nvSpPr>
          <p:cNvPr id="18" name="card-Pendukung">
            <a:extLst xmlns:a="http://schemas.openxmlformats.org/drawingml/2006/main">
              <a:ext uri="{FF2B5EF4-FFF2-40B4-BE49-F238E27FC236}">
                <a16:creationId xmlns:a16="http://schemas.microsoft.com/office/drawing/2014/main" id="{467B51BE-0AB1-4AC0-8682-C97EDB68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029075"/>
            <a:ext cx="23812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D5D566-71AF-4EEE-A976-40388BAB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029075"/>
            <a:ext cx="7620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20" name="card-title-Pendukung">
            <a:extLst xmlns:a="http://schemas.openxmlformats.org/drawingml/2006/main">
              <a:ext uri="{FF2B5EF4-FFF2-40B4-BE49-F238E27FC236}">
                <a16:creationId xmlns:a16="http://schemas.microsoft.com/office/drawing/2014/main" id="{68AC9BE0-21C5-4108-9EF4-C8A063850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219575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Pendukung</a:t>
            </a:r>
          </a:p>
        </p:txBody>
      </p:sp>
      <p:sp>
        <p:nvSpPr>
          <p:cNvPr id="21" name="card-body-Pendukung">
            <a:extLst xmlns:a="http://schemas.openxmlformats.org/drawingml/2006/main">
              <a:ext uri="{FF2B5EF4-FFF2-40B4-BE49-F238E27FC236}">
                <a16:creationId xmlns:a16="http://schemas.microsoft.com/office/drawing/2014/main" id="{80B38488-1A27-4595-949F-C765DCDB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657725"/>
            <a:ext cx="19812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Kulit • sayur • topping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2494a79bf045ba"/>
          <a:srcRect xmlns:a="http://schemas.openxmlformats.org/drawingml/2006/main" l="12687" t="0" r="126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62650" y="1676400"/>
            <a:ext cx="5181600" cy="3829050"/>
          </a:xfrm>
          <a:prstGeom xmlns:a="http://schemas.openxmlformats.org/drawingml/2006/main" prst="roundRect">
            <a:avLst>
              <a:gd name="adj" fmla="val 2985"/>
            </a:avLst>
          </a:prstGeom>
        </p:spPr>
      </p:pic>
    </p:spTree>
    <p:extLst>
      <p:ext uri="{BB962C8B-B14F-4D97-AF65-F5344CB8AC3E}">
        <p14:creationId xmlns:p14="http://schemas.microsoft.com/office/powerpoint/2010/main" val="13369442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kicker-5">
            <a:extLst xmlns:a="http://schemas.openxmlformats.org/drawingml/2006/main">
              <a:ext uri="{FF2B5EF4-FFF2-40B4-BE49-F238E27FC236}">
                <a16:creationId xmlns:a16="http://schemas.microsoft.com/office/drawing/2014/main" id="{C30D6885-B8CF-441F-B424-6D97CABA1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2E61F4A5-198B-4492-A038-60B3261D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Bahan Segar Memberi Rasa dan Tekstur Lebih Baik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845CBC-F9C6-43FD-AB68-0F7967DB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5">
            <a:extLst xmlns:a="http://schemas.openxmlformats.org/drawingml/2006/main">
              <a:ext uri="{FF2B5EF4-FFF2-40B4-BE49-F238E27FC236}">
                <a16:creationId xmlns:a16="http://schemas.microsoft.com/office/drawing/2014/main" id="{779F6BFF-9538-4452-9CD3-BD891D03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2cc3a47e44860"/>
          <a:srcRect xmlns:a="http://schemas.openxmlformats.org/drawingml/2006/main" l="19861" t="0" r="198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44767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5-head">
            <a:extLst xmlns:a="http://schemas.openxmlformats.org/drawingml/2006/main">
              <a:ext uri="{FF2B5EF4-FFF2-40B4-BE49-F238E27FC236}">
                <a16:creationId xmlns:a16="http://schemas.microsoft.com/office/drawing/2014/main" id="{442F22DC-BB99-4390-A82A-151F176D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169545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Gunakan lima pemeriksaan sederhana</a:t>
            </a:r>
          </a:p>
        </p:txBody>
      </p:sp>
      <p:sp>
        <p:nvSpPr>
          <p:cNvPr id="7" name="s5n0">
            <a:extLst xmlns:a="http://schemas.openxmlformats.org/drawingml/2006/main">
              <a:ext uri="{FF2B5EF4-FFF2-40B4-BE49-F238E27FC236}">
                <a16:creationId xmlns:a16="http://schemas.microsoft.com/office/drawing/2014/main" id="{2D588D6D-3AEB-4777-BC8D-0240BE092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3431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s5t0">
            <a:extLst xmlns:a="http://schemas.openxmlformats.org/drawingml/2006/main">
              <a:ext uri="{FF2B5EF4-FFF2-40B4-BE49-F238E27FC236}">
                <a16:creationId xmlns:a16="http://schemas.microsoft.com/office/drawing/2014/main" id="{88ABB73B-E223-44F7-B68E-066A0D2D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3431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Aroma</a:t>
            </a:r>
          </a:p>
        </p:txBody>
      </p:sp>
      <p:sp>
        <p:nvSpPr>
          <p:cNvPr id="9" name="s5b0">
            <a:extLst xmlns:a="http://schemas.openxmlformats.org/drawingml/2006/main">
              <a:ext uri="{FF2B5EF4-FFF2-40B4-BE49-F238E27FC236}">
                <a16:creationId xmlns:a16="http://schemas.microsoft.com/office/drawing/2014/main" id="{E2E9AD19-8B32-4362-BEB1-75038948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34315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Segar, tidak menyengat</a:t>
            </a:r>
          </a:p>
        </p:txBody>
      </p:sp>
      <p:sp>
        <p:nvSpPr>
          <p:cNvPr id="10" name="s5n1">
            <a:extLst xmlns:a="http://schemas.openxmlformats.org/drawingml/2006/main">
              <a:ext uri="{FF2B5EF4-FFF2-40B4-BE49-F238E27FC236}">
                <a16:creationId xmlns:a16="http://schemas.microsoft.com/office/drawing/2014/main" id="{1305A5E0-A0D0-42C4-A117-0C049795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9908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s5t1">
            <a:extLst xmlns:a="http://schemas.openxmlformats.org/drawingml/2006/main">
              <a:ext uri="{FF2B5EF4-FFF2-40B4-BE49-F238E27FC236}">
                <a16:creationId xmlns:a16="http://schemas.microsoft.com/office/drawing/2014/main" id="{A6C5E78D-D74D-4E78-B045-C05998222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908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Warna</a:t>
            </a:r>
          </a:p>
        </p:txBody>
      </p:sp>
      <p:sp>
        <p:nvSpPr>
          <p:cNvPr id="12" name="s5b1">
            <a:extLst xmlns:a="http://schemas.openxmlformats.org/drawingml/2006/main">
              <a:ext uri="{FF2B5EF4-FFF2-40B4-BE49-F238E27FC236}">
                <a16:creationId xmlns:a16="http://schemas.microsoft.com/office/drawing/2014/main" id="{84323BC9-782E-4B86-A8FD-3349E38F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99085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Alami, tidak kusam</a:t>
            </a:r>
          </a:p>
        </p:txBody>
      </p:sp>
      <p:sp>
        <p:nvSpPr>
          <p:cNvPr id="13" name="s5n2">
            <a:extLst xmlns:a="http://schemas.openxmlformats.org/drawingml/2006/main">
              <a:ext uri="{FF2B5EF4-FFF2-40B4-BE49-F238E27FC236}">
                <a16:creationId xmlns:a16="http://schemas.microsoft.com/office/drawing/2014/main" id="{755FAD2F-F309-4C97-AA86-5E02EA598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6385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s5t2">
            <a:extLst xmlns:a="http://schemas.openxmlformats.org/drawingml/2006/main">
              <a:ext uri="{FF2B5EF4-FFF2-40B4-BE49-F238E27FC236}">
                <a16:creationId xmlns:a16="http://schemas.microsoft.com/office/drawing/2014/main" id="{09B2CCCE-F968-4178-83A3-1E188AC44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6385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Tekstur</a:t>
            </a:r>
          </a:p>
        </p:txBody>
      </p:sp>
      <p:sp>
        <p:nvSpPr>
          <p:cNvPr id="15" name="s5b2">
            <a:extLst xmlns:a="http://schemas.openxmlformats.org/drawingml/2006/main">
              <a:ext uri="{FF2B5EF4-FFF2-40B4-BE49-F238E27FC236}">
                <a16:creationId xmlns:a16="http://schemas.microsoft.com/office/drawing/2014/main" id="{74004AE7-2FB3-4A9E-8703-6A33E9A3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63855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Padat, tidak berlendir</a:t>
            </a:r>
          </a:p>
        </p:txBody>
      </p:sp>
      <p:sp>
        <p:nvSpPr>
          <p:cNvPr id="16" name="s5n3">
            <a:extLst xmlns:a="http://schemas.openxmlformats.org/drawingml/2006/main">
              <a:ext uri="{FF2B5EF4-FFF2-40B4-BE49-F238E27FC236}">
                <a16:creationId xmlns:a16="http://schemas.microsoft.com/office/drawing/2014/main" id="{938217EA-B7E3-4099-991D-61F59059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286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s5t3">
            <a:extLst xmlns:a="http://schemas.openxmlformats.org/drawingml/2006/main">
              <a:ext uri="{FF2B5EF4-FFF2-40B4-BE49-F238E27FC236}">
                <a16:creationId xmlns:a16="http://schemas.microsoft.com/office/drawing/2014/main" id="{497B99CB-A204-4F40-AEE2-D39D4B14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2862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Suhu</a:t>
            </a:r>
          </a:p>
        </p:txBody>
      </p:sp>
      <p:sp>
        <p:nvSpPr>
          <p:cNvPr id="18" name="s5b3">
            <a:extLst xmlns:a="http://schemas.openxmlformats.org/drawingml/2006/main">
              <a:ext uri="{FF2B5EF4-FFF2-40B4-BE49-F238E27FC236}">
                <a16:creationId xmlns:a16="http://schemas.microsoft.com/office/drawing/2014/main" id="{E72A626A-8236-411A-9F27-C5460F03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28625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Tetap dingin selama penanganan</a:t>
            </a:r>
          </a:p>
        </p:txBody>
      </p:sp>
      <p:sp>
        <p:nvSpPr>
          <p:cNvPr id="19" name="s5n4">
            <a:extLst xmlns:a="http://schemas.openxmlformats.org/drawingml/2006/main">
              <a:ext uri="{FF2B5EF4-FFF2-40B4-BE49-F238E27FC236}">
                <a16:creationId xmlns:a16="http://schemas.microsoft.com/office/drawing/2014/main" id="{7ABA31ED-4D69-475B-A4F4-B181AE62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933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0" name="s5t4">
            <a:extLst xmlns:a="http://schemas.openxmlformats.org/drawingml/2006/main">
              <a:ext uri="{FF2B5EF4-FFF2-40B4-BE49-F238E27FC236}">
                <a16:creationId xmlns:a16="http://schemas.microsoft.com/office/drawing/2014/main" id="{35164A5A-0F5C-4C76-9495-959BE27AE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933950"/>
            <a:ext cx="1200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Simpan</a:t>
            </a:r>
          </a:p>
        </p:txBody>
      </p:sp>
      <p:sp>
        <p:nvSpPr>
          <p:cNvPr id="21" name="s5b4">
            <a:extLst xmlns:a="http://schemas.openxmlformats.org/drawingml/2006/main">
              <a:ext uri="{FF2B5EF4-FFF2-40B4-BE49-F238E27FC236}">
                <a16:creationId xmlns:a16="http://schemas.microsoft.com/office/drawing/2014/main" id="{A2211EA3-225B-4663-93F8-C011898D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933950"/>
            <a:ext cx="350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6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Pisahkan bahan mentah dan siap makan</a:t>
            </a:r>
          </a:p>
        </p:txBody>
      </p:sp>
    </p:spTree>
    <p:extLst>
      <p:ext uri="{BB962C8B-B14F-4D97-AF65-F5344CB8AC3E}">
        <p14:creationId xmlns:p14="http://schemas.microsoft.com/office/powerpoint/2010/main" val="2130410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kicker-6">
            <a:extLst xmlns:a="http://schemas.openxmlformats.org/drawingml/2006/main">
              <a:ext uri="{FF2B5EF4-FFF2-40B4-BE49-F238E27FC236}">
                <a16:creationId xmlns:a16="http://schemas.microsoft.com/office/drawing/2014/main" id="{C1FEE7B9-7BB8-40AA-A48D-1C4602BA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86D294BB-8B31-4696-9BF8-485DB205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Peralatan Produksi Dimsum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BDF0F-4DBA-4465-9CDB-587FFA49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6">
            <a:extLst xmlns:a="http://schemas.openxmlformats.org/drawingml/2006/main">
              <a:ext uri="{FF2B5EF4-FFF2-40B4-BE49-F238E27FC236}">
                <a16:creationId xmlns:a16="http://schemas.microsoft.com/office/drawing/2014/main" id="{67DA543A-6B42-4EFE-A3FC-FE90D680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913d6cdbca4629"/>
          <a:srcRect xmlns:a="http://schemas.openxmlformats.org/drawingml/2006/main" l="15710" t="0" r="157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676400"/>
            <a:ext cx="4953000" cy="4000500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  <p:sp>
        <p:nvSpPr>
          <p:cNvPr id="6" name="card-PERSIAPAN">
            <a:extLst xmlns:a="http://schemas.openxmlformats.org/drawingml/2006/main">
              <a:ext uri="{FF2B5EF4-FFF2-40B4-BE49-F238E27FC236}">
                <a16:creationId xmlns:a16="http://schemas.microsoft.com/office/drawing/2014/main" id="{84853684-77F7-4230-8B44-185D3135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143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54C440-0CD7-4DA7-A058-66FB3F17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76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8" name="card-title-PERSIAPAN">
            <a:extLst xmlns:a="http://schemas.openxmlformats.org/drawingml/2006/main">
              <a:ext uri="{FF2B5EF4-FFF2-40B4-BE49-F238E27FC236}">
                <a16:creationId xmlns:a16="http://schemas.microsoft.com/office/drawing/2014/main" id="{78D5194B-6D90-4805-8D41-4179BBA73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669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PERSIAPAN</a:t>
            </a:r>
          </a:p>
        </p:txBody>
      </p:sp>
      <p:sp>
        <p:nvSpPr>
          <p:cNvPr id="9" name="card-body-PERSIAPAN">
            <a:extLst xmlns:a="http://schemas.openxmlformats.org/drawingml/2006/main">
              <a:ext uri="{FF2B5EF4-FFF2-40B4-BE49-F238E27FC236}">
                <a16:creationId xmlns:a16="http://schemas.microsoft.com/office/drawing/2014/main" id="{B22F927B-3DB3-419B-9CA0-203C8B10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Pisau, talenan, baskom, sendok takar</a:t>
            </a:r>
          </a:p>
        </p:txBody>
      </p:sp>
      <p:sp>
        <p:nvSpPr>
          <p:cNvPr id="10" name="card-PENGOLAHAN">
            <a:extLst xmlns:a="http://schemas.openxmlformats.org/drawingml/2006/main">
              <a:ext uri="{FF2B5EF4-FFF2-40B4-BE49-F238E27FC236}">
                <a16:creationId xmlns:a16="http://schemas.microsoft.com/office/drawing/2014/main" id="{D282A9BC-A09B-410F-9BD5-4C096FBC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5143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8B45B-C4F4-498E-9E26-9709EE64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76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2" name="card-title-PENGOLAHAN">
            <a:extLst xmlns:a="http://schemas.openxmlformats.org/drawingml/2006/main">
              <a:ext uri="{FF2B5EF4-FFF2-40B4-BE49-F238E27FC236}">
                <a16:creationId xmlns:a16="http://schemas.microsoft.com/office/drawing/2014/main" id="{A5E30BDF-FFB0-4AAB-8FA7-3E2815A3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PENGOLAHAN</a:t>
            </a:r>
          </a:p>
        </p:txBody>
      </p:sp>
      <p:sp>
        <p:nvSpPr>
          <p:cNvPr id="13" name="card-body-PENGOLAHAN">
            <a:extLst xmlns:a="http://schemas.openxmlformats.org/drawingml/2006/main">
              <a:ext uri="{FF2B5EF4-FFF2-40B4-BE49-F238E27FC236}">
                <a16:creationId xmlns:a16="http://schemas.microsoft.com/office/drawing/2014/main" id="{245BA9BF-16B0-4122-9D33-43B296F6E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1470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Chopper, timbangan digital, spatula</a:t>
            </a:r>
          </a:p>
        </p:txBody>
      </p:sp>
      <p:sp>
        <p:nvSpPr>
          <p:cNvPr id="14" name="card-PEMASAKAN">
            <a:extLst xmlns:a="http://schemas.openxmlformats.org/drawingml/2006/main">
              <a:ext uri="{FF2B5EF4-FFF2-40B4-BE49-F238E27FC236}">
                <a16:creationId xmlns:a16="http://schemas.microsoft.com/office/drawing/2014/main" id="{61DBD96B-9E6C-4151-9109-E486C5E61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95700"/>
            <a:ext cx="5143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2827D-FAC2-4C31-90D3-CBF3C352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95700"/>
            <a:ext cx="76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6" name="card-title-PEMASAKAN">
            <a:extLst xmlns:a="http://schemas.openxmlformats.org/drawingml/2006/main">
              <a:ext uri="{FF2B5EF4-FFF2-40B4-BE49-F238E27FC236}">
                <a16:creationId xmlns:a16="http://schemas.microsoft.com/office/drawing/2014/main" id="{71EBD723-5464-49B2-A20C-3A7946C7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862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PEMASAKAN</a:t>
            </a:r>
          </a:p>
        </p:txBody>
      </p:sp>
      <p:sp>
        <p:nvSpPr>
          <p:cNvPr id="17" name="card-body-PEMASAKAN">
            <a:extLst xmlns:a="http://schemas.openxmlformats.org/drawingml/2006/main">
              <a:ext uri="{FF2B5EF4-FFF2-40B4-BE49-F238E27FC236}">
                <a16:creationId xmlns:a16="http://schemas.microsoft.com/office/drawing/2014/main" id="{A7DC9203-8663-4598-A25E-42998114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2435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Kukusan, timer, penjepit</a:t>
            </a:r>
          </a:p>
        </p:txBody>
      </p:sp>
      <p:sp>
        <p:nvSpPr>
          <p:cNvPr id="18" name="card-PENYIMPANAN">
            <a:extLst xmlns:a="http://schemas.openxmlformats.org/drawingml/2006/main">
              <a:ext uri="{FF2B5EF4-FFF2-40B4-BE49-F238E27FC236}">
                <a16:creationId xmlns:a16="http://schemas.microsoft.com/office/drawing/2014/main" id="{0AAF0BE4-FA2A-4E7B-80AD-FC6573CC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05350"/>
            <a:ext cx="5143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23BB8E-827D-4445-B934-A048FA34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05350"/>
            <a:ext cx="76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20" name="card-title-PENYIMPANAN">
            <a:extLst xmlns:a="http://schemas.openxmlformats.org/drawingml/2006/main">
              <a:ext uri="{FF2B5EF4-FFF2-40B4-BE49-F238E27FC236}">
                <a16:creationId xmlns:a16="http://schemas.microsoft.com/office/drawing/2014/main" id="{3C5998AF-8BE6-4B61-8578-49C6AAFB2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9585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PENYIMPANAN</a:t>
            </a:r>
          </a:p>
        </p:txBody>
      </p:sp>
      <p:sp>
        <p:nvSpPr>
          <p:cNvPr id="21" name="card-body-PENYIMPANAN">
            <a:extLst xmlns:a="http://schemas.openxmlformats.org/drawingml/2006/main">
              <a:ext uri="{FF2B5EF4-FFF2-40B4-BE49-F238E27FC236}">
                <a16:creationId xmlns:a16="http://schemas.microsoft.com/office/drawing/2014/main" id="{3AAAEEF2-0B22-44B6-B4EA-2E5EEF1D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3400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Wadah tertutup, chiller, freezer</a:t>
            </a:r>
          </a:p>
        </p:txBody>
      </p:sp>
    </p:spTree>
    <p:extLst>
      <p:ext uri="{BB962C8B-B14F-4D97-AF65-F5344CB8AC3E}">
        <p14:creationId xmlns:p14="http://schemas.microsoft.com/office/powerpoint/2010/main" val="9924761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kicker-7">
            <a:extLst xmlns:a="http://schemas.openxmlformats.org/drawingml/2006/main">
              <a:ext uri="{FF2B5EF4-FFF2-40B4-BE49-F238E27FC236}">
                <a16:creationId xmlns:a16="http://schemas.microsoft.com/office/drawing/2014/main" id="{0BE1455B-606B-495A-A6E7-3E6371AC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0E89F508-8CFB-4BA9-8003-AFE769868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Formula Dasar Harus Seimbang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0BEEC-C16D-4105-A19D-B6F37AA1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7">
            <a:extLst xmlns:a="http://schemas.openxmlformats.org/drawingml/2006/main">
              <a:ext uri="{FF2B5EF4-FFF2-40B4-BE49-F238E27FC236}">
                <a16:creationId xmlns:a16="http://schemas.microsoft.com/office/drawing/2014/main" id="{349D0447-3470-4A54-A782-ACFB13879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69de2a32c4c82"/>
          <a:srcRect xmlns:a="http://schemas.openxmlformats.org/drawingml/2006/main" l="19083" t="0" r="190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457200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2054C-0818-4A7E-9004-78EEA474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1714500"/>
            <a:ext cx="114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5D49"/>
          </a:solidFill>
          <a:ln xmlns:a="http://schemas.openxmlformats.org/drawingml/2006/main" w="0">
            <a:solidFill>
              <a:srgbClr val="E95D49"/>
            </a:solidFill>
            <a:prstDash val="solid"/>
          </a:ln>
        </p:spPr>
      </p:sp>
      <p:sp>
        <p:nvSpPr>
          <p:cNvPr id="7" name="s7t0">
            <a:extLst xmlns:a="http://schemas.openxmlformats.org/drawingml/2006/main">
              <a:ext uri="{FF2B5EF4-FFF2-40B4-BE49-F238E27FC236}">
                <a16:creationId xmlns:a16="http://schemas.microsoft.com/office/drawing/2014/main" id="{CFD321F0-B6D4-4E07-8C00-BAAB5102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6764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DAGING</a:t>
            </a:r>
          </a:p>
        </p:txBody>
      </p:sp>
      <p:sp>
        <p:nvSpPr>
          <p:cNvPr id="8" name="s7b0">
            <a:extLst xmlns:a="http://schemas.openxmlformats.org/drawingml/2006/main">
              <a:ext uri="{FF2B5EF4-FFF2-40B4-BE49-F238E27FC236}">
                <a16:creationId xmlns:a16="http://schemas.microsoft.com/office/drawing/2014/main" id="{9828351E-518E-4034-9792-F2DFD73D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67640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Sumber rasa dan tekstur utama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8AD3E1-998C-4422-937D-3238663D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495550"/>
            <a:ext cx="114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0" name="s7t1">
            <a:extLst xmlns:a="http://schemas.openxmlformats.org/drawingml/2006/main">
              <a:ext uri="{FF2B5EF4-FFF2-40B4-BE49-F238E27FC236}">
                <a16:creationId xmlns:a16="http://schemas.microsoft.com/office/drawing/2014/main" id="{32A9DDEF-2C19-45D6-917D-317AF223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4574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TEPUNG</a:t>
            </a:r>
          </a:p>
        </p:txBody>
      </p:sp>
      <p:sp>
        <p:nvSpPr>
          <p:cNvPr id="11" name="s7b1">
            <a:extLst xmlns:a="http://schemas.openxmlformats.org/drawingml/2006/main">
              <a:ext uri="{FF2B5EF4-FFF2-40B4-BE49-F238E27FC236}">
                <a16:creationId xmlns:a16="http://schemas.microsoft.com/office/drawing/2014/main" id="{AA308900-1BB9-42DC-9D1A-FAE33F93F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4574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Memberi struktur—jangan berlebihan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F86EB-E8EE-493C-A3D3-AB1A8B30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276600"/>
            <a:ext cx="114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3" name="s7t2">
            <a:extLst xmlns:a="http://schemas.openxmlformats.org/drawingml/2006/main">
              <a:ext uri="{FF2B5EF4-FFF2-40B4-BE49-F238E27FC236}">
                <a16:creationId xmlns:a16="http://schemas.microsoft.com/office/drawing/2014/main" id="{71F08F49-325B-4964-B981-D94739F5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38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CAIRAN</a:t>
            </a:r>
          </a:p>
        </p:txBody>
      </p:sp>
      <p:sp>
        <p:nvSpPr>
          <p:cNvPr id="14" name="s7b2">
            <a:extLst xmlns:a="http://schemas.openxmlformats.org/drawingml/2006/main">
              <a:ext uri="{FF2B5EF4-FFF2-40B4-BE49-F238E27FC236}">
                <a16:creationId xmlns:a16="http://schemas.microsoft.com/office/drawing/2014/main" id="{EB342479-62DD-4869-A573-4B0B2FD7E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23850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Menjaga kelembutan dan juiciness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F9235-7DAE-467A-A289-3F79F85A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057650"/>
            <a:ext cx="114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6" name="s7t3">
            <a:extLst xmlns:a="http://schemas.openxmlformats.org/drawingml/2006/main">
              <a:ext uri="{FF2B5EF4-FFF2-40B4-BE49-F238E27FC236}">
                <a16:creationId xmlns:a16="http://schemas.microsoft.com/office/drawing/2014/main" id="{B7E6CC6B-4AF2-4B86-90B5-929516A7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019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PENGIKAT</a:t>
            </a:r>
          </a:p>
        </p:txBody>
      </p:sp>
      <p:sp>
        <p:nvSpPr>
          <p:cNvPr id="17" name="s7b3">
            <a:extLst xmlns:a="http://schemas.openxmlformats.org/drawingml/2006/main">
              <a:ext uri="{FF2B5EF4-FFF2-40B4-BE49-F238E27FC236}">
                <a16:creationId xmlns:a16="http://schemas.microsoft.com/office/drawing/2014/main" id="{F04E5F82-E806-4965-A6AC-14906D4E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195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Telur atau bahan pengikat sesuai resep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B6DEF6-D0D9-43B5-909C-37982EC9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838700"/>
            <a:ext cx="11430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9" name="s7t4">
            <a:extLst xmlns:a="http://schemas.openxmlformats.org/drawingml/2006/main">
              <a:ext uri="{FF2B5EF4-FFF2-40B4-BE49-F238E27FC236}">
                <a16:creationId xmlns:a16="http://schemas.microsoft.com/office/drawing/2014/main" id="{D9B01D50-4F83-4047-AB09-B5DDB7AB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8006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9697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BUMBU</a:t>
            </a:r>
          </a:p>
        </p:txBody>
      </p:sp>
      <p:sp>
        <p:nvSpPr>
          <p:cNvPr id="20" name="s7b4">
            <a:extLst xmlns:a="http://schemas.openxmlformats.org/drawingml/2006/main">
              <a:ext uri="{FF2B5EF4-FFF2-40B4-BE49-F238E27FC236}">
                <a16:creationId xmlns:a16="http://schemas.microsoft.com/office/drawing/2014/main" id="{85A0D960-EE33-433F-80CB-71EA9E22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0060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Bangun rasa yang konsisten</a:t>
            </a:r>
          </a:p>
        </p:txBody>
      </p:sp>
      <p:sp>
        <p:nvSpPr>
          <p:cNvPr id="21" name="s7-foot">
            <a:extLst xmlns:a="http://schemas.openxmlformats.org/drawingml/2006/main">
              <a:ext uri="{FF2B5EF4-FFF2-40B4-BE49-F238E27FC236}">
                <a16:creationId xmlns:a16="http://schemas.microsoft.com/office/drawing/2014/main" id="{07359A0B-3E66-4CED-91FD-41674348D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505450"/>
            <a:ext cx="5505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74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Catat setiap gram. Formula yang tidak tercatat sulit diulang dan sulit dihitung HPP-nya.</a:t>
            </a:r>
          </a:p>
        </p:txBody>
      </p:sp>
    </p:spTree>
    <p:extLst>
      <p:ext uri="{BB962C8B-B14F-4D97-AF65-F5344CB8AC3E}">
        <p14:creationId xmlns:p14="http://schemas.microsoft.com/office/powerpoint/2010/main" val="5749471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kicker-8">
            <a:extLst xmlns:a="http://schemas.openxmlformats.org/drawingml/2006/main">
              <a:ext uri="{FF2B5EF4-FFF2-40B4-BE49-F238E27FC236}">
                <a16:creationId xmlns:a16="http://schemas.microsoft.com/office/drawing/2014/main" id="{3F330483-770F-411E-9852-CD72AA025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874C82DE-E20C-493A-897B-273CF6663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Urutan Mengolah Adonan Menentukan Tekstur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B1B2C3-080F-429E-868E-6473ABBD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8">
            <a:extLst xmlns:a="http://schemas.openxmlformats.org/drawingml/2006/main">
              <a:ext uri="{FF2B5EF4-FFF2-40B4-BE49-F238E27FC236}">
                <a16:creationId xmlns:a16="http://schemas.microsoft.com/office/drawing/2014/main" id="{D5ED501B-294A-4188-A8DD-C3E81DFB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2bfa1f983a424e"/>
          <a:srcRect xmlns:a="http://schemas.openxmlformats.org/drawingml/2006/main" l="22304" t="0" r="2230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1676400"/>
            <a:ext cx="40957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8num0">
            <a:extLst xmlns:a="http://schemas.openxmlformats.org/drawingml/2006/main">
              <a:ext uri="{FF2B5EF4-FFF2-40B4-BE49-F238E27FC236}">
                <a16:creationId xmlns:a16="http://schemas.microsoft.com/office/drawing/2014/main" id="{C1ABB839-EF66-4EE1-8836-2B839223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7" name="s8n0">
            <a:extLst xmlns:a="http://schemas.openxmlformats.org/drawingml/2006/main">
              <a:ext uri="{FF2B5EF4-FFF2-40B4-BE49-F238E27FC236}">
                <a16:creationId xmlns:a16="http://schemas.microsoft.com/office/drawing/2014/main" id="{200E77DE-85C1-4E92-AFFA-E0DBA165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526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s8t0">
            <a:extLst xmlns:a="http://schemas.openxmlformats.org/drawingml/2006/main">
              <a:ext uri="{FF2B5EF4-FFF2-40B4-BE49-F238E27FC236}">
                <a16:creationId xmlns:a16="http://schemas.microsoft.com/office/drawing/2014/main" id="{31855CC8-AF4F-46CF-9AAE-0E768910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16764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Dinginkan bahan</a:t>
            </a:r>
          </a:p>
        </p:txBody>
      </p:sp>
      <p:sp>
        <p:nvSpPr>
          <p:cNvPr id="9" name="s8b0">
            <a:extLst xmlns:a="http://schemas.openxmlformats.org/drawingml/2006/main">
              <a:ext uri="{FF2B5EF4-FFF2-40B4-BE49-F238E27FC236}">
                <a16:creationId xmlns:a16="http://schemas.microsoft.com/office/drawing/2014/main" id="{30AD8E16-50B1-4121-A3EA-35C295A0E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16764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Protein tetap segar dan adonan tidak cepat rusak</a:t>
            </a:r>
          </a:p>
        </p:txBody>
      </p:sp>
      <p:sp>
        <p:nvSpPr>
          <p:cNvPr id="10" name="s8num1">
            <a:extLst xmlns:a="http://schemas.openxmlformats.org/drawingml/2006/main">
              <a:ext uri="{FF2B5EF4-FFF2-40B4-BE49-F238E27FC236}">
                <a16:creationId xmlns:a16="http://schemas.microsoft.com/office/drawing/2014/main" id="{27654EE4-BFB3-41D8-93EC-158F3E39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11" name="s8n1">
            <a:extLst xmlns:a="http://schemas.openxmlformats.org/drawingml/2006/main">
              <a:ext uri="{FF2B5EF4-FFF2-40B4-BE49-F238E27FC236}">
                <a16:creationId xmlns:a16="http://schemas.microsoft.com/office/drawing/2014/main" id="{6CF68C4C-FCF4-45A1-A74D-459550D8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3365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s8t1">
            <a:extLst xmlns:a="http://schemas.openxmlformats.org/drawingml/2006/main">
              <a:ext uri="{FF2B5EF4-FFF2-40B4-BE49-F238E27FC236}">
                <a16:creationId xmlns:a16="http://schemas.microsoft.com/office/drawing/2014/main" id="{BA674030-990B-4636-BD07-34D120308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4574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Haluskan protein</a:t>
            </a:r>
          </a:p>
        </p:txBody>
      </p:sp>
      <p:sp>
        <p:nvSpPr>
          <p:cNvPr id="13" name="s8b1">
            <a:extLst xmlns:a="http://schemas.openxmlformats.org/drawingml/2006/main">
              <a:ext uri="{FF2B5EF4-FFF2-40B4-BE49-F238E27FC236}">
                <a16:creationId xmlns:a16="http://schemas.microsoft.com/office/drawing/2014/main" id="{FC4B3489-ECD3-42F0-A477-36555557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4574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Jangan terlalu lama hingga suhu naik</a:t>
            </a:r>
          </a:p>
        </p:txBody>
      </p:sp>
      <p:sp>
        <p:nvSpPr>
          <p:cNvPr id="14" name="s8num2">
            <a:extLst xmlns:a="http://schemas.openxmlformats.org/drawingml/2006/main">
              <a:ext uri="{FF2B5EF4-FFF2-40B4-BE49-F238E27FC236}">
                <a16:creationId xmlns:a16="http://schemas.microsoft.com/office/drawing/2014/main" id="{C42FE7B8-F687-46DD-B293-92B934E7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15" name="s8n2">
            <a:extLst xmlns:a="http://schemas.openxmlformats.org/drawingml/2006/main">
              <a:ext uri="{FF2B5EF4-FFF2-40B4-BE49-F238E27FC236}">
                <a16:creationId xmlns:a16="http://schemas.microsoft.com/office/drawing/2014/main" id="{F407EB52-B069-4253-A7D6-1CB5E198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147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6" name="s8t2">
            <a:extLst xmlns:a="http://schemas.openxmlformats.org/drawingml/2006/main">
              <a:ext uri="{FF2B5EF4-FFF2-40B4-BE49-F238E27FC236}">
                <a16:creationId xmlns:a16="http://schemas.microsoft.com/office/drawing/2014/main" id="{2D28BBFD-95B4-4905-B242-ABFF4A8B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385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Masukkan bumbu</a:t>
            </a:r>
          </a:p>
        </p:txBody>
      </p:sp>
      <p:sp>
        <p:nvSpPr>
          <p:cNvPr id="17" name="s8b2">
            <a:extLst xmlns:a="http://schemas.openxmlformats.org/drawingml/2006/main">
              <a:ext uri="{FF2B5EF4-FFF2-40B4-BE49-F238E27FC236}">
                <a16:creationId xmlns:a16="http://schemas.microsoft.com/office/drawing/2014/main" id="{767FCE3A-C2D2-48E8-BB6C-635ED7D6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2385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Pastikan rasa tersebar merata</a:t>
            </a:r>
          </a:p>
        </p:txBody>
      </p:sp>
      <p:sp>
        <p:nvSpPr>
          <p:cNvPr id="18" name="s8num3">
            <a:extLst xmlns:a="http://schemas.openxmlformats.org/drawingml/2006/main">
              <a:ext uri="{FF2B5EF4-FFF2-40B4-BE49-F238E27FC236}">
                <a16:creationId xmlns:a16="http://schemas.microsoft.com/office/drawing/2014/main" id="{805F6E9C-3F90-43E9-9778-0CCCBBCA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1955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19" name="s8n3">
            <a:extLst xmlns:a="http://schemas.openxmlformats.org/drawingml/2006/main">
              <a:ext uri="{FF2B5EF4-FFF2-40B4-BE49-F238E27FC236}">
                <a16:creationId xmlns:a16="http://schemas.microsoft.com/office/drawing/2014/main" id="{C082060A-74F6-400A-AF89-43581830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9575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0" name="s8t3">
            <a:extLst xmlns:a="http://schemas.openxmlformats.org/drawingml/2006/main">
              <a:ext uri="{FF2B5EF4-FFF2-40B4-BE49-F238E27FC236}">
                <a16:creationId xmlns:a16="http://schemas.microsoft.com/office/drawing/2014/main" id="{733E1ECC-C917-4361-BBB2-57FDC397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0195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Tambahkan pengikat</a:t>
            </a:r>
          </a:p>
        </p:txBody>
      </p:sp>
      <p:sp>
        <p:nvSpPr>
          <p:cNvPr id="21" name="s8b3">
            <a:extLst xmlns:a="http://schemas.openxmlformats.org/drawingml/2006/main">
              <a:ext uri="{FF2B5EF4-FFF2-40B4-BE49-F238E27FC236}">
                <a16:creationId xmlns:a16="http://schemas.microsoft.com/office/drawing/2014/main" id="{B554746F-B7BC-4F2D-BEAF-04A8BCAA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0195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Masukkan bertahap sambil memantau tekstur</a:t>
            </a:r>
          </a:p>
        </p:txBody>
      </p:sp>
      <p:sp>
        <p:nvSpPr>
          <p:cNvPr id="22" name="s8num4">
            <a:extLst xmlns:a="http://schemas.openxmlformats.org/drawingml/2006/main">
              <a:ext uri="{FF2B5EF4-FFF2-40B4-BE49-F238E27FC236}">
                <a16:creationId xmlns:a16="http://schemas.microsoft.com/office/drawing/2014/main" id="{B6307694-712B-44B9-930F-FC136DE1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00600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23" name="s8n4">
            <a:extLst xmlns:a="http://schemas.openxmlformats.org/drawingml/2006/main">
              <a:ext uri="{FF2B5EF4-FFF2-40B4-BE49-F238E27FC236}">
                <a16:creationId xmlns:a16="http://schemas.microsoft.com/office/drawing/2014/main" id="{85DDA1C8-FA1C-42F1-9AD8-82756B9FF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76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4" name="s8t4">
            <a:extLst xmlns:a="http://schemas.openxmlformats.org/drawingml/2006/main">
              <a:ext uri="{FF2B5EF4-FFF2-40B4-BE49-F238E27FC236}">
                <a16:creationId xmlns:a16="http://schemas.microsoft.com/office/drawing/2014/main" id="{A905A34F-73C4-4D31-84DF-099857931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8006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7273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Uji adonan</a:t>
            </a:r>
          </a:p>
        </p:txBody>
      </p:sp>
      <p:sp>
        <p:nvSpPr>
          <p:cNvPr id="25" name="s8b4">
            <a:extLst xmlns:a="http://schemas.openxmlformats.org/drawingml/2006/main">
              <a:ext uri="{FF2B5EF4-FFF2-40B4-BE49-F238E27FC236}">
                <a16:creationId xmlns:a16="http://schemas.microsoft.com/office/drawing/2014/main" id="{B627C334-A8C3-4E3E-B457-D9B60545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8006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Kukus sedikit sebelum produksi penuh</a:t>
            </a:r>
          </a:p>
        </p:txBody>
      </p:sp>
    </p:spTree>
    <p:extLst>
      <p:ext uri="{BB962C8B-B14F-4D97-AF65-F5344CB8AC3E}">
        <p14:creationId xmlns:p14="http://schemas.microsoft.com/office/powerpoint/2010/main" val="21344452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kicker-9">
            <a:extLst xmlns:a="http://schemas.openxmlformats.org/drawingml/2006/main">
              <a:ext uri="{FF2B5EF4-FFF2-40B4-BE49-F238E27FC236}">
                <a16:creationId xmlns:a16="http://schemas.microsoft.com/office/drawing/2014/main" id="{B6D5D967-8C76-483B-8BA7-081D1AED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D9ED0880-195C-45AA-928E-8B47849B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Bentuk yang Seragam Meningkatkan Nilai Jual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0C78D-9688-49CF-A228-E6AAFFFC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9">
            <a:extLst xmlns:a="http://schemas.openxmlformats.org/drawingml/2006/main">
              <a:ext uri="{FF2B5EF4-FFF2-40B4-BE49-F238E27FC236}">
                <a16:creationId xmlns:a16="http://schemas.microsoft.com/office/drawing/2014/main" id="{53F6D525-A82B-40D6-AC6D-7A5F83AB6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s9box0">
            <a:extLst xmlns:a="http://schemas.openxmlformats.org/drawingml/2006/main">
              <a:ext uri="{FF2B5EF4-FFF2-40B4-BE49-F238E27FC236}">
                <a16:creationId xmlns:a16="http://schemas.microsoft.com/office/drawing/2014/main" id="{848F791D-B2EC-4989-9A99-790E60D4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52600"/>
            <a:ext cx="51435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6" name="s9big0">
            <a:extLst xmlns:a="http://schemas.openxmlformats.org/drawingml/2006/main">
              <a:ext uri="{FF2B5EF4-FFF2-40B4-BE49-F238E27FC236}">
                <a16:creationId xmlns:a16="http://schemas.microsoft.com/office/drawing/2014/main" id="{FE0DED31-3E86-4876-8724-377B18DF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431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s9t0">
            <a:extLst xmlns:a="http://schemas.openxmlformats.org/drawingml/2006/main">
              <a:ext uri="{FF2B5EF4-FFF2-40B4-BE49-F238E27FC236}">
                <a16:creationId xmlns:a16="http://schemas.microsoft.com/office/drawing/2014/main" id="{F07786C2-D685-4546-923C-C525D435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9621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SIOMAY</a:t>
            </a:r>
          </a:p>
        </p:txBody>
      </p:sp>
      <p:sp>
        <p:nvSpPr>
          <p:cNvPr id="8" name="s9b0">
            <a:extLst xmlns:a="http://schemas.openxmlformats.org/drawingml/2006/main">
              <a:ext uri="{FF2B5EF4-FFF2-40B4-BE49-F238E27FC236}">
                <a16:creationId xmlns:a16="http://schemas.microsoft.com/office/drawing/2014/main" id="{5FECE54F-F34D-4711-B006-FE5745E6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438400"/>
            <a:ext cx="3810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Isi tengah, tekan sisi kulit, rapikan bagian atas</a:t>
            </a:r>
          </a:p>
        </p:txBody>
      </p:sp>
      <p:sp>
        <p:nvSpPr>
          <p:cNvPr id="9" name="s9box1">
            <a:extLst xmlns:a="http://schemas.openxmlformats.org/drawingml/2006/main">
              <a:ext uri="{FF2B5EF4-FFF2-40B4-BE49-F238E27FC236}">
                <a16:creationId xmlns:a16="http://schemas.microsoft.com/office/drawing/2014/main" id="{5622E531-68DE-4DAE-81A9-67ACB989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752600"/>
            <a:ext cx="51435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0" name="s9big1">
            <a:extLst xmlns:a="http://schemas.openxmlformats.org/drawingml/2006/main">
              <a:ext uri="{FF2B5EF4-FFF2-40B4-BE49-F238E27FC236}">
                <a16:creationId xmlns:a16="http://schemas.microsoft.com/office/drawing/2014/main" id="{B75C6044-14E8-4BB7-981C-6469BB867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9431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s9t1">
            <a:extLst xmlns:a="http://schemas.openxmlformats.org/drawingml/2006/main">
              <a:ext uri="{FF2B5EF4-FFF2-40B4-BE49-F238E27FC236}">
                <a16:creationId xmlns:a16="http://schemas.microsoft.com/office/drawing/2014/main" id="{AAF0F167-8446-4DDC-9F60-9F80F301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9621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WONTON</a:t>
            </a:r>
          </a:p>
        </p:txBody>
      </p:sp>
      <p:sp>
        <p:nvSpPr>
          <p:cNvPr id="12" name="s9b1">
            <a:extLst xmlns:a="http://schemas.openxmlformats.org/drawingml/2006/main">
              <a:ext uri="{FF2B5EF4-FFF2-40B4-BE49-F238E27FC236}">
                <a16:creationId xmlns:a16="http://schemas.microsoft.com/office/drawing/2014/main" id="{4D061CEA-13A1-4BC1-85ED-915E97F5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38400"/>
            <a:ext cx="3810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Isi secukupnya, lembapkan tepi, lipat rapat</a:t>
            </a:r>
          </a:p>
        </p:txBody>
      </p:sp>
      <p:sp>
        <p:nvSpPr>
          <p:cNvPr id="13" name="s9box2">
            <a:extLst xmlns:a="http://schemas.openxmlformats.org/drawingml/2006/main">
              <a:ext uri="{FF2B5EF4-FFF2-40B4-BE49-F238E27FC236}">
                <a16:creationId xmlns:a16="http://schemas.microsoft.com/office/drawing/2014/main" id="{C81F3953-8FCD-4ABE-A7B9-918836EA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33800"/>
            <a:ext cx="51435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4" name="s9big2">
            <a:extLst xmlns:a="http://schemas.openxmlformats.org/drawingml/2006/main">
              <a:ext uri="{FF2B5EF4-FFF2-40B4-BE49-F238E27FC236}">
                <a16:creationId xmlns:a16="http://schemas.microsoft.com/office/drawing/2014/main" id="{6BCA7F60-301F-4FBE-B98F-02448C6C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s9t2">
            <a:extLst xmlns:a="http://schemas.openxmlformats.org/drawingml/2006/main">
              <a:ext uri="{FF2B5EF4-FFF2-40B4-BE49-F238E27FC236}">
                <a16:creationId xmlns:a16="http://schemas.microsoft.com/office/drawing/2014/main" id="{D622B816-31D6-435C-AD6D-C868C18A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433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EKADO</a:t>
            </a:r>
          </a:p>
        </p:txBody>
      </p:sp>
      <p:sp>
        <p:nvSpPr>
          <p:cNvPr id="16" name="s9b2">
            <a:extLst xmlns:a="http://schemas.openxmlformats.org/drawingml/2006/main">
              <a:ext uri="{FF2B5EF4-FFF2-40B4-BE49-F238E27FC236}">
                <a16:creationId xmlns:a16="http://schemas.microsoft.com/office/drawing/2014/main" id="{C375B0C9-6871-43F9-8389-9EFDAFE5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419600"/>
            <a:ext cx="3810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Bungkus dengan kulit tahu, ikat tanpa merobek</a:t>
            </a:r>
          </a:p>
        </p:txBody>
      </p:sp>
      <p:sp>
        <p:nvSpPr>
          <p:cNvPr id="17" name="s9box3">
            <a:extLst xmlns:a="http://schemas.openxmlformats.org/drawingml/2006/main">
              <a:ext uri="{FF2B5EF4-FFF2-40B4-BE49-F238E27FC236}">
                <a16:creationId xmlns:a16="http://schemas.microsoft.com/office/drawing/2014/main" id="{F535DD6C-00CA-47AE-858F-3F633F2A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33800"/>
            <a:ext cx="51435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8" name="s9big3">
            <a:extLst xmlns:a="http://schemas.openxmlformats.org/drawingml/2006/main">
              <a:ext uri="{FF2B5EF4-FFF2-40B4-BE49-F238E27FC236}">
                <a16:creationId xmlns:a16="http://schemas.microsoft.com/office/drawing/2014/main" id="{0785490B-6B67-493F-9EB9-37443AAAA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2430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9" name="s9t3">
            <a:extLst xmlns:a="http://schemas.openxmlformats.org/drawingml/2006/main">
              <a:ext uri="{FF2B5EF4-FFF2-40B4-BE49-F238E27FC236}">
                <a16:creationId xmlns:a16="http://schemas.microsoft.com/office/drawing/2014/main" id="{4E427111-3100-4E1D-81BA-8E78659A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943350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LUMPIA</a:t>
            </a:r>
          </a:p>
        </p:txBody>
      </p:sp>
      <p:sp>
        <p:nvSpPr>
          <p:cNvPr id="20" name="s9b3">
            <a:extLst xmlns:a="http://schemas.openxmlformats.org/drawingml/2006/main">
              <a:ext uri="{FF2B5EF4-FFF2-40B4-BE49-F238E27FC236}">
                <a16:creationId xmlns:a16="http://schemas.microsoft.com/office/drawing/2014/main" id="{F0CB4E61-BEA8-42D3-89DD-8ABF4B09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419600"/>
            <a:ext cx="3810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Gulung padat, lipat sisi, rekatkan ujung</a:t>
            </a:r>
          </a:p>
        </p:txBody>
      </p:sp>
      <p:sp>
        <p:nvSpPr>
          <p:cNvPr id="21" name="s9-tip">
            <a:extLst xmlns:a="http://schemas.openxmlformats.org/drawingml/2006/main">
              <a:ext uri="{FF2B5EF4-FFF2-40B4-BE49-F238E27FC236}">
                <a16:creationId xmlns:a16="http://schemas.microsoft.com/office/drawing/2014/main" id="{90173486-21EE-4EEF-9939-E7AA0E56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67400"/>
            <a:ext cx="10648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889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Tip: tentukan satu contoh standar sebagai acuan bentuk seluruh tim.</a:t>
            </a:r>
          </a:p>
        </p:txBody>
      </p:sp>
    </p:spTree>
    <p:extLst>
      <p:ext uri="{BB962C8B-B14F-4D97-AF65-F5344CB8AC3E}">
        <p14:creationId xmlns:p14="http://schemas.microsoft.com/office/powerpoint/2010/main" val="13141220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kicker-10">
            <a:extLst xmlns:a="http://schemas.openxmlformats.org/drawingml/2006/main">
              <a:ext uri="{FF2B5EF4-FFF2-40B4-BE49-F238E27FC236}">
                <a16:creationId xmlns:a16="http://schemas.microsoft.com/office/drawing/2014/main" id="{A8E17CF3-B1EC-4ABB-8A69-C65F0F91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0">
            <a:extLst xmlns:a="http://schemas.openxmlformats.org/drawingml/2006/main">
              <a:ext uri="{FF2B5EF4-FFF2-40B4-BE49-F238E27FC236}">
                <a16:creationId xmlns:a16="http://schemas.microsoft.com/office/drawing/2014/main" id="{615E531F-1276-41CF-9546-AFB24F61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Panas Stabil Membuat Dimsum Matang Merata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30CCB6-13C5-41B9-8F7B-D4A3C87E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0">
            <a:extLst xmlns:a="http://schemas.openxmlformats.org/drawingml/2006/main">
              <a:ext uri="{FF2B5EF4-FFF2-40B4-BE49-F238E27FC236}">
                <a16:creationId xmlns:a16="http://schemas.microsoft.com/office/drawing/2014/main" id="{5BB2E810-7977-44CC-B092-F648562A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ab9dbd7d1b47e1"/>
          <a:srcRect xmlns:a="http://schemas.openxmlformats.org/drawingml/2006/main" l="17151" t="0" r="1715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48577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10-head">
            <a:extLst xmlns:a="http://schemas.openxmlformats.org/drawingml/2006/main">
              <a:ext uri="{FF2B5EF4-FFF2-40B4-BE49-F238E27FC236}">
                <a16:creationId xmlns:a16="http://schemas.microsoft.com/office/drawing/2014/main" id="{88AABF9F-6B09-43EF-832B-B28455F7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695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7654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Empat kendali utama</a:t>
            </a:r>
          </a:p>
        </p:txBody>
      </p:sp>
      <p:sp>
        <p:nvSpPr>
          <p:cNvPr id="7" name="card-PANASKAN DULU">
            <a:extLst xmlns:a="http://schemas.openxmlformats.org/drawingml/2006/main">
              <a:ext uri="{FF2B5EF4-FFF2-40B4-BE49-F238E27FC236}">
                <a16:creationId xmlns:a16="http://schemas.microsoft.com/office/drawing/2014/main" id="{368B13F2-9629-431C-917F-565A3798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66950"/>
            <a:ext cx="5143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C1FA2-2FC5-41A2-8029-1E2C6D4E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66950"/>
            <a:ext cx="762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9" name="card-title-PANASKAN DULU">
            <a:extLst xmlns:a="http://schemas.openxmlformats.org/drawingml/2006/main">
              <a:ext uri="{FF2B5EF4-FFF2-40B4-BE49-F238E27FC236}">
                <a16:creationId xmlns:a16="http://schemas.microsoft.com/office/drawing/2014/main" id="{D2829E6B-2611-4EF6-94B0-6EFD0E0BA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3622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PANASKAN DULU</a:t>
            </a:r>
          </a:p>
        </p:txBody>
      </p:sp>
      <p:sp>
        <p:nvSpPr>
          <p:cNvPr id="10" name="card-body-PANASKAN DULU">
            <a:extLst xmlns:a="http://schemas.openxmlformats.org/drawingml/2006/main">
              <a:ext uri="{FF2B5EF4-FFF2-40B4-BE49-F238E27FC236}">
                <a16:creationId xmlns:a16="http://schemas.microsoft.com/office/drawing/2014/main" id="{71ECDF26-FBA0-488D-B3DF-A34B642E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647950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Masukkan produk ketika uap sudah stabil</a:t>
            </a:r>
          </a:p>
        </p:txBody>
      </p:sp>
      <p:sp>
        <p:nvSpPr>
          <p:cNvPr id="11" name="card-BERI JARAK">
            <a:extLst xmlns:a="http://schemas.openxmlformats.org/drawingml/2006/main">
              <a:ext uri="{FF2B5EF4-FFF2-40B4-BE49-F238E27FC236}">
                <a16:creationId xmlns:a16="http://schemas.microsoft.com/office/drawing/2014/main" id="{FAA6495C-53D1-42C3-906E-0C16FF59B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24200"/>
            <a:ext cx="5143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69CF4B-0F53-408B-8BEC-1D994014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24200"/>
            <a:ext cx="762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3" name="card-title-BERI JARAK">
            <a:extLst xmlns:a="http://schemas.openxmlformats.org/drawingml/2006/main">
              <a:ext uri="{FF2B5EF4-FFF2-40B4-BE49-F238E27FC236}">
                <a16:creationId xmlns:a16="http://schemas.microsoft.com/office/drawing/2014/main" id="{AEC961E4-B6D5-4D2D-B072-3FFE849BA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21945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BERI JARAK</a:t>
            </a:r>
          </a:p>
        </p:txBody>
      </p:sp>
      <p:sp>
        <p:nvSpPr>
          <p:cNvPr id="14" name="card-body-BERI JARAK">
            <a:extLst xmlns:a="http://schemas.openxmlformats.org/drawingml/2006/main">
              <a:ext uri="{FF2B5EF4-FFF2-40B4-BE49-F238E27FC236}">
                <a16:creationId xmlns:a16="http://schemas.microsoft.com/office/drawing/2014/main" id="{E935C053-A5ED-49DF-8217-5CE3AC47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505200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Sirkulasi uap harus mencapai semua sisi</a:t>
            </a:r>
          </a:p>
        </p:txBody>
      </p:sp>
      <p:sp>
        <p:nvSpPr>
          <p:cNvPr id="15" name="card-PAKAI TIMER">
            <a:extLst xmlns:a="http://schemas.openxmlformats.org/drawingml/2006/main">
              <a:ext uri="{FF2B5EF4-FFF2-40B4-BE49-F238E27FC236}">
                <a16:creationId xmlns:a16="http://schemas.microsoft.com/office/drawing/2014/main" id="{8D52DC6C-F0AB-4194-9B36-E1CF057DF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81450"/>
            <a:ext cx="5143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3EFF69-CD68-43A0-8575-6910F2A3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81450"/>
            <a:ext cx="762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7" name="card-title-PAKAI TIMER">
            <a:extLst xmlns:a="http://schemas.openxmlformats.org/drawingml/2006/main">
              <a:ext uri="{FF2B5EF4-FFF2-40B4-BE49-F238E27FC236}">
                <a16:creationId xmlns:a16="http://schemas.microsoft.com/office/drawing/2014/main" id="{408BA1CB-D8CF-46DD-88EF-06CCE7D03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767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PAKAI TIMER</a:t>
            </a:r>
          </a:p>
        </p:txBody>
      </p:sp>
      <p:sp>
        <p:nvSpPr>
          <p:cNvPr id="18" name="card-body-PAKAI TIMER">
            <a:extLst xmlns:a="http://schemas.openxmlformats.org/drawingml/2006/main">
              <a:ext uri="{FF2B5EF4-FFF2-40B4-BE49-F238E27FC236}">
                <a16:creationId xmlns:a16="http://schemas.microsoft.com/office/drawing/2014/main" id="{FBDD516E-AB1B-4717-ADAF-4DFC2AF1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362450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Waktu disesuaikan gramasi dan jenis isian</a:t>
            </a:r>
          </a:p>
        </p:txBody>
      </p:sp>
      <p:sp>
        <p:nvSpPr>
          <p:cNvPr id="19" name="card-CEK KEMATANGAN">
            <a:extLst xmlns:a="http://schemas.openxmlformats.org/drawingml/2006/main">
              <a:ext uri="{FF2B5EF4-FFF2-40B4-BE49-F238E27FC236}">
                <a16:creationId xmlns:a16="http://schemas.microsoft.com/office/drawing/2014/main" id="{A0BCBEA2-9F94-478D-85B9-539661E4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838700"/>
            <a:ext cx="5143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4323F6-9D3D-49FA-9121-13CFFED3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838700"/>
            <a:ext cx="762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8C6B"/>
          </a:solidFill>
          <a:ln xmlns:a="http://schemas.openxmlformats.org/drawingml/2006/main" w="0">
            <a:solidFill>
              <a:srgbClr val="4B8C6B"/>
            </a:solidFill>
            <a:prstDash val="solid"/>
          </a:ln>
        </p:spPr>
      </p:sp>
      <p:sp>
        <p:nvSpPr>
          <p:cNvPr id="21" name="card-title-CEK KEMATANGAN">
            <a:extLst xmlns:a="http://schemas.openxmlformats.org/drawingml/2006/main">
              <a:ext uri="{FF2B5EF4-FFF2-40B4-BE49-F238E27FC236}">
                <a16:creationId xmlns:a16="http://schemas.microsoft.com/office/drawing/2014/main" id="{438CCE76-1A10-4F34-BA95-CFE3271AC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93395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CEK KEMATANGAN</a:t>
            </a:r>
          </a:p>
        </p:txBody>
      </p:sp>
      <p:sp>
        <p:nvSpPr>
          <p:cNvPr id="22" name="card-body-CEK KEMATANGAN">
            <a:extLst xmlns:a="http://schemas.openxmlformats.org/drawingml/2006/main">
              <a:ext uri="{FF2B5EF4-FFF2-40B4-BE49-F238E27FC236}">
                <a16:creationId xmlns:a16="http://schemas.microsoft.com/office/drawing/2014/main" id="{C5F80BF0-207D-476C-B602-6829CC03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219700"/>
            <a:ext cx="47434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Bagian dalam matang, kulit lembap, tekstur mantap</a:t>
            </a:r>
          </a:p>
        </p:txBody>
      </p:sp>
    </p:spTree>
    <p:extLst>
      <p:ext uri="{BB962C8B-B14F-4D97-AF65-F5344CB8AC3E}">
        <p14:creationId xmlns:p14="http://schemas.microsoft.com/office/powerpoint/2010/main" val="16499352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kicker-11">
            <a:extLst xmlns:a="http://schemas.openxmlformats.org/drawingml/2006/main">
              <a:ext uri="{FF2B5EF4-FFF2-40B4-BE49-F238E27FC236}">
                <a16:creationId xmlns:a16="http://schemas.microsoft.com/office/drawing/2014/main" id="{3B474EC0-2B5B-4A40-9485-333471D1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1">
            <a:extLst xmlns:a="http://schemas.openxmlformats.org/drawingml/2006/main">
              <a:ext uri="{FF2B5EF4-FFF2-40B4-BE49-F238E27FC236}">
                <a16:creationId xmlns:a16="http://schemas.microsoft.com/office/drawing/2014/main" id="{BF8848D2-7095-4326-BC3B-22FAD8FD6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Satu Gramasi, Satu Standar Biaya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18FB85-CF50-4ABD-8CD5-A9E6F597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1">
            <a:extLst xmlns:a="http://schemas.openxmlformats.org/drawingml/2006/main">
              <a:ext uri="{FF2B5EF4-FFF2-40B4-BE49-F238E27FC236}">
                <a16:creationId xmlns:a16="http://schemas.microsoft.com/office/drawing/2014/main" id="{E765BF77-AA09-430F-A569-DF020B46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6a74edc354396"/>
          <a:srcRect xmlns:a="http://schemas.openxmlformats.org/drawingml/2006/main" l="21144" t="0" r="211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1676400"/>
            <a:ext cx="42862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11-claim">
            <a:extLst xmlns:a="http://schemas.openxmlformats.org/drawingml/2006/main">
              <a:ext uri="{FF2B5EF4-FFF2-40B4-BE49-F238E27FC236}">
                <a16:creationId xmlns:a16="http://schemas.microsoft.com/office/drawing/2014/main" id="{80E74590-1FC2-44DC-A309-E7C12874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95450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Standardisasi menjaga tiga hal sekaligus</a:t>
            </a:r>
          </a:p>
        </p:txBody>
      </p:sp>
      <p:sp>
        <p:nvSpPr>
          <p:cNvPr id="7" name="card-KONSISTENSI">
            <a:extLst xmlns:a="http://schemas.openxmlformats.org/drawingml/2006/main">
              <a:ext uri="{FF2B5EF4-FFF2-40B4-BE49-F238E27FC236}">
                <a16:creationId xmlns:a16="http://schemas.microsoft.com/office/drawing/2014/main" id="{8EC6C98F-C673-4F13-80A4-734413B1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43150"/>
            <a:ext cx="57150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26B7DB-0011-4187-9848-41B2CF58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43150"/>
            <a:ext cx="762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9" name="card-title-KONSISTENSI">
            <a:extLst xmlns:a="http://schemas.openxmlformats.org/drawingml/2006/main">
              <a:ext uri="{FF2B5EF4-FFF2-40B4-BE49-F238E27FC236}">
                <a16:creationId xmlns:a16="http://schemas.microsoft.com/office/drawing/2014/main" id="{7D1F3E97-7BF3-4862-B195-37097D03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33650"/>
            <a:ext cx="5314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KONSISTENSI</a:t>
            </a:r>
          </a:p>
        </p:txBody>
      </p:sp>
      <p:sp>
        <p:nvSpPr>
          <p:cNvPr id="10" name="card-body-KONSISTENSI">
            <a:extLst xmlns:a="http://schemas.openxmlformats.org/drawingml/2006/main">
              <a:ext uri="{FF2B5EF4-FFF2-40B4-BE49-F238E27FC236}">
                <a16:creationId xmlns:a16="http://schemas.microsoft.com/office/drawing/2014/main" id="{0081185E-27D6-4141-92CC-7345D6CE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71800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Ukuran, bentuk, dan waktu matang lebih seragam</a:t>
            </a:r>
          </a:p>
        </p:txBody>
      </p:sp>
      <p:sp>
        <p:nvSpPr>
          <p:cNvPr id="11" name="card-HPP">
            <a:extLst xmlns:a="http://schemas.openxmlformats.org/drawingml/2006/main">
              <a:ext uri="{FF2B5EF4-FFF2-40B4-BE49-F238E27FC236}">
                <a16:creationId xmlns:a16="http://schemas.microsoft.com/office/drawing/2014/main" id="{0454C9AF-F15A-4F82-A1C2-A09DDC8C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90900"/>
            <a:ext cx="57150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CA675C-116A-4804-865C-79F54EED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90900"/>
            <a:ext cx="762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5D49"/>
          </a:solidFill>
          <a:ln xmlns:a="http://schemas.openxmlformats.org/drawingml/2006/main" w="0">
            <a:solidFill>
              <a:srgbClr val="E95D49"/>
            </a:solidFill>
            <a:prstDash val="solid"/>
          </a:ln>
        </p:spPr>
      </p:sp>
      <p:sp>
        <p:nvSpPr>
          <p:cNvPr id="13" name="card-title-HPP">
            <a:extLst xmlns:a="http://schemas.openxmlformats.org/drawingml/2006/main">
              <a:ext uri="{FF2B5EF4-FFF2-40B4-BE49-F238E27FC236}">
                <a16:creationId xmlns:a16="http://schemas.microsoft.com/office/drawing/2014/main" id="{5F477003-B543-4CEF-BCBC-55AE13C2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81400"/>
            <a:ext cx="5314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HPP</a:t>
            </a:r>
          </a:p>
        </p:txBody>
      </p:sp>
      <p:sp>
        <p:nvSpPr>
          <p:cNvPr id="14" name="card-body-HPP">
            <a:extLst xmlns:a="http://schemas.openxmlformats.org/drawingml/2006/main">
              <a:ext uri="{FF2B5EF4-FFF2-40B4-BE49-F238E27FC236}">
                <a16:creationId xmlns:a16="http://schemas.microsoft.com/office/drawing/2014/main" id="{FEAAEA1E-D4BD-416F-A4CB-22D39187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19550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Biaya per pcs dan per porsi lebih akurat</a:t>
            </a:r>
          </a:p>
        </p:txBody>
      </p:sp>
      <p:sp>
        <p:nvSpPr>
          <p:cNvPr id="15" name="card-KEPERCAYAAN">
            <a:extLst xmlns:a="http://schemas.openxmlformats.org/drawingml/2006/main">
              <a:ext uri="{FF2B5EF4-FFF2-40B4-BE49-F238E27FC236}">
                <a16:creationId xmlns:a16="http://schemas.microsoft.com/office/drawing/2014/main" id="{24C2BCA4-A698-4CD2-A621-F2C02058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38650"/>
            <a:ext cx="57150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396E1B-5000-4741-A647-C55A5616E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38650"/>
            <a:ext cx="762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8C6B"/>
          </a:solidFill>
          <a:ln xmlns:a="http://schemas.openxmlformats.org/drawingml/2006/main" w="0">
            <a:solidFill>
              <a:srgbClr val="4B8C6B"/>
            </a:solidFill>
            <a:prstDash val="solid"/>
          </a:ln>
        </p:spPr>
      </p:sp>
      <p:sp>
        <p:nvSpPr>
          <p:cNvPr id="17" name="card-title-KEPERCAYAAN">
            <a:extLst xmlns:a="http://schemas.openxmlformats.org/drawingml/2006/main">
              <a:ext uri="{FF2B5EF4-FFF2-40B4-BE49-F238E27FC236}">
                <a16:creationId xmlns:a16="http://schemas.microsoft.com/office/drawing/2014/main" id="{46160791-BB2B-4174-BB49-3F61AF12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5314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KEPERCAYAAN</a:t>
            </a:r>
          </a:p>
        </p:txBody>
      </p:sp>
      <p:sp>
        <p:nvSpPr>
          <p:cNvPr id="18" name="card-body-KEPERCAYAAN">
            <a:extLst xmlns:a="http://schemas.openxmlformats.org/drawingml/2006/main">
              <a:ext uri="{FF2B5EF4-FFF2-40B4-BE49-F238E27FC236}">
                <a16:creationId xmlns:a16="http://schemas.microsoft.com/office/drawing/2014/main" id="{A9BCE17A-669A-4E57-A157-34AEA0E3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67300"/>
            <a:ext cx="531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Pelanggan menerima porsi yang sama setiap membeli</a:t>
            </a:r>
          </a:p>
        </p:txBody>
      </p:sp>
      <p:sp>
        <p:nvSpPr>
          <p:cNvPr id="19" name="s11-formula">
            <a:extLst xmlns:a="http://schemas.openxmlformats.org/drawingml/2006/main">
              <a:ext uri="{FF2B5EF4-FFF2-40B4-BE49-F238E27FC236}">
                <a16:creationId xmlns:a16="http://schemas.microsoft.com/office/drawing/2014/main" id="{A52239C2-C5A6-46CC-AE08-094EE324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816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Gramasi/pcs × jumlah/kemasan = berat jual yang dijanjikan</a:t>
            </a:r>
          </a:p>
        </p:txBody>
      </p:sp>
    </p:spTree>
    <p:extLst>
      <p:ext uri="{BB962C8B-B14F-4D97-AF65-F5344CB8AC3E}">
        <p14:creationId xmlns:p14="http://schemas.microsoft.com/office/powerpoint/2010/main" val="9390124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kicker-12">
            <a:extLst xmlns:a="http://schemas.openxmlformats.org/drawingml/2006/main">
              <a:ext uri="{FF2B5EF4-FFF2-40B4-BE49-F238E27FC236}">
                <a16:creationId xmlns:a16="http://schemas.microsoft.com/office/drawing/2014/main" id="{1EA3E8B8-030A-4A5D-8D59-FBF7DD46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2">
            <a:extLst xmlns:a="http://schemas.openxmlformats.org/drawingml/2006/main">
              <a:ext uri="{FF2B5EF4-FFF2-40B4-BE49-F238E27FC236}">
                <a16:creationId xmlns:a16="http://schemas.microsoft.com/office/drawing/2014/main" id="{85F98173-28AD-4153-B42A-7F5ACA8C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Kebiasaan Bersih Menjaga Produk Tetap Aman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61B4A6-4FA0-4811-9152-9D738A9B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2">
            <a:extLst xmlns:a="http://schemas.openxmlformats.org/drawingml/2006/main">
              <a:ext uri="{FF2B5EF4-FFF2-40B4-BE49-F238E27FC236}">
                <a16:creationId xmlns:a16="http://schemas.microsoft.com/office/drawing/2014/main" id="{26EC1E23-C2B8-43EE-B626-BFF7372D8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c2e471774493e"/>
          <a:srcRect xmlns:a="http://schemas.openxmlformats.org/drawingml/2006/main" l="19220" t="0" r="192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457200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12t0">
            <a:extLst xmlns:a="http://schemas.openxmlformats.org/drawingml/2006/main">
              <a:ext uri="{FF2B5EF4-FFF2-40B4-BE49-F238E27FC236}">
                <a16:creationId xmlns:a16="http://schemas.microsoft.com/office/drawing/2014/main" id="{99083D00-B8AC-4531-BED6-3388F06C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6764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TANGAN &amp; APD</a:t>
            </a:r>
          </a:p>
        </p:txBody>
      </p:sp>
      <p:sp>
        <p:nvSpPr>
          <p:cNvPr id="7" name="s12b0">
            <a:extLst xmlns:a="http://schemas.openxmlformats.org/drawingml/2006/main">
              <a:ext uri="{FF2B5EF4-FFF2-40B4-BE49-F238E27FC236}">
                <a16:creationId xmlns:a16="http://schemas.microsoft.com/office/drawing/2014/main" id="{7AE28513-B10B-4BAD-A425-D15EA716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764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59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Cuci tangan; gunakan penutup rambut dan apron bersih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FC286F-EC09-4436-8EA2-AB520B2C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24790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9" name="s12t1">
            <a:extLst xmlns:a="http://schemas.openxmlformats.org/drawingml/2006/main">
              <a:ext uri="{FF2B5EF4-FFF2-40B4-BE49-F238E27FC236}">
                <a16:creationId xmlns:a16="http://schemas.microsoft.com/office/drawing/2014/main" id="{58500CC6-123C-419B-BDE1-5D845164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384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ALAT &amp; MEJA</a:t>
            </a:r>
          </a:p>
        </p:txBody>
      </p:sp>
      <p:sp>
        <p:nvSpPr>
          <p:cNvPr id="10" name="s12b1">
            <a:extLst xmlns:a="http://schemas.openxmlformats.org/drawingml/2006/main">
              <a:ext uri="{FF2B5EF4-FFF2-40B4-BE49-F238E27FC236}">
                <a16:creationId xmlns:a16="http://schemas.microsoft.com/office/drawing/2014/main" id="{7B5E3C40-FEE2-46B2-A605-C9B79A1D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4384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655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Bersihkan sebelum, selama, dan setelah produksi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B3B00-939C-448F-BC65-0E09F870D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0990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12" name="s12t2">
            <a:extLst xmlns:a="http://schemas.openxmlformats.org/drawingml/2006/main">
              <a:ext uri="{FF2B5EF4-FFF2-40B4-BE49-F238E27FC236}">
                <a16:creationId xmlns:a16="http://schemas.microsoft.com/office/drawing/2014/main" id="{663367F9-898E-4C2F-BAFE-0BB439053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2004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BAHAN MENTAH</a:t>
            </a:r>
          </a:p>
        </p:txBody>
      </p:sp>
      <p:sp>
        <p:nvSpPr>
          <p:cNvPr id="13" name="s12b2">
            <a:extLst xmlns:a="http://schemas.openxmlformats.org/drawingml/2006/main">
              <a:ext uri="{FF2B5EF4-FFF2-40B4-BE49-F238E27FC236}">
                <a16:creationId xmlns:a16="http://schemas.microsoft.com/office/drawing/2014/main" id="{186685C3-1739-449F-B1B8-49237B35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004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Simpan dingin dan tertutup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26932E-E673-4052-9A2C-8E680BB9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77190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15" name="s12t3">
            <a:extLst xmlns:a="http://schemas.openxmlformats.org/drawingml/2006/main">
              <a:ext uri="{FF2B5EF4-FFF2-40B4-BE49-F238E27FC236}">
                <a16:creationId xmlns:a16="http://schemas.microsoft.com/office/drawing/2014/main" id="{07B8F424-60A6-43B1-BD46-8CBDCAB2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9624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CEGAH SILANG</a:t>
            </a:r>
          </a:p>
        </p:txBody>
      </p:sp>
      <p:sp>
        <p:nvSpPr>
          <p:cNvPr id="16" name="s12b3">
            <a:extLst xmlns:a="http://schemas.openxmlformats.org/drawingml/2006/main">
              <a:ext uri="{FF2B5EF4-FFF2-40B4-BE49-F238E27FC236}">
                <a16:creationId xmlns:a16="http://schemas.microsoft.com/office/drawing/2014/main" id="{FA0482DA-E8A5-4168-A590-41C06F5B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9624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59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Pisahkan talenan, wadah, dan alat untuk bahan mentah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B946A1-5DE2-4A64-B7EC-78F00639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53390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  <p:sp>
        <p:nvSpPr>
          <p:cNvPr id="18" name="s12t4">
            <a:extLst xmlns:a="http://schemas.openxmlformats.org/drawingml/2006/main">
              <a:ext uri="{FF2B5EF4-FFF2-40B4-BE49-F238E27FC236}">
                <a16:creationId xmlns:a16="http://schemas.microsoft.com/office/drawing/2014/main" id="{6240C49F-4FBA-49C8-95AA-117261CA2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72440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WAKTU &amp; SUHU</a:t>
            </a:r>
          </a:p>
        </p:txBody>
      </p:sp>
      <p:sp>
        <p:nvSpPr>
          <p:cNvPr id="19" name="s12b4">
            <a:extLst xmlns:a="http://schemas.openxmlformats.org/drawingml/2006/main">
              <a:ext uri="{FF2B5EF4-FFF2-40B4-BE49-F238E27FC236}">
                <a16:creationId xmlns:a16="http://schemas.microsoft.com/office/drawing/2014/main" id="{9C81E01B-7938-4A71-90EA-751AB41A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7244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145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Jangan biarkan protein terlalu lama di suhu ruang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9AD53B-2426-438D-8766-8C6B10E02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29590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0">
            <a:solidFill>
              <a:srgbClr val="EEF1F3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174779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kicker-13">
            <a:extLst xmlns:a="http://schemas.openxmlformats.org/drawingml/2006/main">
              <a:ext uri="{FF2B5EF4-FFF2-40B4-BE49-F238E27FC236}">
                <a16:creationId xmlns:a16="http://schemas.microsoft.com/office/drawing/2014/main" id="{CBCB5C23-FE9C-4786-96D5-1315C8D7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3">
            <a:extLst xmlns:a="http://schemas.openxmlformats.org/drawingml/2006/main">
              <a:ext uri="{FF2B5EF4-FFF2-40B4-BE49-F238E27FC236}">
                <a16:creationId xmlns:a16="http://schemas.microsoft.com/office/drawing/2014/main" id="{677651E3-8273-489B-98A1-1C54E963C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Satu Produk Dasar Bisa Menjadi Banyak Rasa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542BA4-2F6F-41D6-B72F-4988B6B6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3">
            <a:extLst xmlns:a="http://schemas.openxmlformats.org/drawingml/2006/main">
              <a:ext uri="{FF2B5EF4-FFF2-40B4-BE49-F238E27FC236}">
                <a16:creationId xmlns:a16="http://schemas.microsoft.com/office/drawing/2014/main" id="{61783097-328F-4B3E-9D42-D1B82930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09526b72804d6d"/>
          <a:srcRect xmlns:a="http://schemas.openxmlformats.org/drawingml/2006/main" l="18579" t="0" r="185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46672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13b0">
            <a:extLst xmlns:a="http://schemas.openxmlformats.org/drawingml/2006/main">
              <a:ext uri="{FF2B5EF4-FFF2-40B4-BE49-F238E27FC236}">
                <a16:creationId xmlns:a16="http://schemas.microsoft.com/office/drawing/2014/main" id="{32F6F732-E832-4FF0-9118-F9BA1D0F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676400"/>
            <a:ext cx="2619375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7" name="s13t0">
            <a:extLst xmlns:a="http://schemas.openxmlformats.org/drawingml/2006/main">
              <a:ext uri="{FF2B5EF4-FFF2-40B4-BE49-F238E27FC236}">
                <a16:creationId xmlns:a16="http://schemas.microsoft.com/office/drawing/2014/main" id="{E54A67FB-F29D-4DF6-A87A-69F04906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885950"/>
            <a:ext cx="2238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AYAM &amp; UDANG</a:t>
            </a:r>
          </a:p>
        </p:txBody>
      </p:sp>
      <p:sp>
        <p:nvSpPr>
          <p:cNvPr id="8" name="s13c0">
            <a:extLst xmlns:a="http://schemas.openxmlformats.org/drawingml/2006/main">
              <a:ext uri="{FF2B5EF4-FFF2-40B4-BE49-F238E27FC236}">
                <a16:creationId xmlns:a16="http://schemas.microsoft.com/office/drawing/2014/main" id="{E8DDBC93-54F6-4559-B8DA-FD50A5D3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4003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Rasa utama, pasar luas</a:t>
            </a:r>
          </a:p>
        </p:txBody>
      </p:sp>
      <p:sp>
        <p:nvSpPr>
          <p:cNvPr id="9" name="s13b1">
            <a:extLst xmlns:a="http://schemas.openxmlformats.org/drawingml/2006/main">
              <a:ext uri="{FF2B5EF4-FFF2-40B4-BE49-F238E27FC236}">
                <a16:creationId xmlns:a16="http://schemas.microsoft.com/office/drawing/2014/main" id="{5A684633-0F78-4677-857C-37BCA630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1676400"/>
            <a:ext cx="2619375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0" name="s13t1">
            <a:extLst xmlns:a="http://schemas.openxmlformats.org/drawingml/2006/main">
              <a:ext uri="{FF2B5EF4-FFF2-40B4-BE49-F238E27FC236}">
                <a16:creationId xmlns:a16="http://schemas.microsoft.com/office/drawing/2014/main" id="{28DD39BA-8C56-46D7-B7F0-22BDF1F3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885950"/>
            <a:ext cx="2238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JAMUR &amp; SAYUR</a:t>
            </a:r>
          </a:p>
        </p:txBody>
      </p:sp>
      <p:sp>
        <p:nvSpPr>
          <p:cNvPr id="11" name="s13c1">
            <a:extLst xmlns:a="http://schemas.openxmlformats.org/drawingml/2006/main">
              <a:ext uri="{FF2B5EF4-FFF2-40B4-BE49-F238E27FC236}">
                <a16:creationId xmlns:a16="http://schemas.microsoft.com/office/drawing/2014/main" id="{08E52C46-793C-428C-A296-A9454D25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4003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Aroma dan tekstur berbeda</a:t>
            </a:r>
          </a:p>
        </p:txBody>
      </p:sp>
      <p:sp>
        <p:nvSpPr>
          <p:cNvPr id="12" name="s13b2">
            <a:extLst xmlns:a="http://schemas.openxmlformats.org/drawingml/2006/main">
              <a:ext uri="{FF2B5EF4-FFF2-40B4-BE49-F238E27FC236}">
                <a16:creationId xmlns:a16="http://schemas.microsoft.com/office/drawing/2014/main" id="{E60D4690-A367-4855-B480-4AA4B279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657600"/>
            <a:ext cx="2619375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3" name="s13t2">
            <a:extLst xmlns:a="http://schemas.openxmlformats.org/drawingml/2006/main">
              <a:ext uri="{FF2B5EF4-FFF2-40B4-BE49-F238E27FC236}">
                <a16:creationId xmlns:a16="http://schemas.microsoft.com/office/drawing/2014/main" id="{0626A099-28AE-40FB-BB39-D4005A8E3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67150"/>
            <a:ext cx="2238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077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KEJU &amp; MOZZARELLA</a:t>
            </a:r>
          </a:p>
        </p:txBody>
      </p:sp>
      <p:sp>
        <p:nvSpPr>
          <p:cNvPr id="14" name="s13c2">
            <a:extLst xmlns:a="http://schemas.openxmlformats.org/drawingml/2006/main">
              <a:ext uri="{FF2B5EF4-FFF2-40B4-BE49-F238E27FC236}">
                <a16:creationId xmlns:a16="http://schemas.microsoft.com/office/drawing/2014/main" id="{A9711C2F-A50A-4D85-B99D-119130E5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3815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Gurih, creamy, cocok untuk pasar muda</a:t>
            </a:r>
          </a:p>
        </p:txBody>
      </p:sp>
      <p:sp>
        <p:nvSpPr>
          <p:cNvPr id="15" name="s13b3">
            <a:extLst xmlns:a="http://schemas.openxmlformats.org/drawingml/2006/main">
              <a:ext uri="{FF2B5EF4-FFF2-40B4-BE49-F238E27FC236}">
                <a16:creationId xmlns:a16="http://schemas.microsoft.com/office/drawing/2014/main" id="{72196B7B-0C10-493A-A1E0-9CD387B0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3657600"/>
            <a:ext cx="2619375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6" name="s13t3">
            <a:extLst xmlns:a="http://schemas.openxmlformats.org/drawingml/2006/main">
              <a:ext uri="{FF2B5EF4-FFF2-40B4-BE49-F238E27FC236}">
                <a16:creationId xmlns:a16="http://schemas.microsoft.com/office/drawing/2014/main" id="{D2D8C336-72A2-4141-A192-A9FF0A88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867150"/>
            <a:ext cx="2238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PEDAS</a:t>
            </a:r>
          </a:p>
        </p:txBody>
      </p:sp>
      <p:sp>
        <p:nvSpPr>
          <p:cNvPr id="17" name="s13c3">
            <a:extLst xmlns:a="http://schemas.openxmlformats.org/drawingml/2006/main">
              <a:ext uri="{FF2B5EF4-FFF2-40B4-BE49-F238E27FC236}">
                <a16:creationId xmlns:a16="http://schemas.microsoft.com/office/drawing/2014/main" id="{A704D8AF-22E9-47BA-A7D3-A419E789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3815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Level rasa dapat dibuat bertahap</a:t>
            </a:r>
          </a:p>
        </p:txBody>
      </p:sp>
      <p:sp>
        <p:nvSpPr>
          <p:cNvPr id="18" name="s13-note">
            <a:extLst xmlns:a="http://schemas.openxmlformats.org/drawingml/2006/main">
              <a:ext uri="{FF2B5EF4-FFF2-40B4-BE49-F238E27FC236}">
                <a16:creationId xmlns:a16="http://schemas.microsoft.com/office/drawing/2014/main" id="{51B6BB8F-8819-4DD8-B21A-622B0C84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5054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Mulai dari 2–3 varian yang paling mudah diproduksi dan paling jelas target pasarnya.</a:t>
            </a:r>
          </a:p>
        </p:txBody>
      </p:sp>
    </p:spTree>
    <p:extLst>
      <p:ext uri="{BB962C8B-B14F-4D97-AF65-F5344CB8AC3E}">
        <p14:creationId xmlns:p14="http://schemas.microsoft.com/office/powerpoint/2010/main" val="3470747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kicker-14">
            <a:extLst xmlns:a="http://schemas.openxmlformats.org/drawingml/2006/main">
              <a:ext uri="{FF2B5EF4-FFF2-40B4-BE49-F238E27FC236}">
                <a16:creationId xmlns:a16="http://schemas.microsoft.com/office/drawing/2014/main" id="{2E60995E-6DB5-4C64-B1E8-8BD88B0E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4">
            <a:extLst xmlns:a="http://schemas.openxmlformats.org/drawingml/2006/main">
              <a:ext uri="{FF2B5EF4-FFF2-40B4-BE49-F238E27FC236}">
                <a16:creationId xmlns:a16="http://schemas.microsoft.com/office/drawing/2014/main" id="{6C0A4930-73F2-41DD-8E01-D33AD612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Saus dan Topping Memperkuat Daya Tarik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948EA-C93C-4E2B-8CF7-C7131F3B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4">
            <a:extLst xmlns:a="http://schemas.openxmlformats.org/drawingml/2006/main">
              <a:ext uri="{FF2B5EF4-FFF2-40B4-BE49-F238E27FC236}">
                <a16:creationId xmlns:a16="http://schemas.microsoft.com/office/drawing/2014/main" id="{164C401B-46DD-4750-959B-4E970C2D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34bd8e6d034183"/>
          <a:srcRect xmlns:a="http://schemas.openxmlformats.org/drawingml/2006/main" l="18835" t="0" r="1883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15100" y="1676400"/>
            <a:ext cx="46291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card-MENTAI">
            <a:extLst xmlns:a="http://schemas.openxmlformats.org/drawingml/2006/main">
              <a:ext uri="{FF2B5EF4-FFF2-40B4-BE49-F238E27FC236}">
                <a16:creationId xmlns:a16="http://schemas.microsoft.com/office/drawing/2014/main" id="{D2A88D6F-66B1-435D-BD48-88FA7A62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429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259923-DA0E-4F36-A3CD-9B2C7DA4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8" name="card-title-MENTAI">
            <a:extLst xmlns:a="http://schemas.openxmlformats.org/drawingml/2006/main">
              <a:ext uri="{FF2B5EF4-FFF2-40B4-BE49-F238E27FC236}">
                <a16:creationId xmlns:a16="http://schemas.microsoft.com/office/drawing/2014/main" id="{6A1F43FD-A8DE-42B8-AE6F-3B390A4C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669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MENTAI</a:t>
            </a:r>
          </a:p>
        </p:txBody>
      </p:sp>
      <p:sp>
        <p:nvSpPr>
          <p:cNvPr id="9" name="card-body-MENTAI">
            <a:extLst xmlns:a="http://schemas.openxmlformats.org/drawingml/2006/main">
              <a:ext uri="{FF2B5EF4-FFF2-40B4-BE49-F238E27FC236}">
                <a16:creationId xmlns:a16="http://schemas.microsoft.com/office/drawing/2014/main" id="{1BE3F739-332F-4C63-A5A3-ACE58A74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5029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Creamy dan visualnya kuat</a:t>
            </a:r>
          </a:p>
        </p:txBody>
      </p:sp>
      <p:sp>
        <p:nvSpPr>
          <p:cNvPr id="10" name="card-CHILI OIL">
            <a:extLst xmlns:a="http://schemas.openxmlformats.org/drawingml/2006/main">
              <a:ext uri="{FF2B5EF4-FFF2-40B4-BE49-F238E27FC236}">
                <a16:creationId xmlns:a16="http://schemas.microsoft.com/office/drawing/2014/main" id="{83FA2CE2-D3DE-42C8-B4F8-2D511081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0"/>
            <a:ext cx="5429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5FDB9-1255-4EF1-9498-89D1885A8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5D49"/>
          </a:solidFill>
          <a:ln xmlns:a="http://schemas.openxmlformats.org/drawingml/2006/main" w="0">
            <a:solidFill>
              <a:srgbClr val="E95D49"/>
            </a:solidFill>
            <a:prstDash val="solid"/>
          </a:ln>
        </p:spPr>
      </p:sp>
      <p:sp>
        <p:nvSpPr>
          <p:cNvPr id="12" name="card-title-CHILI OIL">
            <a:extLst xmlns:a="http://schemas.openxmlformats.org/drawingml/2006/main">
              <a:ext uri="{FF2B5EF4-FFF2-40B4-BE49-F238E27FC236}">
                <a16:creationId xmlns:a16="http://schemas.microsoft.com/office/drawing/2014/main" id="{10A17064-47BF-44F0-95AA-C4088ECE4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CHILI OIL</a:t>
            </a:r>
          </a:p>
        </p:txBody>
      </p:sp>
      <p:sp>
        <p:nvSpPr>
          <p:cNvPr id="13" name="card-body-CHILI OIL">
            <a:extLst xmlns:a="http://schemas.openxmlformats.org/drawingml/2006/main">
              <a:ext uri="{FF2B5EF4-FFF2-40B4-BE49-F238E27FC236}">
                <a16:creationId xmlns:a16="http://schemas.microsoft.com/office/drawing/2014/main" id="{41B3DB48-A958-476A-9B80-05182D9D8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5029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Pedas aromatik; mudah dijual terpisah</a:t>
            </a:r>
          </a:p>
        </p:txBody>
      </p:sp>
      <p:sp>
        <p:nvSpPr>
          <p:cNvPr id="14" name="card-ASAM MANIS">
            <a:extLst xmlns:a="http://schemas.openxmlformats.org/drawingml/2006/main">
              <a:ext uri="{FF2B5EF4-FFF2-40B4-BE49-F238E27FC236}">
                <a16:creationId xmlns:a16="http://schemas.microsoft.com/office/drawing/2014/main" id="{D9765643-5857-4ABF-A6D7-C3D22DD1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57600"/>
            <a:ext cx="5429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505D6-FA3F-4114-8C5F-96812057F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576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6" name="card-title-ASAM MANIS">
            <a:extLst xmlns:a="http://schemas.openxmlformats.org/drawingml/2006/main">
              <a:ext uri="{FF2B5EF4-FFF2-40B4-BE49-F238E27FC236}">
                <a16:creationId xmlns:a16="http://schemas.microsoft.com/office/drawing/2014/main" id="{D92DF898-643B-4B35-B47A-EC85AA071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ASAM MANIS</a:t>
            </a:r>
          </a:p>
        </p:txBody>
      </p:sp>
      <p:sp>
        <p:nvSpPr>
          <p:cNvPr id="17" name="card-body-ASAM MANIS">
            <a:extLst xmlns:a="http://schemas.openxmlformats.org/drawingml/2006/main">
              <a:ext uri="{FF2B5EF4-FFF2-40B4-BE49-F238E27FC236}">
                <a16:creationId xmlns:a16="http://schemas.microsoft.com/office/drawing/2014/main" id="{9114EB74-620C-4304-8C20-D8A08AAC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86250"/>
            <a:ext cx="5029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Rasa familiar dan ramah keluarga</a:t>
            </a:r>
          </a:p>
        </p:txBody>
      </p:sp>
      <p:sp>
        <p:nvSpPr>
          <p:cNvPr id="18" name="card-KEJU &amp; MAYO">
            <a:extLst xmlns:a="http://schemas.openxmlformats.org/drawingml/2006/main">
              <a:ext uri="{FF2B5EF4-FFF2-40B4-BE49-F238E27FC236}">
                <a16:creationId xmlns:a16="http://schemas.microsoft.com/office/drawing/2014/main" id="{F2D34FB7-35A4-4715-A513-8EBE4E4B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48200"/>
            <a:ext cx="54292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CC343-098B-4CFD-98E8-A40E95CB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482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20" name="card-title-KEJU &amp; MAYO">
            <a:extLst xmlns:a="http://schemas.openxmlformats.org/drawingml/2006/main">
              <a:ext uri="{FF2B5EF4-FFF2-40B4-BE49-F238E27FC236}">
                <a16:creationId xmlns:a16="http://schemas.microsoft.com/office/drawing/2014/main" id="{8FFF6F96-F557-494E-8DBF-78452BC10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387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KEJU &amp; MAYO</a:t>
            </a:r>
          </a:p>
        </p:txBody>
      </p:sp>
      <p:sp>
        <p:nvSpPr>
          <p:cNvPr id="21" name="card-body-KEJU &amp; MAYO">
            <a:extLst xmlns:a="http://schemas.openxmlformats.org/drawingml/2006/main">
              <a:ext uri="{FF2B5EF4-FFF2-40B4-BE49-F238E27FC236}">
                <a16:creationId xmlns:a16="http://schemas.microsoft.com/office/drawing/2014/main" id="{72B65EE3-C27F-4803-8ECB-A2C167BB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76850"/>
            <a:ext cx="5029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Cocok untuk menu premium atau bundling</a:t>
            </a:r>
          </a:p>
        </p:txBody>
      </p:sp>
      <p:sp>
        <p:nvSpPr>
          <p:cNvPr id="22" name="s14-rule">
            <a:extLst xmlns:a="http://schemas.openxmlformats.org/drawingml/2006/main">
              <a:ext uri="{FF2B5EF4-FFF2-40B4-BE49-F238E27FC236}">
                <a16:creationId xmlns:a16="http://schemas.microsoft.com/office/drawing/2014/main" id="{76CD7986-2CE4-4090-BD1B-050DC8E6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57850"/>
            <a:ext cx="542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Pastikan saus memperkuat produk—bukan menutupi rasa isian.</a:t>
            </a:r>
          </a:p>
        </p:txBody>
      </p:sp>
    </p:spTree>
    <p:extLst>
      <p:ext uri="{BB962C8B-B14F-4D97-AF65-F5344CB8AC3E}">
        <p14:creationId xmlns:p14="http://schemas.microsoft.com/office/powerpoint/2010/main" val="99759917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kicker-15">
            <a:extLst xmlns:a="http://schemas.openxmlformats.org/drawingml/2006/main">
              <a:ext uri="{FF2B5EF4-FFF2-40B4-BE49-F238E27FC236}">
                <a16:creationId xmlns:a16="http://schemas.microsoft.com/office/drawing/2014/main" id="{84D4EC28-D5CC-4587-B759-2E2C4CA2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5">
            <a:extLst xmlns:a="http://schemas.openxmlformats.org/drawingml/2006/main">
              <a:ext uri="{FF2B5EF4-FFF2-40B4-BE49-F238E27FC236}">
                <a16:creationId xmlns:a16="http://schemas.microsoft.com/office/drawing/2014/main" id="{16DDB64F-7663-4C45-88AE-869A3D13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Banyak Varian Tidak Harus Membuat Produksi Rumit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269B4F-6BDC-4E81-AFCC-B0129C8C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5">
            <a:extLst xmlns:a="http://schemas.openxmlformats.org/drawingml/2006/main">
              <a:ext uri="{FF2B5EF4-FFF2-40B4-BE49-F238E27FC236}">
                <a16:creationId xmlns:a16="http://schemas.microsoft.com/office/drawing/2014/main" id="{B6F6504F-B0A2-428E-85AD-57016C3F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951c8458148e6"/>
          <a:srcRect xmlns:a="http://schemas.openxmlformats.org/drawingml/2006/main" l="20503" t="0" r="2050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438150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15-main">
            <a:extLst xmlns:a="http://schemas.openxmlformats.org/drawingml/2006/main">
              <a:ext uri="{FF2B5EF4-FFF2-40B4-BE49-F238E27FC236}">
                <a16:creationId xmlns:a16="http://schemas.microsoft.com/office/drawing/2014/main" id="{382753C2-3EC1-4809-A9E0-8CA23F5C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69545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7356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Gunakan sistem satu adonan dasar</a:t>
            </a:r>
          </a:p>
        </p:txBody>
      </p:sp>
      <p:sp>
        <p:nvSpPr>
          <p:cNvPr id="7" name="s15num0">
            <a:extLst xmlns:a="http://schemas.openxmlformats.org/drawingml/2006/main">
              <a:ext uri="{FF2B5EF4-FFF2-40B4-BE49-F238E27FC236}">
                <a16:creationId xmlns:a16="http://schemas.microsoft.com/office/drawing/2014/main" id="{AE0ED896-61CC-49FE-BB61-085D6BCE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36220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8" name="s15t0">
            <a:extLst xmlns:a="http://schemas.openxmlformats.org/drawingml/2006/main">
              <a:ext uri="{FF2B5EF4-FFF2-40B4-BE49-F238E27FC236}">
                <a16:creationId xmlns:a16="http://schemas.microsoft.com/office/drawing/2014/main" id="{0CD51A3E-DB63-48F6-A7BC-674AC560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3622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ADONAN DASAR</a:t>
            </a:r>
          </a:p>
        </p:txBody>
      </p:sp>
      <p:sp>
        <p:nvSpPr>
          <p:cNvPr id="9" name="s15b0">
            <a:extLst xmlns:a="http://schemas.openxmlformats.org/drawingml/2006/main">
              <a:ext uri="{FF2B5EF4-FFF2-40B4-BE49-F238E27FC236}">
                <a16:creationId xmlns:a16="http://schemas.microsoft.com/office/drawing/2014/main" id="{DAA6723D-8347-4EA7-867A-15766F8A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36220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Protein + bumbu inti</a:t>
            </a:r>
          </a:p>
        </p:txBody>
      </p:sp>
      <p:sp>
        <p:nvSpPr>
          <p:cNvPr id="10" name="s15num1">
            <a:extLst xmlns:a="http://schemas.openxmlformats.org/drawingml/2006/main">
              <a:ext uri="{FF2B5EF4-FFF2-40B4-BE49-F238E27FC236}">
                <a16:creationId xmlns:a16="http://schemas.microsoft.com/office/drawing/2014/main" id="{78AB66B9-E4F0-4FFD-8210-6E2B2BEE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1051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1" name="s15t1">
            <a:extLst xmlns:a="http://schemas.openxmlformats.org/drawingml/2006/main">
              <a:ext uri="{FF2B5EF4-FFF2-40B4-BE49-F238E27FC236}">
                <a16:creationId xmlns:a16="http://schemas.microsoft.com/office/drawing/2014/main" id="{E73A1480-66A4-4A0B-8849-2DB80098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1051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BAGI BATCH</a:t>
            </a:r>
          </a:p>
        </p:txBody>
      </p:sp>
      <p:sp>
        <p:nvSpPr>
          <p:cNvPr id="12" name="s15b1">
            <a:extLst xmlns:a="http://schemas.openxmlformats.org/drawingml/2006/main">
              <a:ext uri="{FF2B5EF4-FFF2-40B4-BE49-F238E27FC236}">
                <a16:creationId xmlns:a16="http://schemas.microsoft.com/office/drawing/2014/main" id="{5D73054B-74D0-47D4-AB91-BAD83BC1A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1051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Timbang per varian</a:t>
            </a:r>
          </a:p>
        </p:txBody>
      </p:sp>
      <p:sp>
        <p:nvSpPr>
          <p:cNvPr id="13" name="s15num2">
            <a:extLst xmlns:a="http://schemas.openxmlformats.org/drawingml/2006/main">
              <a:ext uri="{FF2B5EF4-FFF2-40B4-BE49-F238E27FC236}">
                <a16:creationId xmlns:a16="http://schemas.microsoft.com/office/drawing/2014/main" id="{D43FED82-B0EC-4975-AA50-C1AD0DD5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84810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s15t2">
            <a:extLst xmlns:a="http://schemas.openxmlformats.org/drawingml/2006/main">
              <a:ext uri="{FF2B5EF4-FFF2-40B4-BE49-F238E27FC236}">
                <a16:creationId xmlns:a16="http://schemas.microsoft.com/office/drawing/2014/main" id="{65F8915A-F0EB-4CB0-B18B-83B4E1C5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481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TAMBAH KARAKTER</a:t>
            </a:r>
          </a:p>
        </p:txBody>
      </p:sp>
      <p:sp>
        <p:nvSpPr>
          <p:cNvPr id="15" name="s15b2">
            <a:extLst xmlns:a="http://schemas.openxmlformats.org/drawingml/2006/main">
              <a:ext uri="{FF2B5EF4-FFF2-40B4-BE49-F238E27FC236}">
                <a16:creationId xmlns:a16="http://schemas.microsoft.com/office/drawing/2014/main" id="{C9223CFF-4097-46F2-8E16-41D493CA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4810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Jamur, pedas, keju, sayur</a:t>
            </a:r>
          </a:p>
        </p:txBody>
      </p:sp>
      <p:sp>
        <p:nvSpPr>
          <p:cNvPr id="16" name="s15num3">
            <a:extLst xmlns:a="http://schemas.openxmlformats.org/drawingml/2006/main">
              <a:ext uri="{FF2B5EF4-FFF2-40B4-BE49-F238E27FC236}">
                <a16:creationId xmlns:a16="http://schemas.microsoft.com/office/drawing/2014/main" id="{7CD97F6D-1620-4510-BD2C-7D89C4CD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5910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82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s15t3">
            <a:extLst xmlns:a="http://schemas.openxmlformats.org/drawingml/2006/main">
              <a:ext uri="{FF2B5EF4-FFF2-40B4-BE49-F238E27FC236}">
                <a16:creationId xmlns:a16="http://schemas.microsoft.com/office/drawing/2014/main" id="{030E1EDD-22DC-4CB9-9FB9-2C0DD857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5910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BEDAKAN VISUAL</a:t>
            </a:r>
          </a:p>
        </p:txBody>
      </p:sp>
      <p:sp>
        <p:nvSpPr>
          <p:cNvPr id="18" name="s15b3">
            <a:extLst xmlns:a="http://schemas.openxmlformats.org/drawingml/2006/main">
              <a:ext uri="{FF2B5EF4-FFF2-40B4-BE49-F238E27FC236}">
                <a16:creationId xmlns:a16="http://schemas.microsoft.com/office/drawing/2014/main" id="{C54DE561-00A4-4DB4-A935-CBFC49276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591050"/>
            <a:ext cx="3143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Topping atau kode kemasan</a:t>
            </a:r>
          </a:p>
        </p:txBody>
      </p:sp>
      <p:sp>
        <p:nvSpPr>
          <p:cNvPr id="19" name="s15-save">
            <a:extLst xmlns:a="http://schemas.openxmlformats.org/drawingml/2006/main">
              <a:ext uri="{FF2B5EF4-FFF2-40B4-BE49-F238E27FC236}">
                <a16:creationId xmlns:a16="http://schemas.microsoft.com/office/drawing/2014/main" id="{0E282080-6D9C-4A88-8670-0A0BA0AD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467350"/>
            <a:ext cx="56578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20" name="s15-save-text">
            <a:extLst xmlns:a="http://schemas.openxmlformats.org/drawingml/2006/main">
              <a:ext uri="{FF2B5EF4-FFF2-40B4-BE49-F238E27FC236}">
                <a16:creationId xmlns:a16="http://schemas.microsoft.com/office/drawing/2014/main" id="{3CF520DB-36E6-44D2-B1C4-8DD0C05F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600700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6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Lebih hemat bahan, waktu, ruang simpan, dan risiko salah produksi.</a:t>
            </a:r>
          </a:p>
        </p:txBody>
      </p:sp>
    </p:spTree>
    <p:extLst>
      <p:ext uri="{BB962C8B-B14F-4D97-AF65-F5344CB8AC3E}">
        <p14:creationId xmlns:p14="http://schemas.microsoft.com/office/powerpoint/2010/main" val="184979392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kicker-16">
            <a:extLst xmlns:a="http://schemas.openxmlformats.org/drawingml/2006/main">
              <a:ext uri="{FF2B5EF4-FFF2-40B4-BE49-F238E27FC236}">
                <a16:creationId xmlns:a16="http://schemas.microsoft.com/office/drawing/2014/main" id="{4116BC41-8B37-4AE6-A978-5AC2732B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6">
            <a:extLst xmlns:a="http://schemas.openxmlformats.org/drawingml/2006/main">
              <a:ext uri="{FF2B5EF4-FFF2-40B4-BE49-F238E27FC236}">
                <a16:creationId xmlns:a16="http://schemas.microsoft.com/office/drawing/2014/main" id="{A476693F-88E0-4DD7-8C72-AA560261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Fresh vs Frozen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4E0A3F-9AE0-4B98-B531-61CC814C5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6">
            <a:extLst xmlns:a="http://schemas.openxmlformats.org/drawingml/2006/main">
              <a:ext uri="{FF2B5EF4-FFF2-40B4-BE49-F238E27FC236}">
                <a16:creationId xmlns:a16="http://schemas.microsoft.com/office/drawing/2014/main" id="{89BB383A-1BCD-4172-8AEA-E059DC97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4f4e216fc461e"/>
          <a:srcRect xmlns:a="http://schemas.openxmlformats.org/drawingml/2006/main" l="0" t="33572" r="0" b="335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11144250" cy="2019300"/>
          </a:xfrm>
          <a:prstGeom xmlns:a="http://schemas.openxmlformats.org/drawingml/2006/main" prst="roundRect">
            <a:avLst>
              <a:gd name="adj" fmla="val 5660"/>
            </a:avLst>
          </a:prstGeom>
        </p:spPr>
      </p:pic>
      <p:sp>
        <p:nvSpPr>
          <p:cNvPr id="6" name="s16-fresh">
            <a:extLst xmlns:a="http://schemas.openxmlformats.org/drawingml/2006/main">
              <a:ext uri="{FF2B5EF4-FFF2-40B4-BE49-F238E27FC236}">
                <a16:creationId xmlns:a16="http://schemas.microsoft.com/office/drawing/2014/main" id="{40D8F764-38D8-43F4-916F-952A7A5E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386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8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FRESH</a:t>
            </a:r>
          </a:p>
        </p:txBody>
      </p:sp>
      <p:sp>
        <p:nvSpPr>
          <p:cNvPr id="7" name="s16-fbody">
            <a:extLst xmlns:a="http://schemas.openxmlformats.org/drawingml/2006/main">
              <a:ext uri="{FF2B5EF4-FFF2-40B4-BE49-F238E27FC236}">
                <a16:creationId xmlns:a16="http://schemas.microsoft.com/office/drawing/2014/main" id="{2B0A1A4F-E63A-4DD3-8439-24F284BB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76750"/>
            <a:ext cx="4953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Siap makan dan cepat dinikmati</a:t>
            </a:r>
          </a:p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Fokus pada suhu saji dan kecepatan layanan</a:t>
            </a:r>
          </a:p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Cocok untuk booth, katering, dan pesan antar dekat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FAFF7-249A-4AF5-A698-B61A54B4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000500"/>
            <a:ext cx="190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9" name="s16-frozen">
            <a:extLst xmlns:a="http://schemas.openxmlformats.org/drawingml/2006/main">
              <a:ext uri="{FF2B5EF4-FFF2-40B4-BE49-F238E27FC236}">
                <a16:creationId xmlns:a16="http://schemas.microsoft.com/office/drawing/2014/main" id="{6C053324-D5BC-46BC-AC9E-EB37E76E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38600"/>
            <a:ext cx="133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83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FROZEN</a:t>
            </a:r>
          </a:p>
        </p:txBody>
      </p:sp>
      <p:sp>
        <p:nvSpPr>
          <p:cNvPr id="10" name="s16-zbody">
            <a:extLst xmlns:a="http://schemas.openxmlformats.org/drawingml/2006/main">
              <a:ext uri="{FF2B5EF4-FFF2-40B4-BE49-F238E27FC236}">
                <a16:creationId xmlns:a16="http://schemas.microsoft.com/office/drawing/2014/main" id="{738B745B-DB34-467F-8684-273ADC47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476750"/>
            <a:ext cx="4953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Memperpanjang jangkauan penjualan</a:t>
            </a:r>
          </a:p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Perlu kemasan rapat dan rantai dingin</a:t>
            </a:r>
          </a:p>
          <a:p xmlns:a="http://schemas.openxmlformats.org/drawingml/2006/main">
            <a:pPr algn="l">
              <a:defRPr sz="157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Cocok untuk stok rumah, reseller, dan pengiriman</a:t>
            </a:r>
          </a:p>
        </p:txBody>
      </p:sp>
    </p:spTree>
    <p:extLst>
      <p:ext uri="{BB962C8B-B14F-4D97-AF65-F5344CB8AC3E}">
        <p14:creationId xmlns:p14="http://schemas.microsoft.com/office/powerpoint/2010/main" val="129804838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kicker-17">
            <a:extLst xmlns:a="http://schemas.openxmlformats.org/drawingml/2006/main">
              <a:ext uri="{FF2B5EF4-FFF2-40B4-BE49-F238E27FC236}">
                <a16:creationId xmlns:a16="http://schemas.microsoft.com/office/drawing/2014/main" id="{E7820636-C2A0-4EA0-8F29-3219E741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7">
            <a:extLst xmlns:a="http://schemas.openxmlformats.org/drawingml/2006/main">
              <a:ext uri="{FF2B5EF4-FFF2-40B4-BE49-F238E27FC236}">
                <a16:creationId xmlns:a16="http://schemas.microsoft.com/office/drawing/2014/main" id="{F11DA861-3E54-4318-B336-50C9CCCF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Kemasan Harus Melindungi dan Menjual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D46274-0A10-4649-8F94-A6071B90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7">
            <a:extLst xmlns:a="http://schemas.openxmlformats.org/drawingml/2006/main">
              <a:ext uri="{FF2B5EF4-FFF2-40B4-BE49-F238E27FC236}">
                <a16:creationId xmlns:a16="http://schemas.microsoft.com/office/drawing/2014/main" id="{FEBF5CBC-6428-4978-88FE-F22F20EC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eb395b36bc4b84"/>
          <a:srcRect xmlns:a="http://schemas.openxmlformats.org/drawingml/2006/main" l="16655" t="0" r="1665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676400"/>
            <a:ext cx="495300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card-AMAN">
            <a:extLst xmlns:a="http://schemas.openxmlformats.org/drawingml/2006/main">
              <a:ext uri="{FF2B5EF4-FFF2-40B4-BE49-F238E27FC236}">
                <a16:creationId xmlns:a16="http://schemas.microsoft.com/office/drawing/2014/main" id="{595A7125-757B-4080-97C1-1B724B68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143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FC5627-331D-4B22-81D9-E2CF4154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8" name="card-title-AMAN">
            <a:extLst xmlns:a="http://schemas.openxmlformats.org/drawingml/2006/main">
              <a:ext uri="{FF2B5EF4-FFF2-40B4-BE49-F238E27FC236}">
                <a16:creationId xmlns:a16="http://schemas.microsoft.com/office/drawing/2014/main" id="{65E0C3D4-6D6A-4E2C-8E92-3906CA06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669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AMAN</a:t>
            </a:r>
          </a:p>
        </p:txBody>
      </p:sp>
      <p:sp>
        <p:nvSpPr>
          <p:cNvPr id="9" name="card-body-AMAN">
            <a:extLst xmlns:a="http://schemas.openxmlformats.org/drawingml/2006/main">
              <a:ext uri="{FF2B5EF4-FFF2-40B4-BE49-F238E27FC236}">
                <a16:creationId xmlns:a16="http://schemas.microsoft.com/office/drawing/2014/main" id="{19210CF8-DC77-4988-9B98-1F4633DE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0505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Food grade, tertutup, sesuai suhu produk</a:t>
            </a:r>
          </a:p>
        </p:txBody>
      </p:sp>
      <p:sp>
        <p:nvSpPr>
          <p:cNvPr id="10" name="card-INFORMATIF">
            <a:extLst xmlns:a="http://schemas.openxmlformats.org/drawingml/2006/main">
              <a:ext uri="{FF2B5EF4-FFF2-40B4-BE49-F238E27FC236}">
                <a16:creationId xmlns:a16="http://schemas.microsoft.com/office/drawing/2014/main" id="{5F08E1AA-05FE-426C-99FF-77D0FEAC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0"/>
            <a:ext cx="5143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DF8773-69D4-491B-9D5A-45C4DEF4B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12" name="card-title-INFORMATIF">
            <a:extLst xmlns:a="http://schemas.openxmlformats.org/drawingml/2006/main">
              <a:ext uri="{FF2B5EF4-FFF2-40B4-BE49-F238E27FC236}">
                <a16:creationId xmlns:a16="http://schemas.microsoft.com/office/drawing/2014/main" id="{2AB084FD-D7F1-440E-BE0A-42D5033E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575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INFORMATIF</a:t>
            </a:r>
          </a:p>
        </p:txBody>
      </p:sp>
      <p:sp>
        <p:nvSpPr>
          <p:cNvPr id="13" name="card-body-INFORMATIF">
            <a:extLst xmlns:a="http://schemas.openxmlformats.org/drawingml/2006/main">
              <a:ext uri="{FF2B5EF4-FFF2-40B4-BE49-F238E27FC236}">
                <a16:creationId xmlns:a16="http://schemas.microsoft.com/office/drawing/2014/main" id="{B433DA2A-351C-4D10-8189-27F40E9E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9565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Nama, komposisi, isi bersih, penyimpanan, kedaluwarsa</a:t>
            </a:r>
          </a:p>
        </p:txBody>
      </p:sp>
      <p:sp>
        <p:nvSpPr>
          <p:cNvPr id="14" name="card-MUDAH DIKENALI">
            <a:extLst xmlns:a="http://schemas.openxmlformats.org/drawingml/2006/main">
              <a:ext uri="{FF2B5EF4-FFF2-40B4-BE49-F238E27FC236}">
                <a16:creationId xmlns:a16="http://schemas.microsoft.com/office/drawing/2014/main" id="{E0AACDF3-2DD4-4DDE-BC82-72B5625F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57600"/>
            <a:ext cx="5143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35CF6C-E7B2-475C-9BE1-BBB51F8EF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576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16" name="card-title-MUDAH DIKENALI">
            <a:extLst xmlns:a="http://schemas.openxmlformats.org/drawingml/2006/main">
              <a:ext uri="{FF2B5EF4-FFF2-40B4-BE49-F238E27FC236}">
                <a16:creationId xmlns:a16="http://schemas.microsoft.com/office/drawing/2014/main" id="{13509327-49B1-4D3E-9834-B2236598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481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MUDAH DIKENALI</a:t>
            </a:r>
          </a:p>
        </p:txBody>
      </p:sp>
      <p:sp>
        <p:nvSpPr>
          <p:cNvPr id="17" name="card-body-MUDAH DIKENALI">
            <a:extLst xmlns:a="http://schemas.openxmlformats.org/drawingml/2006/main">
              <a:ext uri="{FF2B5EF4-FFF2-40B4-BE49-F238E27FC236}">
                <a16:creationId xmlns:a16="http://schemas.microsoft.com/office/drawing/2014/main" id="{FF43007F-6BB8-4AF6-A25F-8E0311B0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28625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Logo, warna, dan nama varian konsisten</a:t>
            </a:r>
          </a:p>
        </p:txBody>
      </p:sp>
      <p:sp>
        <p:nvSpPr>
          <p:cNvPr id="18" name="card-PRAKTIS">
            <a:extLst xmlns:a="http://schemas.openxmlformats.org/drawingml/2006/main">
              <a:ext uri="{FF2B5EF4-FFF2-40B4-BE49-F238E27FC236}">
                <a16:creationId xmlns:a16="http://schemas.microsoft.com/office/drawing/2014/main" id="{452D7D98-BA16-45F9-AA2C-C52345CF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48200"/>
            <a:ext cx="5143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E967F9-52EB-4792-84F7-56325DC5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48200"/>
            <a:ext cx="762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solidFill>
              <a:srgbClr val="6DCBF4"/>
            </a:solidFill>
            <a:prstDash val="solid"/>
          </a:ln>
        </p:spPr>
      </p:sp>
      <p:sp>
        <p:nvSpPr>
          <p:cNvPr id="20" name="card-title-PRAKTIS">
            <a:extLst xmlns:a="http://schemas.openxmlformats.org/drawingml/2006/main">
              <a:ext uri="{FF2B5EF4-FFF2-40B4-BE49-F238E27FC236}">
                <a16:creationId xmlns:a16="http://schemas.microsoft.com/office/drawing/2014/main" id="{DBFBF8D3-9784-4433-B2BA-9178D718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38700"/>
            <a:ext cx="4743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PRAKTIS</a:t>
            </a:r>
          </a:p>
        </p:txBody>
      </p:sp>
      <p:sp>
        <p:nvSpPr>
          <p:cNvPr id="21" name="card-body-PRAKTIS">
            <a:extLst xmlns:a="http://schemas.openxmlformats.org/drawingml/2006/main">
              <a:ext uri="{FF2B5EF4-FFF2-40B4-BE49-F238E27FC236}">
                <a16:creationId xmlns:a16="http://schemas.microsoft.com/office/drawing/2014/main" id="{0A2FB3F0-A17B-4C19-8050-EBE576C0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76850"/>
            <a:ext cx="4743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4386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Mudah dibawa, disimpan, dibuka, dan dipanaskan</a:t>
            </a:r>
          </a:p>
        </p:txBody>
      </p:sp>
      <p:sp>
        <p:nvSpPr>
          <p:cNvPr id="22" name="s17-note">
            <a:extLst xmlns:a="http://schemas.openxmlformats.org/drawingml/2006/main">
              <a:ext uri="{FF2B5EF4-FFF2-40B4-BE49-F238E27FC236}">
                <a16:creationId xmlns:a16="http://schemas.microsoft.com/office/drawing/2014/main" id="{3C7122AE-6542-47D0-97C1-D1670A7C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5785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2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Kemasan adalah “penjual diam” ketika pemilik usaha tidak berada di depan pelanggan.</a:t>
            </a:r>
          </a:p>
        </p:txBody>
      </p:sp>
    </p:spTree>
    <p:extLst>
      <p:ext uri="{BB962C8B-B14F-4D97-AF65-F5344CB8AC3E}">
        <p14:creationId xmlns:p14="http://schemas.microsoft.com/office/powerpoint/2010/main" val="4703647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kicker-18">
            <a:extLst xmlns:a="http://schemas.openxmlformats.org/drawingml/2006/main">
              <a:ext uri="{FF2B5EF4-FFF2-40B4-BE49-F238E27FC236}">
                <a16:creationId xmlns:a16="http://schemas.microsoft.com/office/drawing/2014/main" id="{400BEC28-B151-47E3-87E7-0425C09B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8">
            <a:extLst xmlns:a="http://schemas.openxmlformats.org/drawingml/2006/main">
              <a:ext uri="{FF2B5EF4-FFF2-40B4-BE49-F238E27FC236}">
                <a16:creationId xmlns:a16="http://schemas.microsoft.com/office/drawing/2014/main" id="{7CE9B654-37B5-4CA7-AE7C-6ACB9E254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Menu yang Mudah Dipilih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1EB8F8-74FE-421F-957B-1BA19BEA1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8">
            <a:extLst xmlns:a="http://schemas.openxmlformats.org/drawingml/2006/main">
              <a:ext uri="{FF2B5EF4-FFF2-40B4-BE49-F238E27FC236}">
                <a16:creationId xmlns:a16="http://schemas.microsoft.com/office/drawing/2014/main" id="{588944A6-43DA-4CFC-B257-5B9D8752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s18box0">
            <a:extLst xmlns:a="http://schemas.openxmlformats.org/drawingml/2006/main">
              <a:ext uri="{FF2B5EF4-FFF2-40B4-BE49-F238E27FC236}">
                <a16:creationId xmlns:a16="http://schemas.microsoft.com/office/drawing/2014/main" id="{75D29CB6-86F8-4335-9B5C-6B2E762C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2533650" cy="331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6" name="s18t0">
            <a:extLst xmlns:a="http://schemas.openxmlformats.org/drawingml/2006/main">
              <a:ext uri="{FF2B5EF4-FFF2-40B4-BE49-F238E27FC236}">
                <a16:creationId xmlns:a16="http://schemas.microsoft.com/office/drawing/2014/main" id="{D3DD7A71-35D8-472E-B06F-579752421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383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PAKET COBA</a:t>
            </a:r>
          </a:p>
        </p:txBody>
      </p:sp>
      <p:sp>
        <p:nvSpPr>
          <p:cNvPr id="7" name="s18qty0">
            <a:extLst xmlns:a="http://schemas.openxmlformats.org/drawingml/2006/main">
              <a:ext uri="{FF2B5EF4-FFF2-40B4-BE49-F238E27FC236}">
                <a16:creationId xmlns:a16="http://schemas.microsoft.com/office/drawing/2014/main" id="{13316A83-D9EB-4EC2-9DE1-A034C73B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622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4 pcs</a:t>
            </a:r>
          </a:p>
        </p:txBody>
      </p:sp>
      <p:sp>
        <p:nvSpPr>
          <p:cNvPr id="8" name="s18b0">
            <a:extLst xmlns:a="http://schemas.openxmlformats.org/drawingml/2006/main">
              <a:ext uri="{FF2B5EF4-FFF2-40B4-BE49-F238E27FC236}">
                <a16:creationId xmlns:a16="http://schemas.microsoft.com/office/drawing/2014/main" id="{0B7D4457-2EB2-40E4-A312-D68E95339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67100"/>
            <a:ext cx="2152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 rasa + 1 saus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Untuk pelanggan baru</a:t>
            </a:r>
          </a:p>
        </p:txBody>
      </p:sp>
      <p:sp>
        <p:nvSpPr>
          <p:cNvPr id="9" name="s18box1">
            <a:extLst xmlns:a="http://schemas.openxmlformats.org/drawingml/2006/main">
              <a:ext uri="{FF2B5EF4-FFF2-40B4-BE49-F238E27FC236}">
                <a16:creationId xmlns:a16="http://schemas.microsoft.com/office/drawing/2014/main" id="{25E99E9E-5795-48B0-88B2-2C82ECB3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90700"/>
            <a:ext cx="2533650" cy="331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6DCBF4"/>
            </a:solidFill>
            <a:prstDash val="solid"/>
          </a:ln>
        </p:spPr>
      </p:sp>
      <p:sp>
        <p:nvSpPr>
          <p:cNvPr id="10" name="s18t1">
            <a:extLst xmlns:a="http://schemas.openxmlformats.org/drawingml/2006/main">
              <a:ext uri="{FF2B5EF4-FFF2-40B4-BE49-F238E27FC236}">
                <a16:creationId xmlns:a16="http://schemas.microsoft.com/office/drawing/2014/main" id="{E3BE78EB-232E-4896-9616-1332D685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PAKET FAVORIT</a:t>
            </a:r>
          </a:p>
        </p:txBody>
      </p:sp>
      <p:sp>
        <p:nvSpPr>
          <p:cNvPr id="11" name="s18qty1">
            <a:extLst xmlns:a="http://schemas.openxmlformats.org/drawingml/2006/main">
              <a:ext uri="{FF2B5EF4-FFF2-40B4-BE49-F238E27FC236}">
                <a16:creationId xmlns:a16="http://schemas.microsoft.com/office/drawing/2014/main" id="{A1D4DA22-BE96-427A-841F-7DC03013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7622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6 pcs</a:t>
            </a:r>
          </a:p>
        </p:txBody>
      </p:sp>
      <p:sp>
        <p:nvSpPr>
          <p:cNvPr id="12" name="s18b1">
            <a:extLst xmlns:a="http://schemas.openxmlformats.org/drawingml/2006/main">
              <a:ext uri="{FF2B5EF4-FFF2-40B4-BE49-F238E27FC236}">
                <a16:creationId xmlns:a16="http://schemas.microsoft.com/office/drawing/2014/main" id="{94ACDE6B-E00F-46F8-825D-3ED3C124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67100"/>
            <a:ext cx="2152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2 rasa + 1 saus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Porsi individu</a:t>
            </a:r>
          </a:p>
        </p:txBody>
      </p:sp>
      <p:sp>
        <p:nvSpPr>
          <p:cNvPr id="13" name="s18box2">
            <a:extLst xmlns:a="http://schemas.openxmlformats.org/drawingml/2006/main">
              <a:ext uri="{FF2B5EF4-FFF2-40B4-BE49-F238E27FC236}">
                <a16:creationId xmlns:a16="http://schemas.microsoft.com/office/drawing/2014/main" id="{0BFB830E-3A45-4F28-BA74-EEEF6583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1790700"/>
            <a:ext cx="2533650" cy="331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4" name="s18t2">
            <a:extLst xmlns:a="http://schemas.openxmlformats.org/drawingml/2006/main">
              <a:ext uri="{FF2B5EF4-FFF2-40B4-BE49-F238E27FC236}">
                <a16:creationId xmlns:a16="http://schemas.microsoft.com/office/drawing/2014/main" id="{9116EC3F-67EC-4E99-9D30-6262D47A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0383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PAKET KELUARGA</a:t>
            </a:r>
          </a:p>
        </p:txBody>
      </p:sp>
      <p:sp>
        <p:nvSpPr>
          <p:cNvPr id="15" name="s18qty2">
            <a:extLst xmlns:a="http://schemas.openxmlformats.org/drawingml/2006/main">
              <a:ext uri="{FF2B5EF4-FFF2-40B4-BE49-F238E27FC236}">
                <a16:creationId xmlns:a16="http://schemas.microsoft.com/office/drawing/2014/main" id="{74D47050-7259-47B7-9639-CE667A5B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622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12 pcs</a:t>
            </a:r>
          </a:p>
        </p:txBody>
      </p:sp>
      <p:sp>
        <p:nvSpPr>
          <p:cNvPr id="16" name="s18b2">
            <a:extLst xmlns:a="http://schemas.openxmlformats.org/drawingml/2006/main">
              <a:ext uri="{FF2B5EF4-FFF2-40B4-BE49-F238E27FC236}">
                <a16:creationId xmlns:a16="http://schemas.microsoft.com/office/drawing/2014/main" id="{ADD29059-498A-4D47-9A8A-C3085459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67100"/>
            <a:ext cx="2152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3 rasa + 2 saus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Untuk berbagi</a:t>
            </a:r>
          </a:p>
        </p:txBody>
      </p:sp>
      <p:sp>
        <p:nvSpPr>
          <p:cNvPr id="17" name="s18box3">
            <a:extLst xmlns:a="http://schemas.openxmlformats.org/drawingml/2006/main">
              <a:ext uri="{FF2B5EF4-FFF2-40B4-BE49-F238E27FC236}">
                <a16:creationId xmlns:a16="http://schemas.microsoft.com/office/drawing/2014/main" id="{7492351D-8047-47E5-A190-CB353E4C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1790700"/>
            <a:ext cx="2533650" cy="3314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F3"/>
          </a:solidFill>
          <a:ln xmlns:a="http://schemas.openxmlformats.org/drawingml/2006/main" w="9525">
            <a:solidFill>
              <a:srgbClr val="EEF1F3"/>
            </a:solidFill>
            <a:prstDash val="solid"/>
          </a:ln>
        </p:spPr>
      </p:sp>
      <p:sp>
        <p:nvSpPr>
          <p:cNvPr id="18" name="s18t3">
            <a:extLst xmlns:a="http://schemas.openxmlformats.org/drawingml/2006/main">
              <a:ext uri="{FF2B5EF4-FFF2-40B4-BE49-F238E27FC236}">
                <a16:creationId xmlns:a16="http://schemas.microsoft.com/office/drawing/2014/main" id="{7D82D12F-4F74-4ECF-8AFC-E24137B7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0383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PAKET FROZEN</a:t>
            </a:r>
          </a:p>
        </p:txBody>
      </p:sp>
      <p:sp>
        <p:nvSpPr>
          <p:cNvPr id="19" name="s18qty3">
            <a:extLst xmlns:a="http://schemas.openxmlformats.org/drawingml/2006/main">
              <a:ext uri="{FF2B5EF4-FFF2-40B4-BE49-F238E27FC236}">
                <a16:creationId xmlns:a16="http://schemas.microsoft.com/office/drawing/2014/main" id="{212FAB5E-FEFE-4448-908E-069CAE8DB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762250"/>
            <a:ext cx="2152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Isi 10/20</a:t>
            </a:r>
          </a:p>
        </p:txBody>
      </p:sp>
      <p:sp>
        <p:nvSpPr>
          <p:cNvPr id="20" name="s18b3">
            <a:extLst xmlns:a="http://schemas.openxmlformats.org/drawingml/2006/main">
              <a:ext uri="{FF2B5EF4-FFF2-40B4-BE49-F238E27FC236}">
                <a16:creationId xmlns:a16="http://schemas.microsoft.com/office/drawing/2014/main" id="{8F5635BB-ACD2-4B8F-AAF7-0DE5B2EA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467100"/>
            <a:ext cx="21526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Label &amp; petunjuk masak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4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Stok rumah/reseller</a:t>
            </a:r>
          </a:p>
        </p:txBody>
      </p:sp>
      <p:sp>
        <p:nvSpPr>
          <p:cNvPr id="21" name="s18-bottom">
            <a:extLst xmlns:a="http://schemas.openxmlformats.org/drawingml/2006/main">
              <a:ext uri="{FF2B5EF4-FFF2-40B4-BE49-F238E27FC236}">
                <a16:creationId xmlns:a16="http://schemas.microsoft.com/office/drawing/2014/main" id="{50843F07-5811-407F-AFDE-205FDCFD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0545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Harga jual ditentukan setelah gramasi, HPP, target margin, dan daya beli pasar dihitung.</a:t>
            </a:r>
          </a:p>
        </p:txBody>
      </p:sp>
    </p:spTree>
    <p:extLst>
      <p:ext uri="{BB962C8B-B14F-4D97-AF65-F5344CB8AC3E}">
        <p14:creationId xmlns:p14="http://schemas.microsoft.com/office/powerpoint/2010/main" val="54333872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kicker-19">
            <a:extLst xmlns:a="http://schemas.openxmlformats.org/drawingml/2006/main">
              <a:ext uri="{FF2B5EF4-FFF2-40B4-BE49-F238E27FC236}">
                <a16:creationId xmlns:a16="http://schemas.microsoft.com/office/drawing/2014/main" id="{DBC9982C-980F-43B0-AF91-9AC5385F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19">
            <a:extLst xmlns:a="http://schemas.openxmlformats.org/drawingml/2006/main">
              <a:ext uri="{FF2B5EF4-FFF2-40B4-BE49-F238E27FC236}">
                <a16:creationId xmlns:a16="http://schemas.microsoft.com/office/drawing/2014/main" id="{844ED20D-846E-40C5-918E-7EA9F64B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Praktik Kelompok: Produksi Satu Menu Unggulan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185172-8581-4A10-B580-03F03768F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19">
            <a:extLst xmlns:a="http://schemas.openxmlformats.org/drawingml/2006/main">
              <a:ext uri="{FF2B5EF4-FFF2-40B4-BE49-F238E27FC236}">
                <a16:creationId xmlns:a16="http://schemas.microsoft.com/office/drawing/2014/main" id="{A9DFF8C7-243E-4747-9A0F-3F7EE18F6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s19n0">
            <a:extLst xmlns:a="http://schemas.openxmlformats.org/drawingml/2006/main">
              <a:ext uri="{FF2B5EF4-FFF2-40B4-BE49-F238E27FC236}">
                <a16:creationId xmlns:a16="http://schemas.microsoft.com/office/drawing/2014/main" id="{D745EF95-E9B3-4845-A4E3-B98417AA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53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s19t0">
            <a:extLst xmlns:a="http://schemas.openxmlformats.org/drawingml/2006/main">
              <a:ext uri="{FF2B5EF4-FFF2-40B4-BE49-F238E27FC236}">
                <a16:creationId xmlns:a16="http://schemas.microsoft.com/office/drawing/2014/main" id="{B0357693-0D29-44A8-89FD-865BFC46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1809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SIAPKAN</a:t>
            </a:r>
          </a:p>
        </p:txBody>
      </p:sp>
      <p:sp>
        <p:nvSpPr>
          <p:cNvPr id="7" name="s19b0">
            <a:extLst xmlns:a="http://schemas.openxmlformats.org/drawingml/2006/main">
              <a:ext uri="{FF2B5EF4-FFF2-40B4-BE49-F238E27FC236}">
                <a16:creationId xmlns:a16="http://schemas.microsoft.com/office/drawing/2014/main" id="{59FA4572-B7D0-4415-98BB-B2EF2A514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30505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Bahan, alat, area kerja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B4AE1-B417-47EF-B160-F447DE97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67050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9" name="s19n1">
            <a:extLst xmlns:a="http://schemas.openxmlformats.org/drawingml/2006/main">
              <a:ext uri="{FF2B5EF4-FFF2-40B4-BE49-F238E27FC236}">
                <a16:creationId xmlns:a16="http://schemas.microsoft.com/office/drawing/2014/main" id="{D5EFCA0C-2510-4365-8C79-F82DF80F5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1809750"/>
            <a:ext cx="53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s19t1">
            <a:extLst xmlns:a="http://schemas.openxmlformats.org/drawingml/2006/main">
              <a:ext uri="{FF2B5EF4-FFF2-40B4-BE49-F238E27FC236}">
                <a16:creationId xmlns:a16="http://schemas.microsoft.com/office/drawing/2014/main" id="{171C9FAF-F6A9-4400-96B1-9FFB7B4E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809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RACIK</a:t>
            </a:r>
          </a:p>
        </p:txBody>
      </p:sp>
      <p:sp>
        <p:nvSpPr>
          <p:cNvPr id="11" name="s19b1">
            <a:extLst xmlns:a="http://schemas.openxmlformats.org/drawingml/2006/main">
              <a:ext uri="{FF2B5EF4-FFF2-40B4-BE49-F238E27FC236}">
                <a16:creationId xmlns:a16="http://schemas.microsoft.com/office/drawing/2014/main" id="{8E731226-D8E0-4324-B5C1-7DC68D53A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30505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Timbang dan campur adonan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A3F9D-2187-4606-A341-4D2FBE06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067050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3" name="s19n2">
            <a:extLst xmlns:a="http://schemas.openxmlformats.org/drawingml/2006/main">
              <a:ext uri="{FF2B5EF4-FFF2-40B4-BE49-F238E27FC236}">
                <a16:creationId xmlns:a16="http://schemas.microsoft.com/office/drawing/2014/main" id="{B5DF6AD5-1885-4F98-AD68-DEE75A9B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809750"/>
            <a:ext cx="53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s19t2">
            <a:extLst xmlns:a="http://schemas.openxmlformats.org/drawingml/2006/main">
              <a:ext uri="{FF2B5EF4-FFF2-40B4-BE49-F238E27FC236}">
                <a16:creationId xmlns:a16="http://schemas.microsoft.com/office/drawing/2014/main" id="{7B270770-8793-466D-956D-1AA7DD26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809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BENTUK</a:t>
            </a:r>
          </a:p>
        </p:txBody>
      </p:sp>
      <p:sp>
        <p:nvSpPr>
          <p:cNvPr id="15" name="s19b2">
            <a:extLst xmlns:a="http://schemas.openxmlformats.org/drawingml/2006/main">
              <a:ext uri="{FF2B5EF4-FFF2-40B4-BE49-F238E27FC236}">
                <a16:creationId xmlns:a16="http://schemas.microsoft.com/office/drawing/2014/main" id="{B51FEC99-92AE-4B13-B53D-4875344E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30505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Samakan gramasi dan bentuk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92988F-E9DE-4DB5-962B-2115B7F4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067050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17" name="s19n3">
            <a:extLst xmlns:a="http://schemas.openxmlformats.org/drawingml/2006/main">
              <a:ext uri="{FF2B5EF4-FFF2-40B4-BE49-F238E27FC236}">
                <a16:creationId xmlns:a16="http://schemas.microsoft.com/office/drawing/2014/main" id="{D3EDEE00-BB23-4539-BCE2-52A447FC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14750"/>
            <a:ext cx="53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s19t3">
            <a:extLst xmlns:a="http://schemas.openxmlformats.org/drawingml/2006/main">
              <a:ext uri="{FF2B5EF4-FFF2-40B4-BE49-F238E27FC236}">
                <a16:creationId xmlns:a16="http://schemas.microsoft.com/office/drawing/2014/main" id="{96E78A63-43F4-448C-8525-59A1E0A8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14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KUKUS</a:t>
            </a:r>
          </a:p>
        </p:txBody>
      </p:sp>
      <p:sp>
        <p:nvSpPr>
          <p:cNvPr id="19" name="s19b3">
            <a:extLst xmlns:a="http://schemas.openxmlformats.org/drawingml/2006/main">
              <a:ext uri="{FF2B5EF4-FFF2-40B4-BE49-F238E27FC236}">
                <a16:creationId xmlns:a16="http://schemas.microsoft.com/office/drawing/2014/main" id="{BB07CD15-0BF5-45B8-96D4-1E57AACC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21005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Atur jarak, waktu, kematangan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E6092E-8905-4E70-B308-F78CBAC3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72050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21" name="s19n4">
            <a:extLst xmlns:a="http://schemas.openxmlformats.org/drawingml/2006/main">
              <a:ext uri="{FF2B5EF4-FFF2-40B4-BE49-F238E27FC236}">
                <a16:creationId xmlns:a16="http://schemas.microsoft.com/office/drawing/2014/main" id="{5E00E021-04B5-46C3-A1DD-AAC3DD12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714750"/>
            <a:ext cx="53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22" name="s19t4">
            <a:extLst xmlns:a="http://schemas.openxmlformats.org/drawingml/2006/main">
              <a:ext uri="{FF2B5EF4-FFF2-40B4-BE49-F238E27FC236}">
                <a16:creationId xmlns:a16="http://schemas.microsoft.com/office/drawing/2014/main" id="{9CEFF3F2-FFE3-408D-A459-43BB047F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714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FINISH</a:t>
            </a:r>
          </a:p>
        </p:txBody>
      </p:sp>
      <p:sp>
        <p:nvSpPr>
          <p:cNvPr id="23" name="s19b4">
            <a:extLst xmlns:a="http://schemas.openxmlformats.org/drawingml/2006/main">
              <a:ext uri="{FF2B5EF4-FFF2-40B4-BE49-F238E27FC236}">
                <a16:creationId xmlns:a16="http://schemas.microsoft.com/office/drawing/2014/main" id="{802910FF-85FF-4A85-979C-D3513247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21005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Tambahkan saus dan topping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64EB0D-651E-4460-B7F0-85A33E32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972050"/>
            <a:ext cx="323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25" name="s19n5">
            <a:extLst xmlns:a="http://schemas.openxmlformats.org/drawingml/2006/main">
              <a:ext uri="{FF2B5EF4-FFF2-40B4-BE49-F238E27FC236}">
                <a16:creationId xmlns:a16="http://schemas.microsoft.com/office/drawing/2014/main" id="{1F6BE25D-226C-48F1-AE85-E72C0EE19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714750"/>
            <a:ext cx="53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6" name="s19t5">
            <a:extLst xmlns:a="http://schemas.openxmlformats.org/drawingml/2006/main">
              <a:ext uri="{FF2B5EF4-FFF2-40B4-BE49-F238E27FC236}">
                <a16:creationId xmlns:a16="http://schemas.microsoft.com/office/drawing/2014/main" id="{E40CE043-F4F0-4D6A-A472-16F3D1700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7147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1333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SAJIKAN</a:t>
            </a:r>
          </a:p>
        </p:txBody>
      </p:sp>
      <p:sp>
        <p:nvSpPr>
          <p:cNvPr id="27" name="s19b5">
            <a:extLst xmlns:a="http://schemas.openxmlformats.org/drawingml/2006/main">
              <a:ext uri="{FF2B5EF4-FFF2-40B4-BE49-F238E27FC236}">
                <a16:creationId xmlns:a16="http://schemas.microsoft.com/office/drawing/2014/main" id="{1C2B82F0-0E09-470D-A611-0CC854E1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21005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Tata produk untuk evaluasi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CF2C31-93D1-4E0E-82CE-EEF500DD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972050"/>
            <a:ext cx="3238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0">
            <a:solidFill>
              <a:srgbClr val="3D8DFF"/>
            </a:solidFill>
            <a:prstDash val="solid"/>
          </a:ln>
        </p:spPr>
      </p:sp>
      <p:sp>
        <p:nvSpPr>
          <p:cNvPr id="29" name="s19-output">
            <a:extLst xmlns:a="http://schemas.openxmlformats.org/drawingml/2006/main">
              <a:ext uri="{FF2B5EF4-FFF2-40B4-BE49-F238E27FC236}">
                <a16:creationId xmlns:a16="http://schemas.microsoft.com/office/drawing/2014/main" id="{46F873F4-1B4A-40B8-B89C-4ACB4E0AE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38800"/>
            <a:ext cx="10668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EAF5FB"/>
            </a:solidFill>
            <a:prstDash val="solid"/>
          </a:ln>
        </p:spPr>
      </p:sp>
      <p:sp>
        <p:nvSpPr>
          <p:cNvPr id="30" name="s19-output-text">
            <a:extLst xmlns:a="http://schemas.openxmlformats.org/drawingml/2006/main">
              <a:ext uri="{FF2B5EF4-FFF2-40B4-BE49-F238E27FC236}">
                <a16:creationId xmlns:a16="http://schemas.microsoft.com/office/drawing/2014/main" id="{DCF2F70A-0600-4EF3-8576-98D31FE8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3575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333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Target praktik: rasa enak • tekstur tepat • bentuk seragam • higienis • layak dijual</a:t>
            </a:r>
          </a:p>
        </p:txBody>
      </p:sp>
    </p:spTree>
    <p:extLst>
      <p:ext uri="{BB962C8B-B14F-4D97-AF65-F5344CB8AC3E}">
        <p14:creationId xmlns:p14="http://schemas.microsoft.com/office/powerpoint/2010/main" val="6750372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cker-20">
            <a:extLst xmlns:a="http://schemas.openxmlformats.org/drawingml/2006/main">
              <a:ext uri="{FF2B5EF4-FFF2-40B4-BE49-F238E27FC236}">
                <a16:creationId xmlns:a16="http://schemas.microsoft.com/office/drawing/2014/main" id="{3CDEBC01-F3D9-4BE6-901F-CB2F7E9E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D8DFF"/>
                </a:solidFill>
                <a:latin typeface="Arial"/>
                <a:ea typeface="Arial"/>
                <a:cs typeface="Arial"/>
              </a:rPr>
              <a:t>PENGEMBANGAN KREASI MENU DIMSUM</a:t>
            </a:r>
          </a:p>
        </p:txBody>
      </p:sp>
      <p:sp>
        <p:nvSpPr>
          <p:cNvPr id="2" name="title-20">
            <a:extLst xmlns:a="http://schemas.openxmlformats.org/drawingml/2006/main">
              <a:ext uri="{FF2B5EF4-FFF2-40B4-BE49-F238E27FC236}">
                <a16:creationId xmlns:a16="http://schemas.microsoft.com/office/drawing/2014/main" id="{C670DC41-C56B-4C35-9B0B-C7BE7529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8650"/>
            <a:ext cx="11163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Presentasikan Produk untuk Meyakinkan Pembeli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A0AC7-C776-41E4-AFFB-2A0E3620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525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BCC4"/>
          </a:solidFill>
          <a:ln xmlns:a="http://schemas.openxmlformats.org/drawingml/2006/main" w="0">
            <a:solidFill>
              <a:srgbClr val="B8BCC4"/>
            </a:solidFill>
            <a:prstDash val="solid"/>
          </a:ln>
        </p:spPr>
      </p:sp>
      <p:sp>
        <p:nvSpPr>
          <p:cNvPr id="4" name="page-20">
            <a:extLst xmlns:a="http://schemas.openxmlformats.org/drawingml/2006/main">
              <a:ext uri="{FF2B5EF4-FFF2-40B4-BE49-F238E27FC236}">
                <a16:creationId xmlns:a16="http://schemas.microsoft.com/office/drawing/2014/main" id="{F5EBF251-F8DF-4310-B5A7-B09F8348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0080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b58ac035b74cfd"/>
          <a:srcRect xmlns:a="http://schemas.openxmlformats.org/drawingml/2006/main" l="17553" t="0" r="1755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1676400"/>
            <a:ext cx="481965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6" name="s20-lead">
            <a:extLst xmlns:a="http://schemas.openxmlformats.org/drawingml/2006/main">
              <a:ext uri="{FF2B5EF4-FFF2-40B4-BE49-F238E27FC236}">
                <a16:creationId xmlns:a16="http://schemas.microsoft.com/office/drawing/2014/main" id="{B0F31F7D-BE10-4C14-9F7D-C64B2B51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95450"/>
            <a:ext cx="514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4524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Setiap kelompok menampilkan:</a:t>
            </a:r>
          </a:p>
        </p:txBody>
      </p:sp>
      <p:sp>
        <p:nvSpPr>
          <p:cNvPr id="7" name="s20-list">
            <a:extLst xmlns:a="http://schemas.openxmlformats.org/drawingml/2006/main">
              <a:ext uri="{FF2B5EF4-FFF2-40B4-BE49-F238E27FC236}">
                <a16:creationId xmlns:a16="http://schemas.microsoft.com/office/drawing/2014/main" id="{4FCFDA64-944D-4920-9D75-02658A05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24100"/>
            <a:ext cx="5143500" cy="2419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Nama menu yang mudah diingat</a:t>
            </a:r>
          </a:p>
          <a:p xmlns:a="http://schemas.openxmlformats.org/drawingml/2006/main">
            <a:pPr algn="l">
              <a:defRPr sz="17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Varian dan keunggulan rasa</a:t>
            </a:r>
          </a:p>
          <a:p xmlns:a="http://schemas.openxmlformats.org/drawingml/2006/main">
            <a:pPr algn="l">
              <a:defRPr sz="17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Gramasi serta isi per paket</a:t>
            </a:r>
          </a:p>
          <a:p xmlns:a="http://schemas.openxmlformats.org/drawingml/2006/main">
            <a:pPr algn="l">
              <a:defRPr sz="17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Konsep kemasan fresh/frozen</a:t>
            </a:r>
          </a:p>
          <a:p xmlns:a="http://schemas.openxmlformats.org/drawingml/2006/main">
            <a:pPr algn="l">
              <a:defRPr sz="17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Harga jual dan target pelanggan</a:t>
            </a:r>
          </a:p>
          <a:p xmlns:a="http://schemas.openxmlformats.org/drawingml/2006/main">
            <a:pPr algn="l">
              <a:defRPr sz="1725" b="0">
                <a:solidFill>
                  <a:srgbClr val="59636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36E"/>
                </a:solidFill>
                <a:latin typeface="Arial"/>
                <a:ea typeface="Arial"/>
                <a:cs typeface="Arial"/>
              </a:rPr>
              <a:t>• Catatan evaluasi untuk perbaikan</a:t>
            </a:r>
          </a:p>
        </p:txBody>
      </p:sp>
      <p:sp>
        <p:nvSpPr>
          <p:cNvPr id="8" name="s20-close">
            <a:extLst xmlns:a="http://schemas.openxmlformats.org/drawingml/2006/main">
              <a:ext uri="{FF2B5EF4-FFF2-40B4-BE49-F238E27FC236}">
                <a16:creationId xmlns:a16="http://schemas.microsoft.com/office/drawing/2014/main" id="{CC653F63-7EFB-426D-B9ED-0E48CDB4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48250"/>
            <a:ext cx="51435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D8DFF"/>
          </a:solidFill>
          <a:ln xmlns:a="http://schemas.openxmlformats.org/drawingml/2006/main" w="9525">
            <a:solidFill>
              <a:srgbClr val="3D8DFF"/>
            </a:solidFill>
            <a:prstDash val="solid"/>
          </a:ln>
        </p:spPr>
      </p:sp>
      <p:sp>
        <p:nvSpPr>
          <p:cNvPr id="9" name="s20-close-text">
            <a:extLst xmlns:a="http://schemas.openxmlformats.org/drawingml/2006/main">
              <a:ext uri="{FF2B5EF4-FFF2-40B4-BE49-F238E27FC236}">
                <a16:creationId xmlns:a16="http://schemas.microsoft.com/office/drawing/2014/main" id="{FEED8493-DF79-4DA9-AC8B-138152A6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4724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6279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Produk siap jual = enak + konsisten + aman + mudah dipilih</a:t>
            </a:r>
          </a:p>
        </p:txBody>
      </p:sp>
    </p:spTree>
    <p:extLst>
      <p:ext uri="{BB962C8B-B14F-4D97-AF65-F5344CB8AC3E}">
        <p14:creationId xmlns:p14="http://schemas.microsoft.com/office/powerpoint/2010/main" val="3598633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2026-09-06T16:47:36.4450000Z</dcterms:created>
  <dcterms:modified xsi:type="dcterms:W3CDTF">2026-09-06T16:47:36.4450000Z</dcterms:modified>
</coreProperties>
</file>