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5"/>
  </p:notesMasterIdLst>
  <p:handoutMasterIdLst>
    <p:handoutMasterId r:id="rId96"/>
  </p:handoutMasterIdLst>
  <p:sldIdLst>
    <p:sldId id="257" r:id="rId2"/>
    <p:sldId id="256" r:id="rId3"/>
    <p:sldId id="508" r:id="rId4"/>
    <p:sldId id="509" r:id="rId5"/>
    <p:sldId id="482" r:id="rId6"/>
    <p:sldId id="500" r:id="rId7"/>
    <p:sldId id="501" r:id="rId8"/>
    <p:sldId id="502" r:id="rId9"/>
    <p:sldId id="503" r:id="rId10"/>
    <p:sldId id="504" r:id="rId11"/>
    <p:sldId id="505" r:id="rId12"/>
    <p:sldId id="506" r:id="rId13"/>
    <p:sldId id="483" r:id="rId14"/>
    <p:sldId id="494" r:id="rId15"/>
    <p:sldId id="495" r:id="rId16"/>
    <p:sldId id="496" r:id="rId17"/>
    <p:sldId id="497" r:id="rId18"/>
    <p:sldId id="498" r:id="rId19"/>
    <p:sldId id="499" r:id="rId20"/>
    <p:sldId id="484" r:id="rId21"/>
    <p:sldId id="485" r:id="rId22"/>
    <p:sldId id="486" r:id="rId23"/>
    <p:sldId id="487" r:id="rId24"/>
    <p:sldId id="488" r:id="rId25"/>
    <p:sldId id="489" r:id="rId26"/>
    <p:sldId id="490" r:id="rId27"/>
    <p:sldId id="491" r:id="rId28"/>
    <p:sldId id="492" r:id="rId29"/>
    <p:sldId id="507"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281" r:id="rId43"/>
    <p:sldId id="282" r:id="rId44"/>
    <p:sldId id="283" r:id="rId45"/>
    <p:sldId id="284" r:id="rId46"/>
    <p:sldId id="285" r:id="rId47"/>
    <p:sldId id="286" r:id="rId48"/>
    <p:sldId id="287" r:id="rId49"/>
    <p:sldId id="288" r:id="rId50"/>
    <p:sldId id="289" r:id="rId51"/>
    <p:sldId id="290" r:id="rId52"/>
    <p:sldId id="291" r:id="rId53"/>
    <p:sldId id="292" r:id="rId54"/>
    <p:sldId id="293" r:id="rId55"/>
    <p:sldId id="294" r:id="rId56"/>
    <p:sldId id="295" r:id="rId57"/>
    <p:sldId id="296" r:id="rId58"/>
    <p:sldId id="297" r:id="rId59"/>
    <p:sldId id="298" r:id="rId60"/>
    <p:sldId id="299" r:id="rId61"/>
    <p:sldId id="300" r:id="rId62"/>
    <p:sldId id="301" r:id="rId63"/>
    <p:sldId id="302" r:id="rId64"/>
    <p:sldId id="303" r:id="rId65"/>
    <p:sldId id="304" r:id="rId66"/>
    <p:sldId id="305" r:id="rId67"/>
    <p:sldId id="306" r:id="rId68"/>
    <p:sldId id="307" r:id="rId69"/>
    <p:sldId id="308" r:id="rId70"/>
    <p:sldId id="309" r:id="rId71"/>
    <p:sldId id="310" r:id="rId72"/>
    <p:sldId id="311" r:id="rId73"/>
    <p:sldId id="312" r:id="rId74"/>
    <p:sldId id="313" r:id="rId75"/>
    <p:sldId id="314" r:id="rId76"/>
    <p:sldId id="315" r:id="rId77"/>
    <p:sldId id="316" r:id="rId78"/>
    <p:sldId id="317" r:id="rId79"/>
    <p:sldId id="318" r:id="rId80"/>
    <p:sldId id="319" r:id="rId81"/>
    <p:sldId id="320" r:id="rId82"/>
    <p:sldId id="321" r:id="rId83"/>
    <p:sldId id="322" r:id="rId84"/>
    <p:sldId id="323" r:id="rId85"/>
    <p:sldId id="324" r:id="rId86"/>
    <p:sldId id="325" r:id="rId87"/>
    <p:sldId id="326" r:id="rId88"/>
    <p:sldId id="327" r:id="rId89"/>
    <p:sldId id="328" r:id="rId90"/>
    <p:sldId id="329" r:id="rId91"/>
    <p:sldId id="330" r:id="rId92"/>
    <p:sldId id="331" r:id="rId93"/>
    <p:sldId id="332" r:id="rId94"/>
  </p:sldIdLst>
  <p:sldSz cx="11518900" cy="6480175"/>
  <p:notesSz cx="6858000" cy="9144000"/>
  <p:embeddedFontLst>
    <p:embeddedFont>
      <p:font typeface="Gotham" panose="02000504050000020004" pitchFamily="2" charset="0"/>
      <p:regular r:id="rId97"/>
      <p:bold r:id="rId98"/>
      <p:italic r:id="rId99"/>
      <p:boldItalic r:id="rId100"/>
    </p:embeddedFont>
    <p:embeddedFont>
      <p:font typeface="Gotham Black" pitchFamily="50" charset="0"/>
      <p:regular r:id="rId101"/>
    </p:embeddedFont>
    <p:embeddedFont>
      <p:font typeface="Tenor Sans" panose="02000000000000000000" pitchFamily="2" charset="0"/>
      <p:regular r:id="rId1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9B80"/>
    <a:srgbClr val="B58463"/>
    <a:srgbClr val="A4714E"/>
    <a:srgbClr val="ECE7DF"/>
    <a:srgbClr val="F1EDE6"/>
    <a:srgbClr val="A89570"/>
    <a:srgbClr val="C2B5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9" autoAdjust="0"/>
    <p:restoredTop sz="94660"/>
  </p:normalViewPr>
  <p:slideViewPr>
    <p:cSldViewPr snapToGrid="0">
      <p:cViewPr>
        <p:scale>
          <a:sx n="87" d="100"/>
          <a:sy n="87" d="100"/>
        </p:scale>
        <p:origin x="168"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6.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3.fntdata"/><Relationship Id="rId10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fntdata"/><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4.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2.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t>1/22/2026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1/22/2026</a:t>
            </a:fld>
            <a:endParaRPr lang="en-US"/>
          </a:p>
        </p:txBody>
      </p:sp>
      <p:sp>
        <p:nvSpPr>
          <p:cNvPr id="4" name="Slide Image Placeholder 3"/>
          <p:cNvSpPr>
            <a:spLocks noGrp="1" noRot="1" noChangeAspect="1"/>
          </p:cNvSpPr>
          <p:nvPr>
            <p:ph type="sldImg" idx="2"/>
          </p:nvPr>
        </p:nvSpPr>
        <p:spPr>
          <a:xfrm>
            <a:off x="685716" y="1143000"/>
            <a:ext cx="5486568"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40000" y="1060500"/>
            <a:ext cx="8640000" cy="2256000"/>
          </a:xfrm>
        </p:spPr>
        <p:txBody>
          <a:bodyPr anchor="b"/>
          <a:lstStyle>
            <a:lvl1pPr algn="ctr">
              <a:defRPr sz="5670"/>
            </a:lvl1pPr>
          </a:lstStyle>
          <a:p>
            <a:r>
              <a:rPr lang="en-US"/>
              <a:t>Click to edit Master title style</a:t>
            </a:r>
          </a:p>
        </p:txBody>
      </p:sp>
      <p:sp>
        <p:nvSpPr>
          <p:cNvPr id="3" name="Subtitle 2"/>
          <p:cNvSpPr>
            <a:spLocks noGrp="1"/>
          </p:cNvSpPr>
          <p:nvPr>
            <p:ph type="subTitle" idx="1"/>
          </p:nvPr>
        </p:nvSpPr>
        <p:spPr>
          <a:xfrm>
            <a:off x="1440000" y="3403501"/>
            <a:ext cx="8640000" cy="1564500"/>
          </a:xfrm>
        </p:spPr>
        <p:txBody>
          <a:bodyPr/>
          <a:lstStyle>
            <a:lvl1pPr marL="0" indent="0" algn="ctr">
              <a:buNone/>
              <a:defRPr sz="2270"/>
            </a:lvl1pPr>
            <a:lvl2pPr marL="431800" indent="0" algn="ctr">
              <a:buNone/>
              <a:defRPr sz="1890"/>
            </a:lvl2pPr>
            <a:lvl3pPr marL="864235" indent="0" algn="ctr">
              <a:buNone/>
              <a:defRPr sz="1700"/>
            </a:lvl3pPr>
            <a:lvl4pPr marL="1296035" indent="0" algn="ctr">
              <a:buNone/>
              <a:defRPr sz="1510"/>
            </a:lvl4pPr>
            <a:lvl5pPr marL="1727835" indent="0" algn="ctr">
              <a:buNone/>
              <a:defRPr sz="1510"/>
            </a:lvl5pPr>
            <a:lvl6pPr marL="2160270" indent="0" algn="ctr">
              <a:buNone/>
              <a:defRPr sz="1510"/>
            </a:lvl6pPr>
            <a:lvl7pPr marL="2592070" indent="0" algn="ctr">
              <a:buNone/>
              <a:defRPr sz="1510"/>
            </a:lvl7pPr>
            <a:lvl8pPr marL="3023870" indent="0" algn="ctr">
              <a:buNone/>
              <a:defRPr sz="1510"/>
            </a:lvl8pPr>
            <a:lvl9pPr marL="3456305" indent="0" algn="ctr">
              <a:buNone/>
              <a:defRPr sz="1510"/>
            </a:lvl9pPr>
          </a:lstStyle>
          <a:p>
            <a:r>
              <a:rPr lang="en-US"/>
              <a:t>Click to edit Master subtitle style</a:t>
            </a:r>
          </a:p>
        </p:txBody>
      </p:sp>
      <p:sp>
        <p:nvSpPr>
          <p:cNvPr id="4" name="Date Placeholder 3"/>
          <p:cNvSpPr>
            <a:spLocks noGrp="1"/>
          </p:cNvSpPr>
          <p:nvPr>
            <p:ph type="dt" sz="half" idx="10"/>
          </p:nvPr>
        </p:nvSpPr>
        <p:spPr/>
        <p:txBody>
          <a:bodyPr/>
          <a:lstStyle/>
          <a:p>
            <a:fld id="{63A1C593-65D0-4073-BCC9-577B9352EA97}"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6000" y="1615501"/>
            <a:ext cx="9936000" cy="2695500"/>
          </a:xfrm>
        </p:spPr>
        <p:txBody>
          <a:bodyPr anchor="b"/>
          <a:lstStyle>
            <a:lvl1pPr>
              <a:defRPr sz="5670"/>
            </a:lvl1pPr>
          </a:lstStyle>
          <a:p>
            <a:r>
              <a:rPr lang="en-US"/>
              <a:t>Click to edit Master title style</a:t>
            </a:r>
          </a:p>
        </p:txBody>
      </p:sp>
      <p:sp>
        <p:nvSpPr>
          <p:cNvPr id="3" name="Text Placeholder 2"/>
          <p:cNvSpPr>
            <a:spLocks noGrp="1"/>
          </p:cNvSpPr>
          <p:nvPr>
            <p:ph type="body" idx="1"/>
          </p:nvPr>
        </p:nvSpPr>
        <p:spPr>
          <a:xfrm>
            <a:off x="786000" y="4336501"/>
            <a:ext cx="9936000" cy="1417500"/>
          </a:xfrm>
        </p:spPr>
        <p:txBody>
          <a:bodyPr/>
          <a:lstStyle>
            <a:lvl1pPr marL="0" indent="0">
              <a:buNone/>
              <a:defRPr sz="2270">
                <a:solidFill>
                  <a:schemeClr val="tx1">
                    <a:tint val="75000"/>
                  </a:schemeClr>
                </a:solidFill>
              </a:defRPr>
            </a:lvl1pPr>
            <a:lvl2pPr marL="431800" indent="0">
              <a:buNone/>
              <a:defRPr sz="1890">
                <a:solidFill>
                  <a:schemeClr val="tx1">
                    <a:tint val="75000"/>
                  </a:schemeClr>
                </a:solidFill>
              </a:defRPr>
            </a:lvl2pPr>
            <a:lvl3pPr marL="864235" indent="0">
              <a:buNone/>
              <a:defRPr sz="1700">
                <a:solidFill>
                  <a:schemeClr val="tx1">
                    <a:tint val="75000"/>
                  </a:schemeClr>
                </a:solidFill>
              </a:defRPr>
            </a:lvl3pPr>
            <a:lvl4pPr marL="1296035" indent="0">
              <a:buNone/>
              <a:defRPr sz="1510">
                <a:solidFill>
                  <a:schemeClr val="tx1">
                    <a:tint val="75000"/>
                  </a:schemeClr>
                </a:solidFill>
              </a:defRPr>
            </a:lvl4pPr>
            <a:lvl5pPr marL="1727835" indent="0">
              <a:buNone/>
              <a:defRPr sz="1510">
                <a:solidFill>
                  <a:schemeClr val="tx1">
                    <a:tint val="75000"/>
                  </a:schemeClr>
                </a:solidFill>
              </a:defRPr>
            </a:lvl5pPr>
            <a:lvl6pPr marL="2160270" indent="0">
              <a:buNone/>
              <a:defRPr sz="1510">
                <a:solidFill>
                  <a:schemeClr val="tx1">
                    <a:tint val="75000"/>
                  </a:schemeClr>
                </a:solidFill>
              </a:defRPr>
            </a:lvl6pPr>
            <a:lvl7pPr marL="2592070" indent="0">
              <a:buNone/>
              <a:defRPr sz="1510">
                <a:solidFill>
                  <a:schemeClr val="tx1">
                    <a:tint val="75000"/>
                  </a:schemeClr>
                </a:solidFill>
              </a:defRPr>
            </a:lvl7pPr>
            <a:lvl8pPr marL="3023870" indent="0">
              <a:buNone/>
              <a:defRPr sz="1510">
                <a:solidFill>
                  <a:schemeClr val="tx1">
                    <a:tint val="75000"/>
                  </a:schemeClr>
                </a:solidFill>
              </a:defRPr>
            </a:lvl8pPr>
            <a:lvl9pPr marL="3456305" indent="0">
              <a:buNone/>
              <a:defRPr sz="151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2000" y="1725000"/>
            <a:ext cx="4896000" cy="4111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32000" y="1725000"/>
            <a:ext cx="4896000" cy="4111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93500" y="345000"/>
            <a:ext cx="9936000" cy="1252500"/>
          </a:xfrm>
        </p:spPr>
        <p:txBody>
          <a:bodyPr/>
          <a:lstStyle/>
          <a:p>
            <a:r>
              <a:rPr lang="en-US"/>
              <a:t>Click to edit Master title style</a:t>
            </a:r>
          </a:p>
        </p:txBody>
      </p:sp>
      <p:sp>
        <p:nvSpPr>
          <p:cNvPr id="3" name="Text Placeholder 2"/>
          <p:cNvSpPr>
            <a:spLocks noGrp="1"/>
          </p:cNvSpPr>
          <p:nvPr>
            <p:ph type="body" idx="1"/>
          </p:nvPr>
        </p:nvSpPr>
        <p:spPr>
          <a:xfrm>
            <a:off x="793500" y="1588501"/>
            <a:ext cx="4873500" cy="778500"/>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en-US"/>
              <a:t>Click to edit Master text styles</a:t>
            </a:r>
          </a:p>
        </p:txBody>
      </p:sp>
      <p:sp>
        <p:nvSpPr>
          <p:cNvPr id="4" name="Content Placeholder 3"/>
          <p:cNvSpPr>
            <a:spLocks noGrp="1"/>
          </p:cNvSpPr>
          <p:nvPr>
            <p:ph sz="half" idx="2"/>
          </p:nvPr>
        </p:nvSpPr>
        <p:spPr>
          <a:xfrm>
            <a:off x="793500" y="2367000"/>
            <a:ext cx="4873500" cy="3481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32000" y="1588501"/>
            <a:ext cx="4897501" cy="778500"/>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en-US"/>
              <a:t>Click to edit Master text styles</a:t>
            </a:r>
          </a:p>
        </p:txBody>
      </p:sp>
      <p:sp>
        <p:nvSpPr>
          <p:cNvPr id="6" name="Content Placeholder 5"/>
          <p:cNvSpPr>
            <a:spLocks noGrp="1"/>
          </p:cNvSpPr>
          <p:nvPr>
            <p:ph sz="quarter" idx="4"/>
          </p:nvPr>
        </p:nvSpPr>
        <p:spPr>
          <a:xfrm>
            <a:off x="5832000" y="2367000"/>
            <a:ext cx="4897501" cy="3481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1/22/2026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1/22/2026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3500" y="432000"/>
            <a:ext cx="3715500" cy="1512000"/>
          </a:xfrm>
        </p:spPr>
        <p:txBody>
          <a:bodyPr anchor="b"/>
          <a:lstStyle>
            <a:lvl1pPr>
              <a:defRPr sz="3025"/>
            </a:lvl1pPr>
          </a:lstStyle>
          <a:p>
            <a:r>
              <a:rPr lang="en-US"/>
              <a:t>Click to edit Master title style</a:t>
            </a:r>
          </a:p>
        </p:txBody>
      </p:sp>
      <p:sp>
        <p:nvSpPr>
          <p:cNvPr id="3" name="Content Placeholder 2"/>
          <p:cNvSpPr>
            <a:spLocks noGrp="1"/>
          </p:cNvSpPr>
          <p:nvPr>
            <p:ph idx="1"/>
          </p:nvPr>
        </p:nvSpPr>
        <p:spPr>
          <a:xfrm>
            <a:off x="4897501" y="933000"/>
            <a:ext cx="5832000" cy="4605000"/>
          </a:xfrm>
        </p:spPr>
        <p:txBody>
          <a:bodyPr/>
          <a:lstStyle>
            <a:lvl1pPr>
              <a:defRPr sz="3025"/>
            </a:lvl1pPr>
            <a:lvl2pPr>
              <a:defRPr sz="2645"/>
            </a:lvl2pPr>
            <a:lvl3pPr>
              <a:defRPr sz="2270"/>
            </a:lvl3pPr>
            <a:lvl4pPr>
              <a:defRPr sz="1890"/>
            </a:lvl4pPr>
            <a:lvl5pPr>
              <a:defRPr sz="1890"/>
            </a:lvl5pPr>
            <a:lvl6pPr>
              <a:defRPr sz="1890"/>
            </a:lvl6pPr>
            <a:lvl7pPr>
              <a:defRPr sz="1890"/>
            </a:lvl7pPr>
            <a:lvl8pPr>
              <a:defRPr sz="1890"/>
            </a:lvl8pPr>
            <a:lvl9pPr>
              <a:defRPr sz="18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93500" y="1944000"/>
            <a:ext cx="3715500" cy="3601501"/>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3500" y="432000"/>
            <a:ext cx="3715500" cy="1512000"/>
          </a:xfrm>
        </p:spPr>
        <p:txBody>
          <a:bodyPr anchor="b"/>
          <a:lstStyle>
            <a:lvl1pPr>
              <a:defRPr sz="3025"/>
            </a:lvl1pPr>
          </a:lstStyle>
          <a:p>
            <a:r>
              <a:rPr lang="en-US"/>
              <a:t>Click to edit Master title style</a:t>
            </a:r>
          </a:p>
        </p:txBody>
      </p:sp>
      <p:sp>
        <p:nvSpPr>
          <p:cNvPr id="3" name="Picture Placeholder 2"/>
          <p:cNvSpPr>
            <a:spLocks noGrp="1"/>
          </p:cNvSpPr>
          <p:nvPr>
            <p:ph type="pic" idx="1"/>
          </p:nvPr>
        </p:nvSpPr>
        <p:spPr>
          <a:xfrm>
            <a:off x="4897501" y="933000"/>
            <a:ext cx="5832000" cy="4605000"/>
          </a:xfrm>
        </p:spPr>
        <p:txBody>
          <a:bodyPr/>
          <a:lstStyle>
            <a:lvl1pPr marL="0" indent="0">
              <a:buNone/>
              <a:defRPr sz="3025"/>
            </a:lvl1pPr>
            <a:lvl2pPr marL="431800" indent="0">
              <a:buNone/>
              <a:defRPr sz="2645"/>
            </a:lvl2pPr>
            <a:lvl3pPr marL="864235" indent="0">
              <a:buNone/>
              <a:defRPr sz="2270"/>
            </a:lvl3pPr>
            <a:lvl4pPr marL="1296035" indent="0">
              <a:buNone/>
              <a:defRPr sz="1890"/>
            </a:lvl4pPr>
            <a:lvl5pPr marL="1727835" indent="0">
              <a:buNone/>
              <a:defRPr sz="1890"/>
            </a:lvl5pPr>
            <a:lvl6pPr marL="2160270" indent="0">
              <a:buNone/>
              <a:defRPr sz="1890"/>
            </a:lvl6pPr>
            <a:lvl7pPr marL="2592070" indent="0">
              <a:buNone/>
              <a:defRPr sz="1890"/>
            </a:lvl7pPr>
            <a:lvl8pPr marL="3023870" indent="0">
              <a:buNone/>
              <a:defRPr sz="1890"/>
            </a:lvl8pPr>
            <a:lvl9pPr marL="3456305" indent="0">
              <a:buNone/>
              <a:defRPr sz="1890"/>
            </a:lvl9pPr>
          </a:lstStyle>
          <a:p>
            <a:endParaRPr lang="en-US"/>
          </a:p>
        </p:txBody>
      </p:sp>
      <p:sp>
        <p:nvSpPr>
          <p:cNvPr id="4" name="Text Placeholder 3"/>
          <p:cNvSpPr>
            <a:spLocks noGrp="1"/>
          </p:cNvSpPr>
          <p:nvPr>
            <p:ph type="body" sz="half" idx="2"/>
          </p:nvPr>
        </p:nvSpPr>
        <p:spPr>
          <a:xfrm>
            <a:off x="793500" y="1944000"/>
            <a:ext cx="3715500" cy="3601501"/>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000" y="345000"/>
            <a:ext cx="2484000" cy="54915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92000" y="345000"/>
            <a:ext cx="7308000" cy="54915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0" y="345000"/>
            <a:ext cx="9936000" cy="1252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92000" y="1725000"/>
            <a:ext cx="9936000" cy="41115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2000" y="6006000"/>
            <a:ext cx="2592000" cy="345000"/>
          </a:xfrm>
          <a:prstGeom prst="rect">
            <a:avLst/>
          </a:prstGeom>
        </p:spPr>
        <p:txBody>
          <a:bodyPr vert="horz" lIns="91440" tIns="45720" rIns="91440" bIns="45720" rtlCol="0" anchor="ctr"/>
          <a:lstStyle>
            <a:lvl1pPr algn="l">
              <a:defRPr sz="1135">
                <a:solidFill>
                  <a:schemeClr val="tx1">
                    <a:tint val="75000"/>
                  </a:schemeClr>
                </a:solidFill>
              </a:defRPr>
            </a:lvl1pPr>
          </a:lstStyle>
          <a:p>
            <a:fld id="{63A1C593-65D0-4073-BCC9-577B9352EA97}" type="datetimeFigureOut">
              <a:rPr lang="en-US" smtClean="0"/>
              <a:t>1/22/2026</a:t>
            </a:fld>
            <a:endParaRPr lang="en-US"/>
          </a:p>
        </p:txBody>
      </p:sp>
      <p:sp>
        <p:nvSpPr>
          <p:cNvPr id="5" name="Footer Placeholder 4"/>
          <p:cNvSpPr>
            <a:spLocks noGrp="1"/>
          </p:cNvSpPr>
          <p:nvPr>
            <p:ph type="ftr" sz="quarter" idx="3"/>
          </p:nvPr>
        </p:nvSpPr>
        <p:spPr>
          <a:xfrm>
            <a:off x="3816000" y="6006000"/>
            <a:ext cx="3888000" cy="345000"/>
          </a:xfrm>
          <a:prstGeom prst="rect">
            <a:avLst/>
          </a:prstGeom>
        </p:spPr>
        <p:txBody>
          <a:bodyPr vert="horz" lIns="91440" tIns="45720" rIns="91440" bIns="45720" rtlCol="0" anchor="ctr"/>
          <a:lstStyle>
            <a:lvl1pPr algn="ctr">
              <a:defRPr sz="113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36000" y="6006000"/>
            <a:ext cx="2592000" cy="345000"/>
          </a:xfrm>
          <a:prstGeom prst="rect">
            <a:avLst/>
          </a:prstGeom>
        </p:spPr>
        <p:txBody>
          <a:bodyPr vert="horz" lIns="91440" tIns="45720" rIns="91440" bIns="45720" rtlCol="0" anchor="ctr"/>
          <a:lstStyle>
            <a:lvl1pPr algn="r">
              <a:defRPr sz="1135">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864235" rtl="0" eaLnBrk="1" latinLnBrk="0" hangingPunct="1">
        <a:lnSpc>
          <a:spcPct val="90000"/>
        </a:lnSpc>
        <a:spcBef>
          <a:spcPct val="0"/>
        </a:spcBef>
        <a:buNone/>
        <a:defRPr sz="4155" kern="1200">
          <a:solidFill>
            <a:schemeClr val="tx1"/>
          </a:solidFill>
          <a:latin typeface="+mj-lt"/>
          <a:ea typeface="+mj-ea"/>
          <a:cs typeface="+mj-cs"/>
        </a:defRPr>
      </a:lvl1pPr>
    </p:titleStyle>
    <p:bodyStyle>
      <a:lvl1pPr marL="215900" indent="-215900" algn="l" defTabSz="86423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700" indent="-215900" algn="l" defTabSz="864235" rtl="0" eaLnBrk="1" latinLnBrk="0" hangingPunct="1">
        <a:lnSpc>
          <a:spcPct val="90000"/>
        </a:lnSpc>
        <a:spcBef>
          <a:spcPct val="95000"/>
        </a:spcBef>
        <a:buFont typeface="Arial" panose="020B0604020202020204" pitchFamily="34" charset="0"/>
        <a:buChar char="•"/>
        <a:defRPr sz="2270" kern="1200">
          <a:solidFill>
            <a:schemeClr val="tx1"/>
          </a:solidFill>
          <a:latin typeface="+mn-lt"/>
          <a:ea typeface="+mn-ea"/>
          <a:cs typeface="+mn-cs"/>
        </a:defRPr>
      </a:lvl2pPr>
      <a:lvl3pPr marL="1080135" indent="-215900" algn="l" defTabSz="864235" rtl="0" eaLnBrk="1" latinLnBrk="0" hangingPunct="1">
        <a:lnSpc>
          <a:spcPct val="90000"/>
        </a:lnSpc>
        <a:spcBef>
          <a:spcPct val="95000"/>
        </a:spcBef>
        <a:buFont typeface="Arial" panose="020B0604020202020204" pitchFamily="34" charset="0"/>
        <a:buChar char="•"/>
        <a:defRPr sz="1890" kern="1200">
          <a:solidFill>
            <a:schemeClr val="tx1"/>
          </a:solidFill>
          <a:latin typeface="+mn-lt"/>
          <a:ea typeface="+mn-ea"/>
          <a:cs typeface="+mn-cs"/>
        </a:defRPr>
      </a:lvl3pPr>
      <a:lvl4pPr marL="15119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4pPr>
      <a:lvl5pPr marL="19437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5pPr>
      <a:lvl6pPr marL="23761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6pPr>
      <a:lvl7pPr marL="28079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7pPr>
      <a:lvl8pPr marL="32397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8pPr>
      <a:lvl9pPr marL="367220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9pPr>
    </p:bodyStyle>
    <p:otherStyle>
      <a:defPPr>
        <a:defRPr lang="en-US"/>
      </a:defPPr>
      <a:lvl1pPr marL="0" algn="l" defTabSz="864235" rtl="0" eaLnBrk="1" latinLnBrk="0" hangingPunct="1">
        <a:defRPr sz="1700" kern="1200">
          <a:solidFill>
            <a:schemeClr val="tx1"/>
          </a:solidFill>
          <a:latin typeface="+mn-lt"/>
          <a:ea typeface="+mn-ea"/>
          <a:cs typeface="+mn-cs"/>
        </a:defRPr>
      </a:lvl1pPr>
      <a:lvl2pPr marL="431800" algn="l" defTabSz="864235" rtl="0" eaLnBrk="1" latinLnBrk="0" hangingPunct="1">
        <a:defRPr sz="1700" kern="1200">
          <a:solidFill>
            <a:schemeClr val="tx1"/>
          </a:solidFill>
          <a:latin typeface="+mn-lt"/>
          <a:ea typeface="+mn-ea"/>
          <a:cs typeface="+mn-cs"/>
        </a:defRPr>
      </a:lvl2pPr>
      <a:lvl3pPr marL="864235" algn="l" defTabSz="864235" rtl="0" eaLnBrk="1" latinLnBrk="0" hangingPunct="1">
        <a:defRPr sz="1700" kern="1200">
          <a:solidFill>
            <a:schemeClr val="tx1"/>
          </a:solidFill>
          <a:latin typeface="+mn-lt"/>
          <a:ea typeface="+mn-ea"/>
          <a:cs typeface="+mn-cs"/>
        </a:defRPr>
      </a:lvl3pPr>
      <a:lvl4pPr marL="1296035" algn="l" defTabSz="864235" rtl="0" eaLnBrk="1" latinLnBrk="0" hangingPunct="1">
        <a:defRPr sz="1700" kern="1200">
          <a:solidFill>
            <a:schemeClr val="tx1"/>
          </a:solidFill>
          <a:latin typeface="+mn-lt"/>
          <a:ea typeface="+mn-ea"/>
          <a:cs typeface="+mn-cs"/>
        </a:defRPr>
      </a:lvl4pPr>
      <a:lvl5pPr marL="1727835" algn="l" defTabSz="864235" rtl="0" eaLnBrk="1" latinLnBrk="0" hangingPunct="1">
        <a:defRPr sz="1700" kern="1200">
          <a:solidFill>
            <a:schemeClr val="tx1"/>
          </a:solidFill>
          <a:latin typeface="+mn-lt"/>
          <a:ea typeface="+mn-ea"/>
          <a:cs typeface="+mn-cs"/>
        </a:defRPr>
      </a:lvl5pPr>
      <a:lvl6pPr marL="2160270" algn="l" defTabSz="864235" rtl="0" eaLnBrk="1" latinLnBrk="0" hangingPunct="1">
        <a:defRPr sz="1700" kern="1200">
          <a:solidFill>
            <a:schemeClr val="tx1"/>
          </a:solidFill>
          <a:latin typeface="+mn-lt"/>
          <a:ea typeface="+mn-ea"/>
          <a:cs typeface="+mn-cs"/>
        </a:defRPr>
      </a:lvl6pPr>
      <a:lvl7pPr marL="2592070" algn="l" defTabSz="864235" rtl="0" eaLnBrk="1" latinLnBrk="0" hangingPunct="1">
        <a:defRPr sz="1700" kern="1200">
          <a:solidFill>
            <a:schemeClr val="tx1"/>
          </a:solidFill>
          <a:latin typeface="+mn-lt"/>
          <a:ea typeface="+mn-ea"/>
          <a:cs typeface="+mn-cs"/>
        </a:defRPr>
      </a:lvl7pPr>
      <a:lvl8pPr marL="3023870" algn="l" defTabSz="864235" rtl="0" eaLnBrk="1" latinLnBrk="0" hangingPunct="1">
        <a:defRPr sz="1700" kern="1200">
          <a:solidFill>
            <a:schemeClr val="tx1"/>
          </a:solidFill>
          <a:latin typeface="+mn-lt"/>
          <a:ea typeface="+mn-ea"/>
          <a:cs typeface="+mn-cs"/>
        </a:defRPr>
      </a:lvl8pPr>
      <a:lvl9pPr marL="3456305" algn="l" defTabSz="86423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8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638165" y="0"/>
            <a:ext cx="4733925" cy="3752850"/>
          </a:xfrm>
          <a:prstGeom prst="rect">
            <a:avLst/>
          </a:prstGeom>
        </p:spPr>
      </p:pic>
      <p:pic>
        <p:nvPicPr>
          <p:cNvPr id="5" name="Picture 4"/>
          <p:cNvPicPr>
            <a:picLocks noChangeAspect="1"/>
          </p:cNvPicPr>
          <p:nvPr/>
        </p:nvPicPr>
        <p:blipFill>
          <a:blip r:embed="rId3"/>
          <a:stretch>
            <a:fillRect/>
          </a:stretch>
        </p:blipFill>
        <p:spPr>
          <a:xfrm>
            <a:off x="-8676640" y="3752850"/>
            <a:ext cx="7772400" cy="4067175"/>
          </a:xfrm>
          <a:prstGeom prst="rect">
            <a:avLst/>
          </a:prstGeom>
        </p:spPr>
      </p:pic>
      <p:pic>
        <p:nvPicPr>
          <p:cNvPr id="6" name="Picture 5" descr="Rizqiani Putri_Logo_Beige"/>
          <p:cNvPicPr>
            <a:picLocks noChangeAspect="1"/>
          </p:cNvPicPr>
          <p:nvPr/>
        </p:nvPicPr>
        <p:blipFill>
          <a:blip r:embed="rId4"/>
          <a:stretch>
            <a:fillRect/>
          </a:stretch>
        </p:blipFill>
        <p:spPr>
          <a:xfrm>
            <a:off x="-10196830" y="-969645"/>
            <a:ext cx="1265555" cy="1265555"/>
          </a:xfrm>
          <a:prstGeom prst="rect">
            <a:avLst/>
          </a:prstGeom>
        </p:spPr>
      </p:pic>
      <p:pic>
        <p:nvPicPr>
          <p:cNvPr id="7" name="Picture 6" descr="Rizqiani Putri_Logo_Black"/>
          <p:cNvPicPr>
            <a:picLocks noChangeAspect="1"/>
          </p:cNvPicPr>
          <p:nvPr/>
        </p:nvPicPr>
        <p:blipFill>
          <a:blip r:embed="rId5"/>
          <a:stretch>
            <a:fillRect/>
          </a:stretch>
        </p:blipFill>
        <p:spPr>
          <a:xfrm>
            <a:off x="-12245975" y="-969645"/>
            <a:ext cx="1265555" cy="1265555"/>
          </a:xfrm>
          <a:prstGeom prst="rect">
            <a:avLst/>
          </a:prstGeom>
        </p:spPr>
      </p:pic>
      <p:pic>
        <p:nvPicPr>
          <p:cNvPr id="8" name="Picture 7" descr="Rizqiani Putri_Logo_Olive"/>
          <p:cNvPicPr>
            <a:picLocks noChangeAspect="1"/>
          </p:cNvPicPr>
          <p:nvPr/>
        </p:nvPicPr>
        <p:blipFill>
          <a:blip r:embed="rId6"/>
          <a:stretch>
            <a:fillRect/>
          </a:stretch>
        </p:blipFill>
        <p:spPr>
          <a:xfrm>
            <a:off x="-8676640" y="1021080"/>
            <a:ext cx="1265555" cy="1265555"/>
          </a:xfrm>
          <a:prstGeom prst="rect">
            <a:avLst/>
          </a:prstGeom>
        </p:spPr>
      </p:pic>
      <p:sp>
        <p:nvSpPr>
          <p:cNvPr id="13" name="Rectangles 12"/>
          <p:cNvSpPr/>
          <p:nvPr/>
        </p:nvSpPr>
        <p:spPr>
          <a:xfrm>
            <a:off x="265" y="-865"/>
            <a:ext cx="11520000" cy="6480000"/>
          </a:xfrm>
          <a:prstGeom prst="rect">
            <a:avLst/>
          </a:prstGeom>
          <a:gradFill>
            <a:gsLst>
              <a:gs pos="0">
                <a:srgbClr val="ECE7DF"/>
              </a:gs>
              <a:gs pos="46000">
                <a:srgbClr val="C2B59B"/>
              </a:gs>
              <a:gs pos="69000">
                <a:srgbClr val="A89570"/>
              </a:gs>
            </a:gsLst>
            <a:lin ang="81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0" name="Picture 9" descr="Rizqiani Putri_Logo_White"/>
          <p:cNvPicPr>
            <a:picLocks noChangeAspect="1"/>
          </p:cNvPicPr>
          <p:nvPr/>
        </p:nvPicPr>
        <p:blipFill>
          <a:blip r:embed="rId7"/>
          <a:stretch>
            <a:fillRect/>
          </a:stretch>
        </p:blipFill>
        <p:spPr>
          <a:xfrm>
            <a:off x="-8676640" y="-738505"/>
            <a:ext cx="1265555" cy="1265555"/>
          </a:xfrm>
          <a:prstGeom prst="rect">
            <a:avLst/>
          </a:prstGeom>
        </p:spPr>
      </p:pic>
      <p:pic>
        <p:nvPicPr>
          <p:cNvPr id="14" name="Picture 13" descr="IMG-20210422-WA0029"/>
          <p:cNvPicPr>
            <a:picLocks noChangeAspect="1"/>
          </p:cNvPicPr>
          <p:nvPr/>
        </p:nvPicPr>
        <p:blipFill>
          <a:blip r:embed="rId8"/>
          <a:srcRect l="475" t="5901" r="742" b="13381"/>
          <a:stretch>
            <a:fillRect/>
          </a:stretch>
        </p:blipFill>
        <p:spPr>
          <a:xfrm>
            <a:off x="0" y="0"/>
            <a:ext cx="4356100" cy="6479540"/>
          </a:xfrm>
          <a:prstGeom prst="rect">
            <a:avLst/>
          </a:prstGeom>
        </p:spPr>
      </p:pic>
      <p:sp>
        <p:nvSpPr>
          <p:cNvPr id="12" name="Rectangles 11"/>
          <p:cNvSpPr/>
          <p:nvPr/>
        </p:nvSpPr>
        <p:spPr>
          <a:xfrm>
            <a:off x="4319535" y="-12930"/>
            <a:ext cx="7200000" cy="6480000"/>
          </a:xfrm>
          <a:prstGeom prst="rect">
            <a:avLst/>
          </a:prstGeom>
          <a:solidFill>
            <a:srgbClr val="ECE7DF"/>
          </a:solidFill>
          <a:ln>
            <a:noFill/>
          </a:ln>
          <a:effectLst>
            <a:outerShdw blurRad="571500" dir="10800000" algn="r"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3" name="Oval 2"/>
          <p:cNvSpPr>
            <a:spLocks noChangeAspect="1"/>
          </p:cNvSpPr>
          <p:nvPr/>
        </p:nvSpPr>
        <p:spPr>
          <a:xfrm>
            <a:off x="-10831195" y="-2724585"/>
            <a:ext cx="3420000" cy="4134720"/>
          </a:xfrm>
          <a:prstGeom prst="ellipse">
            <a:avLst/>
          </a:prstGeom>
          <a:solidFill>
            <a:schemeClr val="accent1">
              <a:alpha val="48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grpSp>
        <p:nvGrpSpPr>
          <p:cNvPr id="22" name="Group 21"/>
          <p:cNvGrpSpPr/>
          <p:nvPr/>
        </p:nvGrpSpPr>
        <p:grpSpPr>
          <a:xfrm>
            <a:off x="4850130" y="491490"/>
            <a:ext cx="6138545" cy="1079500"/>
            <a:chOff x="7638" y="774"/>
            <a:chExt cx="9667" cy="1700"/>
          </a:xfrm>
          <a:effectLst>
            <a:outerShdw blurRad="25400" algn="ctr" rotWithShape="0">
              <a:srgbClr val="A89570">
                <a:alpha val="55000"/>
              </a:srgbClr>
            </a:outerShdw>
          </a:effectLst>
        </p:grpSpPr>
        <p:pic>
          <p:nvPicPr>
            <p:cNvPr id="23" name="Picture 22" descr="Rizqiani Putri_Logo_Terracota"/>
            <p:cNvPicPr>
              <a:picLocks noChangeAspect="1"/>
            </p:cNvPicPr>
            <p:nvPr/>
          </p:nvPicPr>
          <p:blipFill>
            <a:blip r:embed="rId9"/>
            <a:srcRect l="23231" r="23683" b="36478"/>
            <a:stretch>
              <a:fillRect/>
            </a:stretch>
          </p:blipFill>
          <p:spPr>
            <a:xfrm>
              <a:off x="7638" y="774"/>
              <a:ext cx="1420" cy="1701"/>
            </a:xfrm>
            <a:prstGeom prst="rect">
              <a:avLst/>
            </a:prstGeom>
          </p:spPr>
        </p:pic>
        <p:grpSp>
          <p:nvGrpSpPr>
            <p:cNvPr id="24" name="Group 23"/>
            <p:cNvGrpSpPr/>
            <p:nvPr/>
          </p:nvGrpSpPr>
          <p:grpSpPr>
            <a:xfrm>
              <a:off x="9171" y="825"/>
              <a:ext cx="8134" cy="1599"/>
              <a:chOff x="9171" y="1007"/>
              <a:chExt cx="8134" cy="1599"/>
            </a:xfrm>
          </p:grpSpPr>
          <p:sp>
            <p:nvSpPr>
              <p:cNvPr id="25" name="Text Box 24"/>
              <p:cNvSpPr txBox="1"/>
              <p:nvPr/>
            </p:nvSpPr>
            <p:spPr>
              <a:xfrm>
                <a:off x="9171" y="1007"/>
                <a:ext cx="8134" cy="1234"/>
              </a:xfrm>
              <a:prstGeom prst="rect">
                <a:avLst/>
              </a:prstGeom>
              <a:noFill/>
            </p:spPr>
            <p:txBody>
              <a:bodyPr wrap="square" rtlCol="0">
                <a:spAutoFit/>
              </a:bodyPr>
              <a:lstStyle/>
              <a:p>
                <a:pPr algn="ctr"/>
                <a:r>
                  <a:rPr lang="en-US" sz="4500" dirty="0">
                    <a:solidFill>
                      <a:srgbClr val="C39B80"/>
                    </a:solidFill>
                    <a:latin typeface="Tenor Sans" panose="02000000000000000000" charset="0"/>
                    <a:cs typeface="Tenor Sans" panose="02000000000000000000" charset="0"/>
                  </a:rPr>
                  <a:t>RIZQIANI PUTRI</a:t>
                </a:r>
              </a:p>
            </p:txBody>
          </p:sp>
          <p:sp>
            <p:nvSpPr>
              <p:cNvPr id="26" name="Text Box 25"/>
              <p:cNvSpPr txBox="1"/>
              <p:nvPr/>
            </p:nvSpPr>
            <p:spPr>
              <a:xfrm>
                <a:off x="9171" y="1942"/>
                <a:ext cx="8134" cy="665"/>
              </a:xfrm>
              <a:prstGeom prst="rect">
                <a:avLst/>
              </a:prstGeom>
              <a:noFill/>
            </p:spPr>
            <p:txBody>
              <a:bodyPr wrap="square" rtlCol="0">
                <a:spAutoFit/>
              </a:bodyPr>
              <a:lstStyle/>
              <a:p>
                <a:pPr algn="ctr"/>
                <a:r>
                  <a:rPr lang="en-US" sz="2150" dirty="0">
                    <a:solidFill>
                      <a:srgbClr val="C39B80"/>
                    </a:solidFill>
                    <a:latin typeface="Tenor Sans" panose="02000000000000000000" charset="0"/>
                    <a:cs typeface="Tenor Sans" panose="02000000000000000000" charset="0"/>
                  </a:rPr>
                  <a:t>COMMUNICATION FACILITATOR</a:t>
                </a:r>
              </a:p>
            </p:txBody>
          </p:sp>
        </p:grpSp>
      </p:grpSp>
      <p:grpSp>
        <p:nvGrpSpPr>
          <p:cNvPr id="66" name="Group 65"/>
          <p:cNvGrpSpPr/>
          <p:nvPr/>
        </p:nvGrpSpPr>
        <p:grpSpPr>
          <a:xfrm>
            <a:off x="5122995" y="4721225"/>
            <a:ext cx="5593080" cy="1149350"/>
            <a:chOff x="7998" y="7219"/>
            <a:chExt cx="8808" cy="1810"/>
          </a:xfrm>
        </p:grpSpPr>
        <p:grpSp>
          <p:nvGrpSpPr>
            <p:cNvPr id="65" name="Group 64"/>
            <p:cNvGrpSpPr/>
            <p:nvPr/>
          </p:nvGrpSpPr>
          <p:grpSpPr>
            <a:xfrm>
              <a:off x="7998" y="7219"/>
              <a:ext cx="3528" cy="1810"/>
              <a:chOff x="7638" y="7219"/>
              <a:chExt cx="3528" cy="1810"/>
            </a:xfrm>
          </p:grpSpPr>
          <p:grpSp>
            <p:nvGrpSpPr>
              <p:cNvPr id="51" name="Group 50"/>
              <p:cNvGrpSpPr/>
              <p:nvPr/>
            </p:nvGrpSpPr>
            <p:grpSpPr>
              <a:xfrm>
                <a:off x="7638" y="7219"/>
                <a:ext cx="3090" cy="531"/>
                <a:chOff x="7638" y="7219"/>
                <a:chExt cx="3090" cy="531"/>
              </a:xfrm>
            </p:grpSpPr>
            <p:grpSp>
              <p:nvGrpSpPr>
                <p:cNvPr id="28" name="Group 27"/>
                <p:cNvGrpSpPr>
                  <a:grpSpLocks noChangeAspect="1"/>
                </p:cNvGrpSpPr>
                <p:nvPr/>
              </p:nvGrpSpPr>
              <p:grpSpPr>
                <a:xfrm>
                  <a:off x="7638" y="7258"/>
                  <a:ext cx="454" cy="454"/>
                  <a:chOff x="8537" y="5234"/>
                  <a:chExt cx="566" cy="566"/>
                </a:xfrm>
              </p:grpSpPr>
              <p:sp>
                <p:nvSpPr>
                  <p:cNvPr id="27" name="Rounded Rectangle 26"/>
                  <p:cNvSpPr/>
                  <p:nvPr/>
                </p:nvSpPr>
                <p:spPr>
                  <a:xfrm>
                    <a:off x="8537" y="5234"/>
                    <a:ext cx="567" cy="567"/>
                  </a:xfrm>
                  <a:prstGeom prst="roundRect">
                    <a:avLst>
                      <a:gd name="adj" fmla="val 23106"/>
                    </a:avLst>
                  </a:prstGeom>
                  <a:solidFill>
                    <a:srgbClr val="C39B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29" name="Picture 28" descr="1"/>
                  <p:cNvPicPr>
                    <a:picLocks noChangeAspect="1"/>
                  </p:cNvPicPr>
                  <p:nvPr/>
                </p:nvPicPr>
                <p:blipFill>
                  <a:blip r:embed="rId10"/>
                  <a:stretch>
                    <a:fillRect/>
                  </a:stretch>
                </p:blipFill>
                <p:spPr>
                  <a:xfrm>
                    <a:off x="8622" y="5319"/>
                    <a:ext cx="397" cy="397"/>
                  </a:xfrm>
                  <a:prstGeom prst="rect">
                    <a:avLst/>
                  </a:prstGeom>
                </p:spPr>
              </p:pic>
            </p:grpSp>
            <p:sp>
              <p:nvSpPr>
                <p:cNvPr id="38" name="Text Box 37"/>
                <p:cNvSpPr txBox="1"/>
                <p:nvPr/>
              </p:nvSpPr>
              <p:spPr>
                <a:xfrm>
                  <a:off x="8101" y="7219"/>
                  <a:ext cx="2627" cy="531"/>
                </a:xfrm>
                <a:prstGeom prst="rect">
                  <a:avLst/>
                </a:prstGeom>
                <a:noFill/>
              </p:spPr>
              <p:txBody>
                <a:bodyPr wrap="square" rtlCol="0">
                  <a:spAutoFit/>
                </a:bodyPr>
                <a:lstStyle/>
                <a:p>
                  <a:r>
                    <a:rPr lang="en-US" sz="1600" dirty="0">
                      <a:solidFill>
                        <a:schemeClr val="tx1">
                          <a:lumMod val="65000"/>
                          <a:lumOff val="35000"/>
                        </a:schemeClr>
                      </a:solidFill>
                      <a:latin typeface="Gotham" panose="02000504050000020004" charset="0"/>
                      <a:cs typeface="Gotham" panose="02000504050000020004" charset="0"/>
                    </a:rPr>
                    <a:t>@rizqianiputri</a:t>
                  </a:r>
                </a:p>
              </p:txBody>
            </p:sp>
          </p:grpSp>
          <p:grpSp>
            <p:nvGrpSpPr>
              <p:cNvPr id="59" name="Group 58"/>
              <p:cNvGrpSpPr/>
              <p:nvPr/>
            </p:nvGrpSpPr>
            <p:grpSpPr>
              <a:xfrm>
                <a:off x="7638" y="7859"/>
                <a:ext cx="2946" cy="531"/>
                <a:chOff x="7638" y="7989"/>
                <a:chExt cx="2946" cy="531"/>
              </a:xfrm>
            </p:grpSpPr>
            <p:grpSp>
              <p:nvGrpSpPr>
                <p:cNvPr id="30" name="Group 29"/>
                <p:cNvGrpSpPr>
                  <a:grpSpLocks noChangeAspect="1"/>
                </p:cNvGrpSpPr>
                <p:nvPr/>
              </p:nvGrpSpPr>
              <p:grpSpPr>
                <a:xfrm>
                  <a:off x="7638" y="8028"/>
                  <a:ext cx="454" cy="454"/>
                  <a:chOff x="8154" y="6999"/>
                  <a:chExt cx="566" cy="566"/>
                </a:xfrm>
              </p:grpSpPr>
              <p:sp>
                <p:nvSpPr>
                  <p:cNvPr id="31" name="Rounded Rectangle 30"/>
                  <p:cNvSpPr/>
                  <p:nvPr/>
                </p:nvSpPr>
                <p:spPr>
                  <a:xfrm>
                    <a:off x="8154" y="6999"/>
                    <a:ext cx="567" cy="567"/>
                  </a:xfrm>
                  <a:prstGeom prst="roundRect">
                    <a:avLst>
                      <a:gd name="adj" fmla="val 23106"/>
                    </a:avLst>
                  </a:prstGeom>
                  <a:solidFill>
                    <a:srgbClr val="C39B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35" name="Picture 34" descr="2"/>
                  <p:cNvPicPr>
                    <a:picLocks noChangeAspect="1"/>
                  </p:cNvPicPr>
                  <p:nvPr/>
                </p:nvPicPr>
                <p:blipFill>
                  <a:blip r:embed="rId11"/>
                  <a:stretch>
                    <a:fillRect/>
                  </a:stretch>
                </p:blipFill>
                <p:spPr>
                  <a:xfrm>
                    <a:off x="8239" y="7084"/>
                    <a:ext cx="397" cy="397"/>
                  </a:xfrm>
                  <a:prstGeom prst="rect">
                    <a:avLst/>
                  </a:prstGeom>
                </p:spPr>
              </p:pic>
            </p:grpSp>
            <p:sp>
              <p:nvSpPr>
                <p:cNvPr id="39" name="Text Box 38"/>
                <p:cNvSpPr txBox="1"/>
                <p:nvPr/>
              </p:nvSpPr>
              <p:spPr>
                <a:xfrm>
                  <a:off x="8101" y="7989"/>
                  <a:ext cx="2483" cy="531"/>
                </a:xfrm>
                <a:prstGeom prst="rect">
                  <a:avLst/>
                </a:prstGeom>
                <a:noFill/>
              </p:spPr>
              <p:txBody>
                <a:bodyPr wrap="square" rtlCol="0">
                  <a:spAutoFit/>
                </a:bodyPr>
                <a:lstStyle/>
                <a:p>
                  <a:r>
                    <a:rPr lang="en-US" sz="1600">
                      <a:solidFill>
                        <a:schemeClr val="tx1">
                          <a:lumMod val="65000"/>
                          <a:lumOff val="35000"/>
                        </a:schemeClr>
                      </a:solidFill>
                      <a:latin typeface="Gotham" panose="02000504050000020004" charset="0"/>
                      <a:cs typeface="Gotham" panose="02000504050000020004" charset="0"/>
                    </a:rPr>
                    <a:t>Rizqiani Putri</a:t>
                  </a:r>
                </a:p>
              </p:txBody>
            </p:sp>
          </p:grpSp>
          <p:grpSp>
            <p:nvGrpSpPr>
              <p:cNvPr id="61" name="Group 60"/>
              <p:cNvGrpSpPr/>
              <p:nvPr/>
            </p:nvGrpSpPr>
            <p:grpSpPr>
              <a:xfrm>
                <a:off x="7638" y="8499"/>
                <a:ext cx="3529" cy="531"/>
                <a:chOff x="7638" y="8759"/>
                <a:chExt cx="3529" cy="531"/>
              </a:xfrm>
            </p:grpSpPr>
            <p:grpSp>
              <p:nvGrpSpPr>
                <p:cNvPr id="36" name="Group 35"/>
                <p:cNvGrpSpPr>
                  <a:grpSpLocks noChangeAspect="1"/>
                </p:cNvGrpSpPr>
                <p:nvPr/>
              </p:nvGrpSpPr>
              <p:grpSpPr>
                <a:xfrm>
                  <a:off x="7638" y="8798"/>
                  <a:ext cx="454" cy="454"/>
                  <a:chOff x="10118" y="9093"/>
                  <a:chExt cx="566" cy="566"/>
                </a:xfrm>
              </p:grpSpPr>
              <p:sp>
                <p:nvSpPr>
                  <p:cNvPr id="37" name="Rounded Rectangle 36"/>
                  <p:cNvSpPr/>
                  <p:nvPr/>
                </p:nvSpPr>
                <p:spPr>
                  <a:xfrm>
                    <a:off x="10118" y="9093"/>
                    <a:ext cx="567" cy="567"/>
                  </a:xfrm>
                  <a:prstGeom prst="roundRect">
                    <a:avLst>
                      <a:gd name="adj" fmla="val 23106"/>
                    </a:avLst>
                  </a:prstGeom>
                  <a:solidFill>
                    <a:srgbClr val="C39B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40" name="Picture 39" descr="5"/>
                  <p:cNvPicPr>
                    <a:picLocks noChangeAspect="1"/>
                  </p:cNvPicPr>
                  <p:nvPr/>
                </p:nvPicPr>
                <p:blipFill>
                  <a:blip r:embed="rId12"/>
                  <a:stretch>
                    <a:fillRect/>
                  </a:stretch>
                </p:blipFill>
                <p:spPr>
                  <a:xfrm>
                    <a:off x="10203" y="9178"/>
                    <a:ext cx="397" cy="397"/>
                  </a:xfrm>
                  <a:prstGeom prst="rect">
                    <a:avLst/>
                  </a:prstGeom>
                </p:spPr>
              </p:pic>
            </p:grpSp>
            <p:sp>
              <p:nvSpPr>
                <p:cNvPr id="41" name="Text Box 40"/>
                <p:cNvSpPr txBox="1"/>
                <p:nvPr/>
              </p:nvSpPr>
              <p:spPr>
                <a:xfrm>
                  <a:off x="8101" y="8759"/>
                  <a:ext cx="3066" cy="531"/>
                </a:xfrm>
                <a:prstGeom prst="rect">
                  <a:avLst/>
                </a:prstGeom>
                <a:noFill/>
              </p:spPr>
              <p:txBody>
                <a:bodyPr wrap="square" rtlCol="0">
                  <a:spAutoFit/>
                </a:bodyPr>
                <a:lstStyle/>
                <a:p>
                  <a:r>
                    <a:rPr lang="en-US" sz="1600">
                      <a:solidFill>
                        <a:schemeClr val="tx1">
                          <a:lumMod val="65000"/>
                          <a:lumOff val="35000"/>
                        </a:schemeClr>
                      </a:solidFill>
                      <a:latin typeface="Gotham" panose="02000504050000020004" charset="0"/>
                      <a:cs typeface="Gotham" panose="02000504050000020004" charset="0"/>
                    </a:rPr>
                    <a:t>rizqianiputri.com</a:t>
                  </a:r>
                </a:p>
              </p:txBody>
            </p:sp>
          </p:grpSp>
        </p:grpSp>
        <p:grpSp>
          <p:nvGrpSpPr>
            <p:cNvPr id="64" name="Group 63"/>
            <p:cNvGrpSpPr/>
            <p:nvPr/>
          </p:nvGrpSpPr>
          <p:grpSpPr>
            <a:xfrm>
              <a:off x="12188" y="7859"/>
              <a:ext cx="4618" cy="1146"/>
              <a:chOff x="12188" y="7859"/>
              <a:chExt cx="4618" cy="1146"/>
            </a:xfrm>
          </p:grpSpPr>
          <p:grpSp>
            <p:nvGrpSpPr>
              <p:cNvPr id="63" name="Group 62"/>
              <p:cNvGrpSpPr/>
              <p:nvPr/>
            </p:nvGrpSpPr>
            <p:grpSpPr>
              <a:xfrm>
                <a:off x="12188" y="8523"/>
                <a:ext cx="4618" cy="483"/>
                <a:chOff x="12188" y="8783"/>
                <a:chExt cx="4618" cy="483"/>
              </a:xfrm>
            </p:grpSpPr>
            <p:grpSp>
              <p:nvGrpSpPr>
                <p:cNvPr id="42" name="Group 41"/>
                <p:cNvGrpSpPr>
                  <a:grpSpLocks noChangeAspect="1"/>
                </p:cNvGrpSpPr>
                <p:nvPr/>
              </p:nvGrpSpPr>
              <p:grpSpPr>
                <a:xfrm>
                  <a:off x="12188" y="8798"/>
                  <a:ext cx="454" cy="454"/>
                  <a:chOff x="11412" y="8829"/>
                  <a:chExt cx="566" cy="566"/>
                </a:xfrm>
              </p:grpSpPr>
              <p:sp>
                <p:nvSpPr>
                  <p:cNvPr id="43" name="Rounded Rectangle 42"/>
                  <p:cNvSpPr/>
                  <p:nvPr/>
                </p:nvSpPr>
                <p:spPr>
                  <a:xfrm>
                    <a:off x="11412" y="8829"/>
                    <a:ext cx="567" cy="567"/>
                  </a:xfrm>
                  <a:prstGeom prst="roundRect">
                    <a:avLst>
                      <a:gd name="adj" fmla="val 23106"/>
                    </a:avLst>
                  </a:prstGeom>
                  <a:solidFill>
                    <a:srgbClr val="C39B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44" name="Picture 43" descr="4"/>
                  <p:cNvPicPr>
                    <a:picLocks noChangeAspect="1"/>
                  </p:cNvPicPr>
                  <p:nvPr/>
                </p:nvPicPr>
                <p:blipFill>
                  <a:blip r:embed="rId13"/>
                  <a:stretch>
                    <a:fillRect/>
                  </a:stretch>
                </p:blipFill>
                <p:spPr>
                  <a:xfrm>
                    <a:off x="11497" y="8914"/>
                    <a:ext cx="397" cy="397"/>
                  </a:xfrm>
                  <a:prstGeom prst="rect">
                    <a:avLst/>
                  </a:prstGeom>
                </p:spPr>
              </p:pic>
            </p:grpSp>
            <p:sp>
              <p:nvSpPr>
                <p:cNvPr id="45" name="Text Box 44"/>
                <p:cNvSpPr txBox="1"/>
                <p:nvPr/>
              </p:nvSpPr>
              <p:spPr>
                <a:xfrm>
                  <a:off x="12651" y="8783"/>
                  <a:ext cx="4155" cy="483"/>
                </a:xfrm>
                <a:prstGeom prst="rect">
                  <a:avLst/>
                </a:prstGeom>
                <a:noFill/>
              </p:spPr>
              <p:txBody>
                <a:bodyPr wrap="square" rtlCol="0">
                  <a:spAutoFit/>
                </a:bodyPr>
                <a:lstStyle/>
                <a:p>
                  <a:r>
                    <a:rPr lang="en-US" sz="1400">
                      <a:solidFill>
                        <a:schemeClr val="tx1">
                          <a:lumMod val="65000"/>
                          <a:lumOff val="35000"/>
                        </a:schemeClr>
                      </a:solidFill>
                      <a:latin typeface="Gotham" panose="02000504050000020004" charset="0"/>
                      <a:cs typeface="Gotham" panose="02000504050000020004" charset="0"/>
                    </a:rPr>
                    <a:t>mcrizqianiputri@gmail.com</a:t>
                  </a:r>
                </a:p>
              </p:txBody>
            </p:sp>
          </p:grpSp>
          <p:grpSp>
            <p:nvGrpSpPr>
              <p:cNvPr id="62" name="Group 61"/>
              <p:cNvGrpSpPr/>
              <p:nvPr/>
            </p:nvGrpSpPr>
            <p:grpSpPr>
              <a:xfrm>
                <a:off x="12188" y="7859"/>
                <a:ext cx="3205" cy="531"/>
                <a:chOff x="12188" y="7989"/>
                <a:chExt cx="3205" cy="531"/>
              </a:xfrm>
            </p:grpSpPr>
            <p:grpSp>
              <p:nvGrpSpPr>
                <p:cNvPr id="46" name="Group 45"/>
                <p:cNvGrpSpPr>
                  <a:grpSpLocks noChangeAspect="1"/>
                </p:cNvGrpSpPr>
                <p:nvPr/>
              </p:nvGrpSpPr>
              <p:grpSpPr>
                <a:xfrm>
                  <a:off x="12188" y="8028"/>
                  <a:ext cx="454" cy="454"/>
                  <a:chOff x="7955" y="8067"/>
                  <a:chExt cx="566" cy="566"/>
                </a:xfrm>
              </p:grpSpPr>
              <p:sp>
                <p:nvSpPr>
                  <p:cNvPr id="47" name="Rounded Rectangle 46"/>
                  <p:cNvSpPr/>
                  <p:nvPr/>
                </p:nvSpPr>
                <p:spPr>
                  <a:xfrm>
                    <a:off x="7955" y="8067"/>
                    <a:ext cx="567" cy="567"/>
                  </a:xfrm>
                  <a:prstGeom prst="roundRect">
                    <a:avLst>
                      <a:gd name="adj" fmla="val 23106"/>
                    </a:avLst>
                  </a:prstGeom>
                  <a:solidFill>
                    <a:srgbClr val="C39B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48" name="Picture 47" descr="6"/>
                  <p:cNvPicPr>
                    <a:picLocks noChangeAspect="1"/>
                  </p:cNvPicPr>
                  <p:nvPr/>
                </p:nvPicPr>
                <p:blipFill>
                  <a:blip r:embed="rId14"/>
                  <a:stretch>
                    <a:fillRect/>
                  </a:stretch>
                </p:blipFill>
                <p:spPr>
                  <a:xfrm>
                    <a:off x="8040" y="8152"/>
                    <a:ext cx="397" cy="397"/>
                  </a:xfrm>
                  <a:prstGeom prst="rect">
                    <a:avLst/>
                  </a:prstGeom>
                </p:spPr>
              </p:pic>
            </p:grpSp>
            <p:sp>
              <p:nvSpPr>
                <p:cNvPr id="49" name="Text Box 48"/>
                <p:cNvSpPr txBox="1"/>
                <p:nvPr/>
              </p:nvSpPr>
              <p:spPr>
                <a:xfrm>
                  <a:off x="12651" y="7989"/>
                  <a:ext cx="2742" cy="531"/>
                </a:xfrm>
                <a:prstGeom prst="rect">
                  <a:avLst/>
                </a:prstGeom>
                <a:noFill/>
              </p:spPr>
              <p:txBody>
                <a:bodyPr wrap="square" rtlCol="0">
                  <a:spAutoFit/>
                </a:bodyPr>
                <a:lstStyle/>
                <a:p>
                  <a:r>
                    <a:rPr lang="en-US" sz="1600">
                      <a:solidFill>
                        <a:schemeClr val="tx1">
                          <a:lumMod val="65000"/>
                          <a:lumOff val="35000"/>
                        </a:schemeClr>
                      </a:solidFill>
                      <a:latin typeface="Gotham" panose="02000504050000020004" charset="0"/>
                      <a:cs typeface="Gotham" panose="02000504050000020004" charset="0"/>
                    </a:rPr>
                    <a:t>0817 0351 0221</a:t>
                  </a:r>
                </a:p>
              </p:txBody>
            </p:sp>
          </p:grpSp>
        </p:grpSp>
      </p:grpSp>
      <p:sp>
        <p:nvSpPr>
          <p:cNvPr id="2" name="Text Box 1"/>
          <p:cNvSpPr txBox="1"/>
          <p:nvPr/>
        </p:nvSpPr>
        <p:spPr>
          <a:xfrm>
            <a:off x="5005705" y="2851150"/>
            <a:ext cx="5905500" cy="534035"/>
          </a:xfrm>
          <a:prstGeom prst="rect">
            <a:avLst/>
          </a:prstGeom>
          <a:noFill/>
        </p:spPr>
        <p:txBody>
          <a:bodyPr wrap="square" rtlCol="0">
            <a:spAutoFit/>
          </a:bodyPr>
          <a:lstStyle/>
          <a:p>
            <a:pPr algn="ctr">
              <a:lnSpc>
                <a:spcPct val="80000"/>
              </a:lnSpc>
            </a:pPr>
            <a:r>
              <a:rPr lang="en-US" sz="2000" b="1" dirty="0">
                <a:solidFill>
                  <a:schemeClr val="tx1">
                    <a:lumMod val="65000"/>
                    <a:lumOff val="35000"/>
                  </a:schemeClr>
                </a:solidFill>
                <a:latin typeface="Gotham Black" charset="0"/>
                <a:cs typeface="Gotham Black" charset="0"/>
              </a:rPr>
              <a:t>PROFESSIONAL PUBLIC SPEAKER</a:t>
            </a:r>
          </a:p>
          <a:p>
            <a:pPr algn="ctr">
              <a:lnSpc>
                <a:spcPct val="80000"/>
              </a:lnSpc>
            </a:pPr>
            <a:r>
              <a:rPr lang="en-US" sz="1600" dirty="0">
                <a:solidFill>
                  <a:schemeClr val="tx1">
                    <a:lumMod val="65000"/>
                    <a:lumOff val="35000"/>
                  </a:schemeClr>
                </a:solidFill>
                <a:latin typeface="Gotham" panose="02000504050000020004" charset="0"/>
                <a:cs typeface="Gotham" panose="02000504050000020004" charset="0"/>
              </a:rPr>
              <a:t>MC, Moderator, TV Presenter, Communication Facilitator</a:t>
            </a:r>
          </a:p>
        </p:txBody>
      </p:sp>
      <p:sp>
        <p:nvSpPr>
          <p:cNvPr id="9" name="Text Box 8"/>
          <p:cNvSpPr txBox="1"/>
          <p:nvPr/>
        </p:nvSpPr>
        <p:spPr>
          <a:xfrm>
            <a:off x="5006340" y="2075180"/>
            <a:ext cx="5905500" cy="534035"/>
          </a:xfrm>
          <a:prstGeom prst="rect">
            <a:avLst/>
          </a:prstGeom>
          <a:noFill/>
        </p:spPr>
        <p:txBody>
          <a:bodyPr wrap="square" rtlCol="0">
            <a:spAutoFit/>
          </a:bodyPr>
          <a:lstStyle/>
          <a:p>
            <a:pPr algn="ctr">
              <a:lnSpc>
                <a:spcPct val="80000"/>
              </a:lnSpc>
            </a:pPr>
            <a:r>
              <a:rPr lang="en-US" sz="2000" b="1" dirty="0">
                <a:solidFill>
                  <a:schemeClr val="tx1">
                    <a:lumMod val="65000"/>
                    <a:lumOff val="35000"/>
                  </a:schemeClr>
                </a:solidFill>
                <a:latin typeface="Gotham Black" charset="0"/>
                <a:cs typeface="Gotham Black" charset="0"/>
              </a:rPr>
              <a:t>FOUNDER &amp; CEO</a:t>
            </a:r>
          </a:p>
          <a:p>
            <a:pPr algn="ctr">
              <a:lnSpc>
                <a:spcPct val="80000"/>
              </a:lnSpc>
            </a:pPr>
            <a:r>
              <a:rPr lang="en-US" sz="1600" dirty="0">
                <a:solidFill>
                  <a:schemeClr val="tx1">
                    <a:lumMod val="65000"/>
                    <a:lumOff val="35000"/>
                  </a:schemeClr>
                </a:solidFill>
                <a:latin typeface="Gotham" panose="02000504050000020004" charset="0"/>
                <a:cs typeface="Gotham" panose="02000504050000020004" charset="0"/>
              </a:rPr>
              <a:t>PT Sinergi Bicara Indonesia (Sinergi Bicara)</a:t>
            </a:r>
          </a:p>
        </p:txBody>
      </p:sp>
      <p:sp>
        <p:nvSpPr>
          <p:cNvPr id="11" name="Text Box 10"/>
          <p:cNvSpPr txBox="1"/>
          <p:nvPr/>
        </p:nvSpPr>
        <p:spPr>
          <a:xfrm>
            <a:off x="5005070" y="3627120"/>
            <a:ext cx="5905500" cy="534035"/>
          </a:xfrm>
          <a:prstGeom prst="rect">
            <a:avLst/>
          </a:prstGeom>
          <a:noFill/>
        </p:spPr>
        <p:txBody>
          <a:bodyPr wrap="square" rtlCol="0">
            <a:spAutoFit/>
          </a:bodyPr>
          <a:lstStyle/>
          <a:p>
            <a:pPr algn="ctr">
              <a:lnSpc>
                <a:spcPct val="80000"/>
              </a:lnSpc>
            </a:pPr>
            <a:r>
              <a:rPr lang="en-US" sz="2000" b="1" dirty="0">
                <a:solidFill>
                  <a:schemeClr val="tx1">
                    <a:lumMod val="65000"/>
                    <a:lumOff val="35000"/>
                  </a:schemeClr>
                </a:solidFill>
                <a:latin typeface="Gotham Black" charset="0"/>
                <a:cs typeface="Gotham Black" charset="0"/>
              </a:rPr>
              <a:t>PUBLIC SPEAKING LECTURER</a:t>
            </a:r>
          </a:p>
          <a:p>
            <a:pPr algn="ctr">
              <a:lnSpc>
                <a:spcPct val="80000"/>
              </a:lnSpc>
            </a:pPr>
            <a:r>
              <a:rPr lang="en-US" sz="1600" dirty="0">
                <a:solidFill>
                  <a:schemeClr val="tx1">
                    <a:lumMod val="65000"/>
                    <a:lumOff val="35000"/>
                  </a:schemeClr>
                </a:solidFill>
                <a:latin typeface="Gotham" panose="02000504050000020004" charset="0"/>
                <a:cs typeface="Gotham" panose="02000504050000020004" charset="0"/>
              </a:rPr>
              <a:t>Communication Department, Airlangga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s 12"/>
          <p:cNvSpPr/>
          <p:nvPr/>
        </p:nvSpPr>
        <p:spPr>
          <a:xfrm>
            <a:off x="265" y="-865"/>
            <a:ext cx="11520000" cy="6480000"/>
          </a:xfrm>
          <a:prstGeom prst="rect">
            <a:avLst/>
          </a:prstGeom>
          <a:gradFill>
            <a:gsLst>
              <a:gs pos="0">
                <a:srgbClr val="ECE7DF"/>
              </a:gs>
              <a:gs pos="46000">
                <a:srgbClr val="C2B59B"/>
              </a:gs>
              <a:gs pos="69000">
                <a:srgbClr val="A89570"/>
              </a:gs>
            </a:gsLst>
            <a:lin ang="81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pic>
        <p:nvPicPr>
          <p:cNvPr id="11" name="Picture 10" descr="5"/>
          <p:cNvPicPr>
            <a:picLocks noChangeAspect="1"/>
          </p:cNvPicPr>
          <p:nvPr/>
        </p:nvPicPr>
        <p:blipFill>
          <a:blip r:embed="rId2"/>
          <a:srcRect l="16872" t="2195" r="20341" b="13634"/>
          <a:stretch>
            <a:fillRect/>
          </a:stretch>
        </p:blipFill>
        <p:spPr>
          <a:xfrm>
            <a:off x="0" y="688340"/>
            <a:ext cx="4319270" cy="5790565"/>
          </a:xfrm>
          <a:prstGeom prst="rect">
            <a:avLst/>
          </a:prstGeom>
          <a:effectLst>
            <a:outerShdw blurRad="254000" dist="127000" dir="7500000" sx="99000" sy="99000" algn="br" rotWithShape="0">
              <a:schemeClr val="tx1">
                <a:lumMod val="85000"/>
                <a:lumOff val="15000"/>
                <a:alpha val="30000"/>
              </a:schemeClr>
            </a:outerShdw>
          </a:effectLst>
        </p:spPr>
      </p:pic>
      <p:sp>
        <p:nvSpPr>
          <p:cNvPr id="12" name="Rectangles 11"/>
          <p:cNvSpPr/>
          <p:nvPr/>
        </p:nvSpPr>
        <p:spPr>
          <a:xfrm>
            <a:off x="4319535" y="-230"/>
            <a:ext cx="7200000" cy="6480000"/>
          </a:xfrm>
          <a:prstGeom prst="rect">
            <a:avLst/>
          </a:prstGeom>
          <a:solidFill>
            <a:srgbClr val="ECE7DF"/>
          </a:solidFill>
          <a:ln>
            <a:noFill/>
          </a:ln>
          <a:effectLst>
            <a:outerShdw blurRad="571500" dir="10800000" algn="r"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6" name="Rounded Rectangle 25"/>
          <p:cNvSpPr/>
          <p:nvPr/>
        </p:nvSpPr>
        <p:spPr>
          <a:xfrm>
            <a:off x="-1278890" y="2782570"/>
            <a:ext cx="360000" cy="360000"/>
          </a:xfrm>
          <a:prstGeom prst="roundRect">
            <a:avLst>
              <a:gd name="adj" fmla="val 23106"/>
            </a:avLst>
          </a:prstGeom>
          <a:solidFill>
            <a:srgbClr val="C39B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grpSp>
        <p:nvGrpSpPr>
          <p:cNvPr id="2" name="Group 1"/>
          <p:cNvGrpSpPr/>
          <p:nvPr/>
        </p:nvGrpSpPr>
        <p:grpSpPr>
          <a:xfrm>
            <a:off x="4850130" y="491490"/>
            <a:ext cx="6138545" cy="1079500"/>
            <a:chOff x="7638" y="774"/>
            <a:chExt cx="9667" cy="1700"/>
          </a:xfrm>
          <a:effectLst>
            <a:outerShdw blurRad="25400" algn="ctr" rotWithShape="0">
              <a:srgbClr val="A89570">
                <a:alpha val="55000"/>
              </a:srgbClr>
            </a:outerShdw>
          </a:effectLst>
        </p:grpSpPr>
        <p:pic>
          <p:nvPicPr>
            <p:cNvPr id="9" name="Picture 8" descr="Rizqiani Putri_Logo_Terracota"/>
            <p:cNvPicPr>
              <a:picLocks noChangeAspect="1"/>
            </p:cNvPicPr>
            <p:nvPr/>
          </p:nvPicPr>
          <p:blipFill>
            <a:blip r:embed="rId3"/>
            <a:srcRect l="23231" r="23683" b="36478"/>
            <a:stretch>
              <a:fillRect/>
            </a:stretch>
          </p:blipFill>
          <p:spPr>
            <a:xfrm>
              <a:off x="7638" y="774"/>
              <a:ext cx="1420" cy="1701"/>
            </a:xfrm>
            <a:prstGeom prst="rect">
              <a:avLst/>
            </a:prstGeom>
          </p:spPr>
        </p:pic>
        <p:grpSp>
          <p:nvGrpSpPr>
            <p:cNvPr id="17" name="Group 16"/>
            <p:cNvGrpSpPr/>
            <p:nvPr/>
          </p:nvGrpSpPr>
          <p:grpSpPr>
            <a:xfrm>
              <a:off x="9171" y="825"/>
              <a:ext cx="8134" cy="1599"/>
              <a:chOff x="9171" y="1007"/>
              <a:chExt cx="8134" cy="1599"/>
            </a:xfrm>
          </p:grpSpPr>
          <p:sp>
            <p:nvSpPr>
              <p:cNvPr id="35" name="Text Box 34"/>
              <p:cNvSpPr txBox="1"/>
              <p:nvPr/>
            </p:nvSpPr>
            <p:spPr>
              <a:xfrm>
                <a:off x="9171" y="1007"/>
                <a:ext cx="8134" cy="1234"/>
              </a:xfrm>
              <a:prstGeom prst="rect">
                <a:avLst/>
              </a:prstGeom>
              <a:noFill/>
            </p:spPr>
            <p:txBody>
              <a:bodyPr wrap="square" rtlCol="0">
                <a:spAutoFit/>
              </a:bodyPr>
              <a:lstStyle/>
              <a:p>
                <a:pPr algn="ctr"/>
                <a:r>
                  <a:rPr lang="en-US" sz="4500" dirty="0">
                    <a:solidFill>
                      <a:srgbClr val="C39B80"/>
                    </a:solidFill>
                    <a:latin typeface="Tenor Sans" panose="02000000000000000000" charset="0"/>
                    <a:cs typeface="Tenor Sans" panose="02000000000000000000" charset="0"/>
                  </a:rPr>
                  <a:t>RIZQIANI PUTRI</a:t>
                </a:r>
              </a:p>
            </p:txBody>
          </p:sp>
          <p:sp>
            <p:nvSpPr>
              <p:cNvPr id="36" name="Text Box 35"/>
              <p:cNvSpPr txBox="1"/>
              <p:nvPr/>
            </p:nvSpPr>
            <p:spPr>
              <a:xfrm>
                <a:off x="9171" y="1942"/>
                <a:ext cx="8134" cy="665"/>
              </a:xfrm>
              <a:prstGeom prst="rect">
                <a:avLst/>
              </a:prstGeom>
              <a:noFill/>
            </p:spPr>
            <p:txBody>
              <a:bodyPr wrap="square" rtlCol="0">
                <a:spAutoFit/>
              </a:bodyPr>
              <a:lstStyle/>
              <a:p>
                <a:pPr algn="ctr"/>
                <a:r>
                  <a:rPr lang="en-US" sz="2150" dirty="0">
                    <a:solidFill>
                      <a:srgbClr val="C39B80"/>
                    </a:solidFill>
                    <a:latin typeface="Tenor Sans" panose="02000000000000000000" charset="0"/>
                    <a:cs typeface="Tenor Sans" panose="02000000000000000000" charset="0"/>
                  </a:rPr>
                  <a:t>COMMUNICATION FACILITATOR</a:t>
                </a:r>
              </a:p>
            </p:txBody>
          </p:sp>
        </p:grpSp>
      </p:grpSp>
      <p:grpSp>
        <p:nvGrpSpPr>
          <p:cNvPr id="63" name="Group 62"/>
          <p:cNvGrpSpPr/>
          <p:nvPr/>
        </p:nvGrpSpPr>
        <p:grpSpPr>
          <a:xfrm>
            <a:off x="4844230" y="2183587"/>
            <a:ext cx="6418502" cy="3388360"/>
            <a:chOff x="7498" y="3383"/>
            <a:chExt cx="9806" cy="5336"/>
          </a:xfrm>
        </p:grpSpPr>
        <p:sp>
          <p:nvSpPr>
            <p:cNvPr id="44" name="Text Box 43"/>
            <p:cNvSpPr txBox="1"/>
            <p:nvPr/>
          </p:nvSpPr>
          <p:spPr>
            <a:xfrm>
              <a:off x="7638" y="3383"/>
              <a:ext cx="4787" cy="555"/>
            </a:xfrm>
            <a:prstGeom prst="rect">
              <a:avLst/>
            </a:prstGeom>
            <a:noFill/>
          </p:spPr>
          <p:txBody>
            <a:bodyPr wrap="square" rtlCol="0">
              <a:noAutofit/>
            </a:bodyPr>
            <a:lstStyle/>
            <a:p>
              <a:pPr algn="l">
                <a:lnSpc>
                  <a:spcPct val="80000"/>
                </a:lnSpc>
              </a:pPr>
              <a:r>
                <a:rPr lang="en-US" b="1">
                  <a:solidFill>
                    <a:srgbClr val="C39B80"/>
                  </a:solidFill>
                  <a:latin typeface="Gotham Black" charset="0"/>
                  <a:cs typeface="Gotham Black" charset="0"/>
                </a:rPr>
                <a:t>FORMAL EDUCATION</a:t>
              </a:r>
              <a:endParaRPr lang="en-US" sz="1400">
                <a:solidFill>
                  <a:srgbClr val="C39B80"/>
                </a:solidFill>
                <a:latin typeface="Gotham Black" charset="0"/>
                <a:cs typeface="Gotham Black" charset="0"/>
              </a:endParaRPr>
            </a:p>
          </p:txBody>
        </p:sp>
        <p:grpSp>
          <p:nvGrpSpPr>
            <p:cNvPr id="48" name="Group 47"/>
            <p:cNvGrpSpPr/>
            <p:nvPr/>
          </p:nvGrpSpPr>
          <p:grpSpPr>
            <a:xfrm>
              <a:off x="7498" y="4266"/>
              <a:ext cx="9806" cy="1987"/>
              <a:chOff x="8336" y="4986"/>
              <a:chExt cx="9806" cy="1987"/>
            </a:xfrm>
          </p:grpSpPr>
          <p:sp>
            <p:nvSpPr>
              <p:cNvPr id="46" name="Text Box 45"/>
              <p:cNvSpPr txBox="1"/>
              <p:nvPr/>
            </p:nvSpPr>
            <p:spPr>
              <a:xfrm>
                <a:off x="8336" y="5046"/>
                <a:ext cx="1420" cy="555"/>
              </a:xfrm>
              <a:prstGeom prst="rect">
                <a:avLst/>
              </a:prstGeom>
              <a:noFill/>
            </p:spPr>
            <p:txBody>
              <a:bodyPr wrap="square" tIns="0" rtlCol="0">
                <a:noAutofit/>
              </a:bodyPr>
              <a:lstStyle/>
              <a:p>
                <a:pPr algn="r">
                  <a:lnSpc>
                    <a:spcPct val="80000"/>
                  </a:lnSpc>
                </a:pPr>
                <a:r>
                  <a:rPr lang="en-US" sz="2000" b="1">
                    <a:solidFill>
                      <a:schemeClr val="tx1">
                        <a:lumMod val="65000"/>
                        <a:lumOff val="35000"/>
                      </a:schemeClr>
                    </a:solidFill>
                    <a:latin typeface="Gotham Black" charset="0"/>
                    <a:cs typeface="Gotham Black" charset="0"/>
                  </a:rPr>
                  <a:t>2012</a:t>
                </a:r>
              </a:p>
            </p:txBody>
          </p:sp>
          <p:sp>
            <p:nvSpPr>
              <p:cNvPr id="47" name="Text Box 46"/>
              <p:cNvSpPr txBox="1"/>
              <p:nvPr/>
            </p:nvSpPr>
            <p:spPr>
              <a:xfrm>
                <a:off x="9756" y="4986"/>
                <a:ext cx="8386" cy="1987"/>
              </a:xfrm>
              <a:prstGeom prst="rect">
                <a:avLst/>
              </a:prstGeom>
              <a:noFill/>
            </p:spPr>
            <p:txBody>
              <a:bodyPr wrap="square" tIns="0" bIns="0" rtlCol="0">
                <a:spAutoFit/>
              </a:bodyPr>
              <a:lstStyle/>
              <a:p>
                <a:pPr algn="l">
                  <a:lnSpc>
                    <a:spcPct val="100000"/>
                  </a:lnSpc>
                </a:pPr>
                <a:r>
                  <a:rPr lang="en-US" sz="1600" b="1" dirty="0">
                    <a:solidFill>
                      <a:schemeClr val="tx1">
                        <a:lumMod val="65000"/>
                        <a:lumOff val="35000"/>
                      </a:schemeClr>
                    </a:solidFill>
                    <a:latin typeface="Gotham Black" charset="0"/>
                    <a:cs typeface="Gotham Black" charset="0"/>
                    <a:sym typeface="+mn-ea"/>
                  </a:rPr>
                  <a:t>Master of Media &amp; Communication (</a:t>
                </a:r>
                <a:r>
                  <a:rPr lang="en-US" sz="1600" b="1" dirty="0" err="1">
                    <a:solidFill>
                      <a:schemeClr val="tx1">
                        <a:lumMod val="65000"/>
                        <a:lumOff val="35000"/>
                      </a:schemeClr>
                    </a:solidFill>
                    <a:latin typeface="Gotham Black" charset="0"/>
                    <a:cs typeface="Gotham Black" charset="0"/>
                    <a:sym typeface="+mn-ea"/>
                  </a:rPr>
                  <a:t>M.Med.Kom</a:t>
                </a:r>
                <a:r>
                  <a:rPr lang="en-US" sz="1600" b="1" dirty="0">
                    <a:solidFill>
                      <a:schemeClr val="tx1">
                        <a:lumMod val="65000"/>
                        <a:lumOff val="35000"/>
                      </a:schemeClr>
                    </a:solidFill>
                    <a:latin typeface="Gotham Black" charset="0"/>
                    <a:cs typeface="Gotham Black" charset="0"/>
                    <a:sym typeface="+mn-ea"/>
                  </a:rPr>
                  <a:t>.)</a:t>
                </a:r>
                <a:endParaRPr lang="en-US" sz="1600" b="1" dirty="0">
                  <a:solidFill>
                    <a:schemeClr val="tx1">
                      <a:lumMod val="65000"/>
                      <a:lumOff val="35000"/>
                    </a:schemeClr>
                  </a:solidFill>
                  <a:latin typeface="Gotham Black" charset="0"/>
                  <a:cs typeface="Gotham Black" charset="0"/>
                </a:endParaRPr>
              </a:p>
              <a:p>
                <a:pPr algn="l">
                  <a:lnSpc>
                    <a:spcPct val="100000"/>
                  </a:lnSpc>
                </a:pPr>
                <a:r>
                  <a:rPr lang="en-US" b="1" dirty="0">
                    <a:solidFill>
                      <a:schemeClr val="tx1">
                        <a:lumMod val="65000"/>
                        <a:lumOff val="35000"/>
                      </a:schemeClr>
                    </a:solidFill>
                    <a:latin typeface="Gotham Black" charset="0"/>
                    <a:cs typeface="Gotham Black" charset="0"/>
                  </a:rPr>
                  <a:t>AIRLANGGA UNIVERSITY</a:t>
                </a:r>
              </a:p>
              <a:p>
                <a:pPr algn="l">
                  <a:lnSpc>
                    <a:spcPct val="100000"/>
                  </a:lnSpc>
                </a:pPr>
                <a:r>
                  <a:rPr lang="en-US" sz="1600" dirty="0">
                    <a:solidFill>
                      <a:schemeClr val="tx1">
                        <a:lumMod val="65000"/>
                        <a:lumOff val="35000"/>
                      </a:schemeClr>
                    </a:solidFill>
                    <a:latin typeface="Gotham" panose="02000504050000020004" charset="0"/>
                    <a:cs typeface="Gotham" panose="02000504050000020004" charset="0"/>
                  </a:rPr>
                  <a:t>Faculty of Social &amp; Politics Science</a:t>
                </a:r>
              </a:p>
              <a:p>
                <a:pPr algn="l">
                  <a:lnSpc>
                    <a:spcPct val="100000"/>
                  </a:lnSpc>
                </a:pPr>
                <a:r>
                  <a:rPr lang="en-US" sz="1600" dirty="0">
                    <a:solidFill>
                      <a:schemeClr val="tx1">
                        <a:lumMod val="65000"/>
                        <a:lumOff val="35000"/>
                      </a:schemeClr>
                    </a:solidFill>
                    <a:latin typeface="Gotham" panose="02000504050000020004" charset="0"/>
                    <a:cs typeface="Gotham" panose="02000504050000020004" charset="0"/>
                  </a:rPr>
                  <a:t>Department of Communication</a:t>
                </a:r>
                <a:endParaRPr lang="en-US" sz="1600" b="1" dirty="0">
                  <a:solidFill>
                    <a:schemeClr val="tx1">
                      <a:lumMod val="65000"/>
                      <a:lumOff val="35000"/>
                    </a:schemeClr>
                  </a:solidFill>
                  <a:latin typeface="Gotham" panose="02000504050000020004" charset="0"/>
                  <a:cs typeface="Gotham" panose="02000504050000020004" charset="0"/>
                </a:endParaRPr>
              </a:p>
            </p:txBody>
          </p:sp>
        </p:grpSp>
        <p:grpSp>
          <p:nvGrpSpPr>
            <p:cNvPr id="49" name="Group 48"/>
            <p:cNvGrpSpPr/>
            <p:nvPr/>
          </p:nvGrpSpPr>
          <p:grpSpPr>
            <a:xfrm>
              <a:off x="7498" y="6185"/>
              <a:ext cx="9806" cy="1599"/>
              <a:chOff x="8336" y="4986"/>
              <a:chExt cx="9806" cy="1599"/>
            </a:xfrm>
          </p:grpSpPr>
          <p:sp>
            <p:nvSpPr>
              <p:cNvPr id="50" name="Text Box 49"/>
              <p:cNvSpPr txBox="1"/>
              <p:nvPr/>
            </p:nvSpPr>
            <p:spPr>
              <a:xfrm>
                <a:off x="8336" y="5046"/>
                <a:ext cx="1420" cy="555"/>
              </a:xfrm>
              <a:prstGeom prst="rect">
                <a:avLst/>
              </a:prstGeom>
              <a:noFill/>
            </p:spPr>
            <p:txBody>
              <a:bodyPr wrap="square" tIns="0" rtlCol="0">
                <a:noAutofit/>
              </a:bodyPr>
              <a:lstStyle/>
              <a:p>
                <a:pPr algn="r">
                  <a:lnSpc>
                    <a:spcPct val="80000"/>
                  </a:lnSpc>
                </a:pPr>
                <a:r>
                  <a:rPr lang="en-US" sz="1900" b="1">
                    <a:solidFill>
                      <a:schemeClr val="tx1">
                        <a:lumMod val="65000"/>
                        <a:lumOff val="35000"/>
                      </a:schemeClr>
                    </a:solidFill>
                    <a:latin typeface="Gotham Black" charset="0"/>
                    <a:cs typeface="Gotham Black" charset="0"/>
                  </a:rPr>
                  <a:t>2009</a:t>
                </a:r>
              </a:p>
            </p:txBody>
          </p:sp>
          <p:sp>
            <p:nvSpPr>
              <p:cNvPr id="51" name="Text Box 50"/>
              <p:cNvSpPr txBox="1"/>
              <p:nvPr/>
            </p:nvSpPr>
            <p:spPr>
              <a:xfrm>
                <a:off x="9756" y="4986"/>
                <a:ext cx="8386" cy="1599"/>
              </a:xfrm>
              <a:prstGeom prst="rect">
                <a:avLst/>
              </a:prstGeom>
              <a:noFill/>
            </p:spPr>
            <p:txBody>
              <a:bodyPr wrap="square" tIns="0" bIns="0" rtlCol="0">
                <a:spAutoFit/>
              </a:bodyPr>
              <a:lstStyle/>
              <a:p>
                <a:pPr algn="l">
                  <a:lnSpc>
                    <a:spcPct val="100000"/>
                  </a:lnSpc>
                </a:pPr>
                <a:r>
                  <a:rPr lang="en-US" sz="1600" b="1">
                    <a:solidFill>
                      <a:schemeClr val="tx1">
                        <a:lumMod val="65000"/>
                        <a:lumOff val="35000"/>
                      </a:schemeClr>
                    </a:solidFill>
                    <a:latin typeface="Gotham Black" charset="0"/>
                    <a:cs typeface="Gotham Black" charset="0"/>
                    <a:sym typeface="+mn-ea"/>
                  </a:rPr>
                  <a:t>Bachelor of Social Science (S.Sos.)</a:t>
                </a:r>
                <a:endParaRPr lang="en-US" sz="1600" b="1">
                  <a:solidFill>
                    <a:schemeClr val="tx1">
                      <a:lumMod val="65000"/>
                      <a:lumOff val="35000"/>
                    </a:schemeClr>
                  </a:solidFill>
                  <a:latin typeface="Gotham Black" charset="0"/>
                  <a:cs typeface="Gotham Black" charset="0"/>
                </a:endParaRPr>
              </a:p>
              <a:p>
                <a:pPr algn="l">
                  <a:lnSpc>
                    <a:spcPct val="100000"/>
                  </a:lnSpc>
                </a:pPr>
                <a:r>
                  <a:rPr lang="en-US" b="1">
                    <a:solidFill>
                      <a:schemeClr val="tx1">
                        <a:lumMod val="65000"/>
                        <a:lumOff val="35000"/>
                      </a:schemeClr>
                    </a:solidFill>
                    <a:latin typeface="Gotham Black" charset="0"/>
                    <a:cs typeface="Gotham Black" charset="0"/>
                  </a:rPr>
                  <a:t>AIRLANGGA UNIVERSITY</a:t>
                </a:r>
              </a:p>
              <a:p>
                <a:pPr algn="l">
                  <a:lnSpc>
                    <a:spcPct val="100000"/>
                  </a:lnSpc>
                </a:pPr>
                <a:r>
                  <a:rPr lang="en-US" sz="1600">
                    <a:solidFill>
                      <a:schemeClr val="tx1">
                        <a:lumMod val="65000"/>
                        <a:lumOff val="35000"/>
                      </a:schemeClr>
                    </a:solidFill>
                    <a:latin typeface="Gotham" panose="02000504050000020004" charset="0"/>
                    <a:cs typeface="Gotham" panose="02000504050000020004" charset="0"/>
                  </a:rPr>
                  <a:t>Faculty of Social &amp; Politics Science</a:t>
                </a:r>
              </a:p>
              <a:p>
                <a:pPr algn="l">
                  <a:lnSpc>
                    <a:spcPct val="100000"/>
                  </a:lnSpc>
                </a:pPr>
                <a:r>
                  <a:rPr lang="en-US" sz="1600">
                    <a:solidFill>
                      <a:schemeClr val="tx1">
                        <a:lumMod val="65000"/>
                        <a:lumOff val="35000"/>
                      </a:schemeClr>
                    </a:solidFill>
                    <a:latin typeface="Gotham" panose="02000504050000020004" charset="0"/>
                    <a:cs typeface="Gotham" panose="02000504050000020004" charset="0"/>
                  </a:rPr>
                  <a:t>Department of Communication</a:t>
                </a:r>
                <a:endParaRPr lang="en-US" sz="1600" b="1">
                  <a:solidFill>
                    <a:schemeClr val="tx1">
                      <a:lumMod val="65000"/>
                      <a:lumOff val="35000"/>
                    </a:schemeClr>
                  </a:solidFill>
                  <a:latin typeface="Gotham" panose="02000504050000020004" charset="0"/>
                  <a:cs typeface="Gotham" panose="02000504050000020004" charset="0"/>
                </a:endParaRPr>
              </a:p>
            </p:txBody>
          </p:sp>
        </p:grpSp>
        <p:grpSp>
          <p:nvGrpSpPr>
            <p:cNvPr id="59" name="Group 58"/>
            <p:cNvGrpSpPr/>
            <p:nvPr/>
          </p:nvGrpSpPr>
          <p:grpSpPr>
            <a:xfrm>
              <a:off x="7498" y="8104"/>
              <a:ext cx="9806" cy="615"/>
              <a:chOff x="8336" y="4986"/>
              <a:chExt cx="9806" cy="615"/>
            </a:xfrm>
          </p:grpSpPr>
          <p:sp>
            <p:nvSpPr>
              <p:cNvPr id="61" name="Text Box 60"/>
              <p:cNvSpPr txBox="1"/>
              <p:nvPr/>
            </p:nvSpPr>
            <p:spPr>
              <a:xfrm>
                <a:off x="8336" y="5046"/>
                <a:ext cx="1420" cy="555"/>
              </a:xfrm>
              <a:prstGeom prst="rect">
                <a:avLst/>
              </a:prstGeom>
              <a:noFill/>
            </p:spPr>
            <p:txBody>
              <a:bodyPr wrap="square" tIns="0" rtlCol="0">
                <a:noAutofit/>
              </a:bodyPr>
              <a:lstStyle/>
              <a:p>
                <a:pPr algn="r">
                  <a:lnSpc>
                    <a:spcPct val="80000"/>
                  </a:lnSpc>
                </a:pPr>
                <a:r>
                  <a:rPr lang="en-US" sz="1900" b="1">
                    <a:solidFill>
                      <a:schemeClr val="tx1">
                        <a:lumMod val="65000"/>
                        <a:lumOff val="35000"/>
                      </a:schemeClr>
                    </a:solidFill>
                    <a:latin typeface="Gotham Black" charset="0"/>
                    <a:cs typeface="Gotham Black" charset="0"/>
                  </a:rPr>
                  <a:t>2005</a:t>
                </a:r>
              </a:p>
            </p:txBody>
          </p:sp>
          <p:sp>
            <p:nvSpPr>
              <p:cNvPr id="62" name="Text Box 61"/>
              <p:cNvSpPr txBox="1"/>
              <p:nvPr/>
            </p:nvSpPr>
            <p:spPr>
              <a:xfrm>
                <a:off x="9756" y="4986"/>
                <a:ext cx="8386" cy="436"/>
              </a:xfrm>
              <a:prstGeom prst="rect">
                <a:avLst/>
              </a:prstGeom>
              <a:noFill/>
            </p:spPr>
            <p:txBody>
              <a:bodyPr wrap="square" tIns="0" bIns="0" rtlCol="0">
                <a:spAutoFit/>
              </a:bodyPr>
              <a:lstStyle/>
              <a:p>
                <a:pPr algn="l">
                  <a:lnSpc>
                    <a:spcPct val="100000"/>
                  </a:lnSpc>
                </a:pPr>
                <a:r>
                  <a:rPr lang="en-US" b="1">
                    <a:solidFill>
                      <a:schemeClr val="tx1">
                        <a:lumMod val="65000"/>
                        <a:lumOff val="35000"/>
                      </a:schemeClr>
                    </a:solidFill>
                    <a:latin typeface="Gotham Black" charset="0"/>
                    <a:cs typeface="Gotham Black" charset="0"/>
                    <a:sym typeface="+mn-ea"/>
                  </a:rPr>
                  <a:t>SMA Negeri 5 Surabaya</a:t>
                </a: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03475-5DF0-B517-1A73-CE48C8054F0B}"/>
            </a:ext>
          </a:extLst>
        </p:cNvPr>
        <p:cNvGrpSpPr/>
        <p:nvPr/>
      </p:nvGrpSpPr>
      <p:grpSpPr>
        <a:xfrm>
          <a:off x="0" y="0"/>
          <a:ext cx="0" cy="0"/>
          <a:chOff x="0" y="0"/>
          <a:chExt cx="0" cy="0"/>
        </a:xfrm>
      </p:grpSpPr>
      <p:sp>
        <p:nvSpPr>
          <p:cNvPr id="12" name="Rectangles 11">
            <a:extLst>
              <a:ext uri="{FF2B5EF4-FFF2-40B4-BE49-F238E27FC236}">
                <a16:creationId xmlns:a16="http://schemas.microsoft.com/office/drawing/2014/main" id="{E0DE50A5-4B60-1EC0-4245-B248025B747C}"/>
              </a:ext>
            </a:extLst>
          </p:cNvPr>
          <p:cNvSpPr/>
          <p:nvPr/>
        </p:nvSpPr>
        <p:spPr>
          <a:xfrm>
            <a:off x="0" y="-230"/>
            <a:ext cx="11519535" cy="6480000"/>
          </a:xfrm>
          <a:prstGeom prst="rect">
            <a:avLst/>
          </a:prstGeom>
          <a:solidFill>
            <a:srgbClr val="ECE7DF"/>
          </a:solidFill>
          <a:ln>
            <a:noFill/>
          </a:ln>
          <a:effectLst>
            <a:outerShdw blurRad="571500" dir="10800000" algn="r"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8" name="Text Box 43">
            <a:extLst>
              <a:ext uri="{FF2B5EF4-FFF2-40B4-BE49-F238E27FC236}">
                <a16:creationId xmlns:a16="http://schemas.microsoft.com/office/drawing/2014/main" id="{B3F48FCF-790F-7005-D58C-2EE8627A8023}"/>
              </a:ext>
            </a:extLst>
          </p:cNvPr>
          <p:cNvSpPr txBox="1"/>
          <p:nvPr/>
        </p:nvSpPr>
        <p:spPr>
          <a:xfrm>
            <a:off x="7222909" y="585192"/>
            <a:ext cx="3701415" cy="352425"/>
          </a:xfrm>
          <a:prstGeom prst="rect">
            <a:avLst/>
          </a:prstGeom>
          <a:noFill/>
        </p:spPr>
        <p:txBody>
          <a:bodyPr wrap="square" rtlCol="0">
            <a:noAutofit/>
          </a:bodyPr>
          <a:lstStyle/>
          <a:p>
            <a:pPr algn="ctr">
              <a:lnSpc>
                <a:spcPct val="80000"/>
              </a:lnSpc>
            </a:pPr>
            <a:r>
              <a:rPr lang="en-US" sz="2400" b="1">
                <a:solidFill>
                  <a:srgbClr val="C39B80"/>
                </a:solidFill>
                <a:latin typeface="Gotham" panose="02000504050000020004" charset="0"/>
                <a:cs typeface="Gotham" panose="02000504050000020004" charset="0"/>
              </a:rPr>
              <a:t>CLIENTS &amp; PARTNERS</a:t>
            </a:r>
            <a:endParaRPr lang="en-US">
              <a:solidFill>
                <a:srgbClr val="C39B80"/>
              </a:solidFill>
              <a:latin typeface="Gotham" panose="02000504050000020004" charset="0"/>
              <a:cs typeface="Gotham" panose="02000504050000020004" charset="0"/>
            </a:endParaRPr>
          </a:p>
        </p:txBody>
      </p:sp>
      <p:grpSp>
        <p:nvGrpSpPr>
          <p:cNvPr id="4" name="Group 11">
            <a:extLst>
              <a:ext uri="{FF2B5EF4-FFF2-40B4-BE49-F238E27FC236}">
                <a16:creationId xmlns:a16="http://schemas.microsoft.com/office/drawing/2014/main" id="{07BBBAB1-D7F9-DEFB-6F46-A51D1EF77D44}"/>
              </a:ext>
            </a:extLst>
          </p:cNvPr>
          <p:cNvGrpSpPr/>
          <p:nvPr/>
        </p:nvGrpSpPr>
        <p:grpSpPr>
          <a:xfrm>
            <a:off x="7517275" y="5940000"/>
            <a:ext cx="3764915" cy="337185"/>
            <a:chOff x="2893" y="10204"/>
            <a:chExt cx="5929" cy="531"/>
          </a:xfrm>
        </p:grpSpPr>
        <p:grpSp>
          <p:nvGrpSpPr>
            <p:cNvPr id="5" name="Group 6">
              <a:extLst>
                <a:ext uri="{FF2B5EF4-FFF2-40B4-BE49-F238E27FC236}">
                  <a16:creationId xmlns:a16="http://schemas.microsoft.com/office/drawing/2014/main" id="{366DCB33-8206-7FE7-D1A3-C40C8862751C}"/>
                </a:ext>
              </a:extLst>
            </p:cNvPr>
            <p:cNvGrpSpPr/>
            <p:nvPr/>
          </p:nvGrpSpPr>
          <p:grpSpPr>
            <a:xfrm>
              <a:off x="5895" y="10204"/>
              <a:ext cx="2927" cy="531"/>
              <a:chOff x="5895" y="10204"/>
              <a:chExt cx="2927" cy="531"/>
            </a:xfrm>
          </p:grpSpPr>
          <p:pic>
            <p:nvPicPr>
              <p:cNvPr id="10" name="Picture 1" descr="1">
                <a:extLst>
                  <a:ext uri="{FF2B5EF4-FFF2-40B4-BE49-F238E27FC236}">
                    <a16:creationId xmlns:a16="http://schemas.microsoft.com/office/drawing/2014/main" id="{580CEA78-8260-085D-A54A-1F53210DF5F4}"/>
                  </a:ext>
                </a:extLst>
              </p:cNvPr>
              <p:cNvPicPr>
                <a:picLocks noChangeAspect="1"/>
              </p:cNvPicPr>
              <p:nvPr/>
            </p:nvPicPr>
            <p:blipFill>
              <a:blip r:embed="rId2"/>
              <a:stretch>
                <a:fillRect/>
              </a:stretch>
            </p:blipFill>
            <p:spPr>
              <a:xfrm>
                <a:off x="5895" y="10271"/>
                <a:ext cx="397" cy="397"/>
              </a:xfrm>
              <a:prstGeom prst="rect">
                <a:avLst/>
              </a:prstGeom>
            </p:spPr>
          </p:pic>
          <p:sp>
            <p:nvSpPr>
              <p:cNvPr id="11" name="Text Box 37">
                <a:extLst>
                  <a:ext uri="{FF2B5EF4-FFF2-40B4-BE49-F238E27FC236}">
                    <a16:creationId xmlns:a16="http://schemas.microsoft.com/office/drawing/2014/main" id="{72969358-9996-D65F-B7B5-A9CAC2A5A00C}"/>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6" name="Group 7">
              <a:extLst>
                <a:ext uri="{FF2B5EF4-FFF2-40B4-BE49-F238E27FC236}">
                  <a16:creationId xmlns:a16="http://schemas.microsoft.com/office/drawing/2014/main" id="{1BD1BD54-C27D-6351-820D-C62728DC155F}"/>
                </a:ext>
              </a:extLst>
            </p:cNvPr>
            <p:cNvGrpSpPr/>
            <p:nvPr/>
          </p:nvGrpSpPr>
          <p:grpSpPr>
            <a:xfrm>
              <a:off x="2893" y="10204"/>
              <a:ext cx="2916" cy="530"/>
              <a:chOff x="5895" y="10844"/>
              <a:chExt cx="2916" cy="530"/>
            </a:xfrm>
          </p:grpSpPr>
          <p:pic>
            <p:nvPicPr>
              <p:cNvPr id="7" name="Picture 3" descr="2">
                <a:extLst>
                  <a:ext uri="{FF2B5EF4-FFF2-40B4-BE49-F238E27FC236}">
                    <a16:creationId xmlns:a16="http://schemas.microsoft.com/office/drawing/2014/main" id="{18C892AD-63AF-6C15-AB1E-E78E65A04EEB}"/>
                  </a:ext>
                </a:extLst>
              </p:cNvPr>
              <p:cNvPicPr>
                <a:picLocks noChangeAspect="1"/>
              </p:cNvPicPr>
              <p:nvPr/>
            </p:nvPicPr>
            <p:blipFill>
              <a:blip r:embed="rId3"/>
              <a:stretch>
                <a:fillRect/>
              </a:stretch>
            </p:blipFill>
            <p:spPr>
              <a:xfrm>
                <a:off x="5895" y="10911"/>
                <a:ext cx="397" cy="397"/>
              </a:xfrm>
              <a:prstGeom prst="rect">
                <a:avLst/>
              </a:prstGeom>
            </p:spPr>
          </p:pic>
          <p:sp>
            <p:nvSpPr>
              <p:cNvPr id="8" name="Text Box 38">
                <a:extLst>
                  <a:ext uri="{FF2B5EF4-FFF2-40B4-BE49-F238E27FC236}">
                    <a16:creationId xmlns:a16="http://schemas.microsoft.com/office/drawing/2014/main" id="{392CE8FA-2C89-0AA7-CD5D-5C1DC9CEE186}"/>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4" name="Group 9">
            <a:extLst>
              <a:ext uri="{FF2B5EF4-FFF2-40B4-BE49-F238E27FC236}">
                <a16:creationId xmlns:a16="http://schemas.microsoft.com/office/drawing/2014/main" id="{FC5970BC-2C63-8F49-BE4D-88D4BA03DA2D}"/>
              </a:ext>
            </a:extLst>
          </p:cNvPr>
          <p:cNvGrpSpPr/>
          <p:nvPr/>
        </p:nvGrpSpPr>
        <p:grpSpPr>
          <a:xfrm>
            <a:off x="360000" y="5940000"/>
            <a:ext cx="2222500" cy="336550"/>
            <a:chOff x="5895" y="11484"/>
            <a:chExt cx="3500" cy="530"/>
          </a:xfrm>
        </p:grpSpPr>
        <p:pic>
          <p:nvPicPr>
            <p:cNvPr id="15" name="Picture 4" descr="3">
              <a:extLst>
                <a:ext uri="{FF2B5EF4-FFF2-40B4-BE49-F238E27FC236}">
                  <a16:creationId xmlns:a16="http://schemas.microsoft.com/office/drawing/2014/main" id="{D9890612-B742-9E61-9966-578933AA6AAF}"/>
                </a:ext>
              </a:extLst>
            </p:cNvPr>
            <p:cNvPicPr>
              <a:picLocks noChangeAspect="1"/>
            </p:cNvPicPr>
            <p:nvPr/>
          </p:nvPicPr>
          <p:blipFill>
            <a:blip r:embed="rId4"/>
            <a:stretch>
              <a:fillRect/>
            </a:stretch>
          </p:blipFill>
          <p:spPr>
            <a:xfrm>
              <a:off x="5895" y="11551"/>
              <a:ext cx="397" cy="397"/>
            </a:xfrm>
            <a:prstGeom prst="rect">
              <a:avLst/>
            </a:prstGeom>
          </p:spPr>
        </p:pic>
        <p:sp>
          <p:nvSpPr>
            <p:cNvPr id="18" name="Text Box 40">
              <a:extLst>
                <a:ext uri="{FF2B5EF4-FFF2-40B4-BE49-F238E27FC236}">
                  <a16:creationId xmlns:a16="http://schemas.microsoft.com/office/drawing/2014/main" id="{2DD5644C-27CF-1D97-77D4-148AAE923776}"/>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24" name="Grup 23">
            <a:extLst>
              <a:ext uri="{FF2B5EF4-FFF2-40B4-BE49-F238E27FC236}">
                <a16:creationId xmlns:a16="http://schemas.microsoft.com/office/drawing/2014/main" id="{1AB708FA-4963-B3CA-83B0-716B9F55EDF5}"/>
              </a:ext>
            </a:extLst>
          </p:cNvPr>
          <p:cNvGrpSpPr/>
          <p:nvPr/>
        </p:nvGrpSpPr>
        <p:grpSpPr>
          <a:xfrm>
            <a:off x="377372" y="272916"/>
            <a:ext cx="3974010" cy="859200"/>
            <a:chOff x="798287" y="360000"/>
            <a:chExt cx="3974010" cy="859200"/>
          </a:xfrm>
        </p:grpSpPr>
        <p:grpSp>
          <p:nvGrpSpPr>
            <p:cNvPr id="17" name="Group 16">
              <a:extLst>
                <a:ext uri="{FF2B5EF4-FFF2-40B4-BE49-F238E27FC236}">
                  <a16:creationId xmlns:a16="http://schemas.microsoft.com/office/drawing/2014/main" id="{36F0EF88-7010-0406-3C5C-CFC221A95FD0}"/>
                </a:ext>
              </a:extLst>
            </p:cNvPr>
            <p:cNvGrpSpPr/>
            <p:nvPr/>
          </p:nvGrpSpPr>
          <p:grpSpPr>
            <a:xfrm>
              <a:off x="1512842" y="422570"/>
              <a:ext cx="3259455" cy="702945"/>
              <a:chOff x="10671" y="1007"/>
              <a:chExt cx="5133" cy="1107"/>
            </a:xfrm>
          </p:grpSpPr>
          <p:sp>
            <p:nvSpPr>
              <p:cNvPr id="35" name="Text Box 34">
                <a:extLst>
                  <a:ext uri="{FF2B5EF4-FFF2-40B4-BE49-F238E27FC236}">
                    <a16:creationId xmlns:a16="http://schemas.microsoft.com/office/drawing/2014/main" id="{21BA20E4-58C0-1963-F777-EA6BDD248334}"/>
                  </a:ext>
                </a:extLst>
              </p:cNvPr>
              <p:cNvSpPr txBox="1"/>
              <p:nvPr/>
            </p:nvSpPr>
            <p:spPr>
              <a:xfrm>
                <a:off x="10671" y="1007"/>
                <a:ext cx="5133" cy="824"/>
              </a:xfrm>
              <a:prstGeom prst="rect">
                <a:avLst/>
              </a:prstGeom>
              <a:noFill/>
            </p:spPr>
            <p:txBody>
              <a:bodyPr wrap="none" rtlCol="0">
                <a:spAutoFit/>
              </a:bodyPr>
              <a:lstStyle/>
              <a:p>
                <a:pPr algn="ctr"/>
                <a:r>
                  <a:rPr lang="en-US" sz="2800">
                    <a:solidFill>
                      <a:srgbClr val="C39B80"/>
                    </a:solidFill>
                    <a:latin typeface="Tenor Sans" panose="02000000000000000000" charset="0"/>
                    <a:cs typeface="Tenor Sans" panose="02000000000000000000" charset="0"/>
                  </a:rPr>
                  <a:t>RIZQIANI PUTRI</a:t>
                </a:r>
              </a:p>
            </p:txBody>
          </p:sp>
          <p:sp>
            <p:nvSpPr>
              <p:cNvPr id="36" name="Text Box 35">
                <a:extLst>
                  <a:ext uri="{FF2B5EF4-FFF2-40B4-BE49-F238E27FC236}">
                    <a16:creationId xmlns:a16="http://schemas.microsoft.com/office/drawing/2014/main" id="{1141FD5C-C060-CC27-7940-99AE5F9C85FA}"/>
                  </a:ext>
                </a:extLst>
              </p:cNvPr>
              <p:cNvSpPr txBox="1"/>
              <p:nvPr/>
            </p:nvSpPr>
            <p:spPr>
              <a:xfrm>
                <a:off x="10979" y="1678"/>
                <a:ext cx="4517" cy="436"/>
              </a:xfrm>
              <a:prstGeom prst="rect">
                <a:avLst/>
              </a:prstGeom>
              <a:noFill/>
            </p:spPr>
            <p:txBody>
              <a:bodyPr wrap="none" rtlCol="0">
                <a:spAutoFit/>
              </a:bodyPr>
              <a:lstStyle/>
              <a:p>
                <a:pPr algn="ctr"/>
                <a:r>
                  <a:rPr lang="en-US" sz="1200">
                    <a:solidFill>
                      <a:srgbClr val="C39B80"/>
                    </a:solidFill>
                    <a:latin typeface="Tenor Sans" panose="02000000000000000000" charset="0"/>
                    <a:cs typeface="Tenor Sans" panose="02000000000000000000" charset="0"/>
                  </a:rPr>
                  <a:t>COMMUNICATION FACILITATOR</a:t>
                </a:r>
              </a:p>
            </p:txBody>
          </p:sp>
        </p:grpSp>
        <p:pic>
          <p:nvPicPr>
            <p:cNvPr id="19" name="Picture 8" descr="Rizqiani Putri_Logo_Terracota">
              <a:extLst>
                <a:ext uri="{FF2B5EF4-FFF2-40B4-BE49-F238E27FC236}">
                  <a16:creationId xmlns:a16="http://schemas.microsoft.com/office/drawing/2014/main" id="{D532DA6A-7017-3B55-7536-776C2992859C}"/>
                </a:ext>
              </a:extLst>
            </p:cNvPr>
            <p:cNvPicPr>
              <a:picLocks noChangeAspect="1"/>
            </p:cNvPicPr>
            <p:nvPr/>
          </p:nvPicPr>
          <p:blipFill rotWithShape="1">
            <a:blip r:embed="rId5"/>
            <a:srcRect l="16495" r="11273" b="31810"/>
            <a:stretch>
              <a:fillRect/>
            </a:stretch>
          </p:blipFill>
          <p:spPr>
            <a:xfrm>
              <a:off x="798287" y="360000"/>
              <a:ext cx="910136" cy="859200"/>
            </a:xfrm>
            <a:prstGeom prst="rect">
              <a:avLst/>
            </a:prstGeom>
          </p:spPr>
        </p:pic>
      </p:grpSp>
      <p:sp>
        <p:nvSpPr>
          <p:cNvPr id="16" name="Kotak Teks 15">
            <a:extLst>
              <a:ext uri="{FF2B5EF4-FFF2-40B4-BE49-F238E27FC236}">
                <a16:creationId xmlns:a16="http://schemas.microsoft.com/office/drawing/2014/main" id="{C24D9FBB-54FF-B7AC-C2E2-BA5C590EB3A3}"/>
              </a:ext>
            </a:extLst>
          </p:cNvPr>
          <p:cNvSpPr txBox="1"/>
          <p:nvPr/>
        </p:nvSpPr>
        <p:spPr>
          <a:xfrm>
            <a:off x="4769450" y="1260000"/>
            <a:ext cx="1980000" cy="4909036"/>
          </a:xfrm>
          <a:prstGeom prst="rect">
            <a:avLst/>
          </a:prstGeom>
          <a:noFill/>
        </p:spPr>
        <p:txBody>
          <a:bodyPr wrap="square" lIns="0" tIns="0" rIns="0" bIns="0">
            <a:spAutoFit/>
          </a:bodyPr>
          <a:lstStyle/>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Dinas Kepemudaan, Olahraga &amp; Pariwisata Kab. Hulu Sungai Tengah</a:t>
            </a:r>
          </a:p>
          <a:p>
            <a:pPr marL="107950" lvl="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D</a:t>
            </a:r>
            <a:r>
              <a:rPr lang="en-US" sz="1100" dirty="0" err="1">
                <a:latin typeface="Gotham" panose="02000504050000020004" charset="0"/>
                <a:ea typeface="FangSong" panose="020B0503020204020204" pitchFamily="49" charset="-122"/>
              </a:rPr>
              <a:t>inas</a:t>
            </a:r>
            <a:r>
              <a:rPr lang="en-US" sz="1100" dirty="0">
                <a:latin typeface="Gotham" panose="02000504050000020004" charset="0"/>
                <a:ea typeface="FangSong" panose="020B0503020204020204" pitchFamily="49" charset="-122"/>
              </a:rPr>
              <a:t> Kesehatan</a:t>
            </a:r>
            <a:r>
              <a:rPr lang="id-ID"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Kab</a:t>
            </a:r>
            <a:r>
              <a:rPr lang="en-US" sz="1100" dirty="0">
                <a:latin typeface="Gotham" panose="02000504050000020004" charset="0"/>
                <a:ea typeface="FangSong" panose="020B0503020204020204" pitchFamily="49" charset="-122"/>
              </a:rPr>
              <a:t>. Kediri</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Kesehatan </a:t>
            </a:r>
            <a:r>
              <a:rPr lang="en-US" sz="1100" dirty="0" err="1">
                <a:latin typeface="Gotham" panose="02000504050000020004" charset="0"/>
                <a:ea typeface="FangSong" panose="020B0503020204020204" pitchFamily="49" charset="-122"/>
              </a:rPr>
              <a:t>Kab</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Situbondo</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Kesehatan </a:t>
            </a:r>
            <a:r>
              <a:rPr lang="en-US" sz="1100" dirty="0" err="1">
                <a:latin typeface="Gotham" panose="02000504050000020004" charset="0"/>
                <a:ea typeface="FangSong" panose="020B0503020204020204" pitchFamily="49" charset="-122"/>
              </a:rPr>
              <a:t>Kab</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Tuban</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Kesehatan Prov. Jawa Timur</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a:t>
            </a:r>
            <a:r>
              <a:rPr lang="en-US" sz="1100" dirty="0" err="1">
                <a:latin typeface="Gotham" panose="02000504050000020004" charset="0"/>
                <a:ea typeface="FangSong" panose="020B0503020204020204" pitchFamily="49" charset="-122"/>
              </a:rPr>
              <a:t>Komunikasi</a:t>
            </a:r>
            <a:r>
              <a:rPr lang="en-US" sz="1100" dirty="0">
                <a:latin typeface="Gotham" panose="02000504050000020004" charset="0"/>
                <a:ea typeface="FangSong" panose="020B0503020204020204" pitchFamily="49" charset="-122"/>
              </a:rPr>
              <a:t> &amp; </a:t>
            </a:r>
            <a:r>
              <a:rPr lang="en-US" sz="1100" dirty="0" err="1">
                <a:latin typeface="Gotham" panose="02000504050000020004" charset="0"/>
                <a:ea typeface="FangSong" panose="020B0503020204020204" pitchFamily="49" charset="-122"/>
              </a:rPr>
              <a:t>Informatika</a:t>
            </a:r>
            <a:r>
              <a:rPr lang="en-US" sz="1100" dirty="0">
                <a:latin typeface="Gotham" panose="02000504050000020004" charset="0"/>
                <a:ea typeface="FangSong" panose="020B0503020204020204" pitchFamily="49" charset="-122"/>
              </a:rPr>
              <a:t> Prov. Jawa Timur</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a:t>
            </a:r>
            <a:r>
              <a:rPr lang="en-US" sz="1100" dirty="0" err="1">
                <a:latin typeface="Gotham" panose="02000504050000020004" charset="0"/>
                <a:ea typeface="FangSong" panose="020B0503020204020204" pitchFamily="49" charset="-122"/>
              </a:rPr>
              <a:t>Koperasi</a:t>
            </a:r>
            <a:r>
              <a:rPr lang="en-US" sz="1100" dirty="0">
                <a:latin typeface="Gotham" panose="02000504050000020004" charset="0"/>
                <a:ea typeface="FangSong" panose="020B0503020204020204" pitchFamily="49" charset="-122"/>
              </a:rPr>
              <a:t> &amp; UMKM </a:t>
            </a:r>
            <a:r>
              <a:rPr lang="en-US" sz="1100" dirty="0" err="1">
                <a:latin typeface="Gotham" panose="02000504050000020004" charset="0"/>
                <a:ea typeface="FangSong" panose="020B0503020204020204" pitchFamily="49" charset="-122"/>
              </a:rPr>
              <a:t>Kab</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Sidoarjo</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a:t>
            </a:r>
            <a:r>
              <a:rPr lang="en-US" sz="1100" dirty="0" err="1">
                <a:latin typeface="Gotham" panose="02000504050000020004" charset="0"/>
                <a:ea typeface="FangSong" panose="020B0503020204020204" pitchFamily="49" charset="-122"/>
              </a:rPr>
              <a:t>Lingkungan</a:t>
            </a:r>
            <a:r>
              <a:rPr lang="en-US" sz="1100" dirty="0">
                <a:latin typeface="Gotham" panose="02000504050000020004" charset="0"/>
                <a:ea typeface="FangSong" panose="020B0503020204020204" pitchFamily="49" charset="-122"/>
              </a:rPr>
              <a:t> Hidup Kota Surabaya</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P3ADALDUKKB </a:t>
            </a:r>
            <a:r>
              <a:rPr lang="en-US" sz="1100" dirty="0" err="1">
                <a:latin typeface="Gotham" panose="02000504050000020004" charset="0"/>
                <a:ea typeface="FangSong" panose="020B0503020204020204" pitchFamily="49" charset="-122"/>
              </a:rPr>
              <a:t>Kab</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Murung</a:t>
            </a:r>
            <a:r>
              <a:rPr lang="en-US" sz="1100" dirty="0">
                <a:latin typeface="Gotham" panose="02000504050000020004" charset="0"/>
                <a:ea typeface="FangSong" panose="020B0503020204020204" pitchFamily="49" charset="-122"/>
              </a:rPr>
              <a:t> Raya, Kalimantan Tengah</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a:t>
            </a:r>
            <a:r>
              <a:rPr lang="en-US" sz="1100" dirty="0" err="1">
                <a:latin typeface="Gotham" panose="02000504050000020004" charset="0"/>
                <a:ea typeface="FangSong" panose="020B0503020204020204" pitchFamily="49" charset="-122"/>
              </a:rPr>
              <a:t>Sosial</a:t>
            </a:r>
            <a:r>
              <a:rPr lang="en-US" sz="1100" dirty="0">
                <a:latin typeface="Gotham" panose="02000504050000020004" charset="0"/>
                <a:ea typeface="FangSong" panose="020B0503020204020204" pitchFamily="49" charset="-122"/>
              </a:rPr>
              <a:t> Jawa Timur</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Dinas </a:t>
            </a:r>
            <a:r>
              <a:rPr lang="en-US" sz="1100" dirty="0" err="1">
                <a:latin typeface="Gotham" panose="02000504050000020004" charset="0"/>
                <a:ea typeface="FangSong" panose="020B0503020204020204" pitchFamily="49" charset="-122"/>
              </a:rPr>
              <a:t>Sosial</a:t>
            </a:r>
            <a:r>
              <a:rPr lang="en-US" sz="1100" dirty="0">
                <a:latin typeface="Gotham" panose="02000504050000020004" charset="0"/>
                <a:ea typeface="FangSong" panose="020B0503020204020204" pitchFamily="49" charset="-122"/>
              </a:rPr>
              <a:t> Kota Malang</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Disnakertrans</a:t>
            </a:r>
            <a:r>
              <a:rPr lang="en-US" sz="1100" dirty="0">
                <a:latin typeface="Gotham" panose="02000504050000020004" charset="0"/>
                <a:ea typeface="FangSong" panose="020B0503020204020204" pitchFamily="49" charset="-122"/>
              </a:rPr>
              <a:t> Jawa Timur</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DPRD Jawa Timur</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DWP </a:t>
            </a:r>
            <a:r>
              <a:rPr lang="en-US" sz="1100" dirty="0" err="1">
                <a:latin typeface="Gotham" panose="02000504050000020004" charset="0"/>
                <a:ea typeface="FangSong" panose="020B0503020204020204" pitchFamily="49" charset="-122"/>
              </a:rPr>
              <a:t>Kab</a:t>
            </a:r>
            <a:r>
              <a:rPr lang="en-US" sz="1100" dirty="0">
                <a:latin typeface="Gotham" panose="02000504050000020004" charset="0"/>
                <a:ea typeface="FangSong" panose="020B0503020204020204" pitchFamily="49" charset="-122"/>
              </a:rPr>
              <a:t>. Demak</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DWP PNS Dinas Pendidikan Lampung</a:t>
            </a:r>
          </a:p>
        </p:txBody>
      </p:sp>
      <p:sp>
        <p:nvSpPr>
          <p:cNvPr id="22" name="Kotak Teks 21">
            <a:extLst>
              <a:ext uri="{FF2B5EF4-FFF2-40B4-BE49-F238E27FC236}">
                <a16:creationId xmlns:a16="http://schemas.microsoft.com/office/drawing/2014/main" id="{37171EDC-CA3A-FEFD-D5E4-4D7449D06BAB}"/>
              </a:ext>
            </a:extLst>
          </p:cNvPr>
          <p:cNvSpPr txBox="1"/>
          <p:nvPr/>
        </p:nvSpPr>
        <p:spPr>
          <a:xfrm>
            <a:off x="449450" y="1260000"/>
            <a:ext cx="1980000" cy="5078313"/>
          </a:xfrm>
          <a:prstGeom prst="rect">
            <a:avLst/>
          </a:prstGeom>
          <a:noFill/>
        </p:spPr>
        <p:txBody>
          <a:bodyPr wrap="square" lIns="0" tIns="0" rIns="0" bIns="0">
            <a:spAutoFit/>
          </a:bodyPr>
          <a:lstStyle/>
          <a:p>
            <a:pPr marL="107950" lvl="0" indent="-107950">
              <a:buClr>
                <a:srgbClr val="B58463"/>
              </a:buClr>
              <a:buSzPct val="120000"/>
              <a:buFont typeface="Wingdings" panose="05000000000000000000" pitchFamily="2" charset="2"/>
              <a:buChar char="§"/>
            </a:pPr>
            <a:r>
              <a:rPr lang="it-IT" sz="1100" dirty="0">
                <a:effectLst/>
                <a:latin typeface="Gotham" panose="02000504050000020004" charset="0"/>
                <a:ea typeface="FangSong" panose="020B0503020204020204" pitchFamily="49" charset="-122"/>
              </a:rPr>
              <a:t>Angkasa Pura Juanda, Surabaya</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t-IT" sz="1100" dirty="0">
                <a:effectLst/>
                <a:latin typeface="Gotham" panose="02000504050000020004" charset="0"/>
                <a:ea typeface="FangSong" panose="020B0503020204020204" pitchFamily="49" charset="-122"/>
              </a:rPr>
              <a:t>Angkasa Pura Ngurah Rai, Bali</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t-IT" sz="1100" dirty="0">
                <a:effectLst/>
                <a:latin typeface="Gotham" panose="02000504050000020004" charset="0"/>
                <a:ea typeface="FangSong" panose="020B0503020204020204" pitchFamily="49" charset="-122"/>
              </a:rPr>
              <a:t>Apotek </a:t>
            </a:r>
            <a:r>
              <a:rPr lang="id-ID" sz="1100" dirty="0">
                <a:effectLst/>
                <a:latin typeface="Gotham" panose="02000504050000020004" charset="0"/>
                <a:ea typeface="FangSong" panose="020B0503020204020204" pitchFamily="49" charset="-122"/>
              </a:rPr>
              <a:t>Tiara</a:t>
            </a:r>
          </a:p>
          <a:p>
            <a:pPr marL="107950" lvl="0" indent="-107950">
              <a:buClr>
                <a:srgbClr val="B58463"/>
              </a:buClr>
              <a:buSzPct val="120000"/>
              <a:buFont typeface="Wingdings" panose="05000000000000000000" pitchFamily="2" charset="2"/>
              <a:buChar char="§"/>
            </a:pPr>
            <a:r>
              <a:rPr lang="it-IT" sz="1100" dirty="0">
                <a:effectLst/>
                <a:latin typeface="Gotham" panose="02000504050000020004" charset="0"/>
                <a:ea typeface="FangSong" panose="020B0503020204020204" pitchFamily="49" charset="-122"/>
              </a:rPr>
              <a:t>Asosiasi Rumah Sakit Daerah Seluruh Indonesia (ARSADA)</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t-IT" sz="1100" dirty="0">
                <a:effectLst/>
                <a:latin typeface="Gotham" panose="02000504050000020004" charset="0"/>
                <a:ea typeface="FangSong" panose="020B0503020204020204" pitchFamily="49" charset="-122"/>
              </a:rPr>
              <a:t>Asosiasi Rumah Sakit Indonesia (ARSSI)</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Badan Informasi </a:t>
            </a:r>
            <a:r>
              <a:rPr lang="id-ID" sz="1100" dirty="0" err="1">
                <a:effectLst/>
                <a:latin typeface="Gotham" panose="02000504050000020004" charset="0"/>
                <a:ea typeface="FangSong" panose="020B0503020204020204" pitchFamily="49" charset="-122"/>
              </a:rPr>
              <a:t>Geospasial</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Badan Pengelola Keuangan dan Aset Daerah Kab. Sidoarjo</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Badan Siber &amp; Sandi Negara</a:t>
            </a:r>
          </a:p>
          <a:p>
            <a:pPr marL="107950" lvl="0" indent="-107950">
              <a:buClr>
                <a:srgbClr val="B58463"/>
              </a:buClr>
              <a:buSzPct val="120000"/>
              <a:buFont typeface="Wingdings" panose="05000000000000000000" pitchFamily="2" charset="2"/>
              <a:buChar char="§"/>
            </a:pPr>
            <a:r>
              <a:rPr lang="id-ID" sz="1100" dirty="0" err="1">
                <a:effectLst/>
                <a:latin typeface="Gotham" panose="02000504050000020004" charset="0"/>
                <a:ea typeface="FangSong" panose="020B0503020204020204" pitchFamily="49" charset="-122"/>
              </a:rPr>
              <a:t>Badiklat</a:t>
            </a:r>
            <a:r>
              <a:rPr lang="id-ID" sz="1100" dirty="0">
                <a:effectLst/>
                <a:latin typeface="Gotham" panose="02000504050000020004" charset="0"/>
                <a:ea typeface="FangSong" panose="020B0503020204020204" pitchFamily="49" charset="-122"/>
              </a:rPr>
              <a:t> Hukum Jawa Tengah</a:t>
            </a:r>
          </a:p>
          <a:p>
            <a:pPr marL="107950" indent="-10795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Badiklat</a:t>
            </a:r>
            <a:r>
              <a:rPr lang="id-ID" sz="1100" dirty="0">
                <a:latin typeface="Gotham" panose="02000504050000020004" charset="0"/>
                <a:ea typeface="FangSong" panose="020B0503020204020204" pitchFamily="49" charset="-122"/>
              </a:rPr>
              <a:t> Hukum Sulawesi Utara</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Balai Besar Karantina Tumbuhan Jawa Timur</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Bank Indonesia</a:t>
            </a:r>
          </a:p>
          <a:p>
            <a:pPr marL="268288" lvl="1" indent="-92075">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BI Jawa Timur</a:t>
            </a:r>
          </a:p>
          <a:p>
            <a:pPr marL="268288" lvl="1" indent="-92075">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BI Sumatera Barat</a:t>
            </a:r>
            <a:endParaRPr lang="id-ID" sz="1100" dirty="0">
              <a:latin typeface="Gotham" panose="02000504050000020004" charset="0"/>
              <a:ea typeface="FangSong" panose="020B0503020204020204" pitchFamily="49" charset="-122"/>
            </a:endParaRPr>
          </a:p>
          <a:p>
            <a:pPr marL="92075" lvl="1"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Bank Jatim</a:t>
            </a:r>
          </a:p>
          <a:p>
            <a:pPr marL="268288" lvl="2" indent="-92075">
              <a:buClr>
                <a:srgbClr val="B58463"/>
              </a:buClr>
              <a:buSzPct val="120000"/>
              <a:buFont typeface="Wingdings" panose="05000000000000000000" pitchFamily="2" charset="2"/>
              <a:buChar char="§"/>
              <a:tabLst>
                <a:tab pos="92075" algn="l"/>
              </a:tabLst>
            </a:pPr>
            <a:r>
              <a:rPr lang="id-ID" sz="1100" dirty="0">
                <a:latin typeface="Gotham" panose="02000504050000020004" charset="0"/>
                <a:ea typeface="FangSong" panose="020B0503020204020204" pitchFamily="49" charset="-122"/>
              </a:rPr>
              <a:t>Bank Jatim Jombang</a:t>
            </a:r>
          </a:p>
          <a:p>
            <a:pPr marL="268288" lvl="1" indent="-92075">
              <a:buClr>
                <a:srgbClr val="B58463"/>
              </a:buClr>
              <a:buSzPct val="120000"/>
              <a:buFont typeface="Wingdings" panose="05000000000000000000" pitchFamily="2" charset="2"/>
              <a:buChar char="§"/>
            </a:pPr>
            <a:endParaRPr lang="id-ID" sz="1100" dirty="0">
              <a:effectLst/>
              <a:latin typeface="Gotham" panose="02000504050000020004" charset="0"/>
              <a:ea typeface="FangSong" panose="020B0503020204020204" pitchFamily="49" charset="-122"/>
            </a:endParaRPr>
          </a:p>
        </p:txBody>
      </p:sp>
      <p:sp>
        <p:nvSpPr>
          <p:cNvPr id="27" name="Kotak Teks 26">
            <a:extLst>
              <a:ext uri="{FF2B5EF4-FFF2-40B4-BE49-F238E27FC236}">
                <a16:creationId xmlns:a16="http://schemas.microsoft.com/office/drawing/2014/main" id="{17A3505E-9119-296D-8F2F-10B28A13BFA7}"/>
              </a:ext>
            </a:extLst>
          </p:cNvPr>
          <p:cNvSpPr txBox="1"/>
          <p:nvPr/>
        </p:nvSpPr>
        <p:spPr>
          <a:xfrm>
            <a:off x="2609450" y="1260000"/>
            <a:ext cx="1980000" cy="4739759"/>
          </a:xfrm>
          <a:prstGeom prst="rect">
            <a:avLst/>
          </a:prstGeom>
          <a:noFill/>
        </p:spPr>
        <p:txBody>
          <a:bodyPr wrap="square" lIns="0" tIns="0" rIns="0" bIns="0">
            <a:spAutoFit/>
          </a:bodyPr>
          <a:lstStyle/>
          <a:p>
            <a:pPr marL="92075" lvl="0" indent="-92075">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Bank</a:t>
            </a:r>
            <a:r>
              <a:rPr lang="id-ID" sz="1100" dirty="0">
                <a:effectLst/>
                <a:latin typeface="Gotham" panose="02000504050000020004" charset="0"/>
                <a:ea typeface="FangSong" panose="020B0503020204020204" pitchFamily="49" charset="-122"/>
              </a:rPr>
              <a:t> </a:t>
            </a:r>
            <a:r>
              <a:rPr lang="en-US" sz="1100" dirty="0">
                <a:latin typeface="Gotham" panose="02000504050000020004" charset="0"/>
                <a:ea typeface="FangSong" panose="020B0503020204020204" pitchFamily="49" charset="-122"/>
              </a:rPr>
              <a:t>BTN </a:t>
            </a:r>
            <a:endParaRPr lang="id-ID" sz="1100" dirty="0">
              <a:latin typeface="Gotham" panose="02000504050000020004" charset="0"/>
              <a:ea typeface="FangSong" panose="020B0503020204020204" pitchFamily="49" charset="-122"/>
            </a:endParaRPr>
          </a:p>
          <a:p>
            <a:pPr marL="176213" lvl="1" indent="-84138">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Bank BTN (Pusat)</a:t>
            </a:r>
          </a:p>
          <a:p>
            <a:pPr marL="176213" lvl="1" indent="-84138">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Bank BTN RO 3</a:t>
            </a: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Bank </a:t>
            </a:r>
            <a:r>
              <a:rPr lang="id-ID" sz="1100" dirty="0">
                <a:effectLst/>
                <a:latin typeface="Gotham" panose="02000504050000020004" charset="0"/>
                <a:ea typeface="FangSong" panose="020B0503020204020204" pitchFamily="49" charset="-122"/>
              </a:rPr>
              <a:t>Mandiri Regional VIII</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Bank Mega Syariah</a:t>
            </a:r>
          </a:p>
          <a:p>
            <a:pPr marL="107950" lvl="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Bank BNI</a:t>
            </a:r>
          </a:p>
          <a:p>
            <a:pPr marL="176213" lvl="1" indent="-87313">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BNI </a:t>
            </a:r>
            <a:r>
              <a:rPr lang="id-ID" sz="1100" dirty="0" err="1">
                <a:latin typeface="Gotham" panose="02000504050000020004" charset="0"/>
                <a:ea typeface="FangSong" panose="020B0503020204020204" pitchFamily="49" charset="-122"/>
              </a:rPr>
              <a:t>Wil</a:t>
            </a:r>
            <a:r>
              <a:rPr lang="id-ID" sz="1100" dirty="0">
                <a:latin typeface="Gotham" panose="02000504050000020004" charset="0"/>
                <a:ea typeface="FangSong" panose="020B0503020204020204" pitchFamily="49" charset="-122"/>
              </a:rPr>
              <a:t> 06</a:t>
            </a:r>
          </a:p>
          <a:p>
            <a:pPr marL="176213" lvl="1" indent="-87313">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BNI </a:t>
            </a:r>
            <a:r>
              <a:rPr lang="id-ID" sz="1100" dirty="0" err="1">
                <a:effectLst/>
                <a:latin typeface="Gotham" panose="02000504050000020004" charset="0"/>
                <a:ea typeface="FangSong" panose="020B0503020204020204" pitchFamily="49" charset="-122"/>
              </a:rPr>
              <a:t>Wil</a:t>
            </a:r>
            <a:r>
              <a:rPr lang="id-ID" sz="1100" dirty="0">
                <a:effectLst/>
                <a:latin typeface="Gotham" panose="02000504050000020004" charset="0"/>
                <a:ea typeface="FangSong" panose="020B0503020204020204" pitchFamily="49" charset="-122"/>
              </a:rPr>
              <a:t> 18</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Bank Woori Saudara</a:t>
            </a:r>
          </a:p>
          <a:p>
            <a:pPr marL="107950" lvl="0" indent="-107950">
              <a:buClr>
                <a:srgbClr val="B58463"/>
              </a:buClr>
              <a:buSzPct val="120000"/>
              <a:buFont typeface="Wingdings" panose="05000000000000000000" pitchFamily="2" charset="2"/>
              <a:buChar char="§"/>
            </a:pPr>
            <a:r>
              <a:rPr lang="id-ID" sz="1100" dirty="0" err="1">
                <a:effectLst/>
                <a:latin typeface="Gotham" panose="02000504050000020004" charset="0"/>
                <a:ea typeface="FangSong" panose="020B0503020204020204" pitchFamily="49" charset="-122"/>
              </a:rPr>
              <a:t>Bapenda</a:t>
            </a:r>
            <a:r>
              <a:rPr lang="id-ID" sz="1100" dirty="0">
                <a:effectLst/>
                <a:latin typeface="Gotham" panose="02000504050000020004" charset="0"/>
                <a:ea typeface="FangSong" panose="020B0503020204020204" pitchFamily="49" charset="-122"/>
              </a:rPr>
              <a:t> Kab. Jombang</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Biro Administrasi Pembangunan Sekretaris Daerah (Pemerintah Provinsi Jawa Timur)</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BKD Sidoarjo</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BKPSDM Kab. Pasuruan</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BKKBN Provinsi Jawa Timur</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BP Batam</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BPJS Kesehatan</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BPJS Kesehatan Cabang Mojokerto</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BPOM Ambon</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BPOM Yogyakarta</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BPSDM Kalimantan Timur</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BRI </a:t>
            </a:r>
            <a:r>
              <a:rPr lang="id-ID" sz="1100" dirty="0" err="1">
                <a:effectLst/>
                <a:latin typeface="Gotham" panose="02000504050000020004" charset="0"/>
                <a:ea typeface="FangSong" panose="020B0503020204020204" pitchFamily="49" charset="-122"/>
              </a:rPr>
              <a:t>Corporate</a:t>
            </a:r>
            <a:r>
              <a:rPr lang="id-ID" sz="1100" dirty="0">
                <a:effectLst/>
                <a:latin typeface="Gotham" panose="02000504050000020004" charset="0"/>
                <a:ea typeface="FangSong" panose="020B0503020204020204" pitchFamily="49" charset="-122"/>
              </a:rPr>
              <a:t> </a:t>
            </a:r>
            <a:r>
              <a:rPr lang="id-ID" sz="1100" dirty="0" err="1">
                <a:effectLst/>
                <a:latin typeface="Gotham" panose="02000504050000020004" charset="0"/>
                <a:ea typeface="FangSong" panose="020B0503020204020204" pitchFamily="49" charset="-122"/>
              </a:rPr>
              <a:t>University</a:t>
            </a:r>
            <a:r>
              <a:rPr lang="id-ID" sz="1100" dirty="0">
                <a:latin typeface="Gotham" panose="02000504050000020004" charset="0"/>
                <a:ea typeface="FangSong" panose="020B0503020204020204" pitchFamily="49" charset="-122"/>
              </a:rPr>
              <a:t> Regional Makassar</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BRIN</a:t>
            </a:r>
          </a:p>
        </p:txBody>
      </p:sp>
      <p:sp>
        <p:nvSpPr>
          <p:cNvPr id="20" name="Kotak Teks 19">
            <a:extLst>
              <a:ext uri="{FF2B5EF4-FFF2-40B4-BE49-F238E27FC236}">
                <a16:creationId xmlns:a16="http://schemas.microsoft.com/office/drawing/2014/main" id="{5EDC1BD7-9267-8263-D672-83A5AAD06617}"/>
              </a:ext>
            </a:extLst>
          </p:cNvPr>
          <p:cNvSpPr txBox="1"/>
          <p:nvPr/>
        </p:nvSpPr>
        <p:spPr>
          <a:xfrm>
            <a:off x="6929450" y="1260000"/>
            <a:ext cx="1980000" cy="4570482"/>
          </a:xfrm>
          <a:prstGeom prst="rect">
            <a:avLst/>
          </a:prstGeom>
          <a:noFill/>
        </p:spPr>
        <p:txBody>
          <a:bodyPr wrap="square" lIns="0" tIns="0" rIns="0" bIns="0">
            <a:spAutoFit/>
          </a:bodyPr>
          <a:lstStyle/>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PT </a:t>
            </a:r>
            <a:r>
              <a:rPr lang="id-ID" sz="1100" dirty="0" err="1">
                <a:effectLst/>
                <a:latin typeface="Gotham" panose="02000504050000020004" charset="0"/>
                <a:ea typeface="FangSong" panose="020B0503020204020204" pitchFamily="49" charset="-122"/>
              </a:rPr>
              <a:t>Fokusindo</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Gajah Duduk</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Harian Surya</a:t>
            </a:r>
          </a:p>
          <a:p>
            <a:pPr marL="107950" lvl="0" indent="-10795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Idea</a:t>
            </a:r>
            <a:r>
              <a:rPr lang="id-ID" sz="1100" dirty="0">
                <a:latin typeface="Gotham" panose="02000504050000020004" charset="0"/>
                <a:ea typeface="FangSong" panose="020B0503020204020204" pitchFamily="49" charset="-122"/>
              </a:rPr>
              <a:t> </a:t>
            </a:r>
            <a:r>
              <a:rPr lang="id-ID" sz="1100" dirty="0" err="1">
                <a:latin typeface="Gotham" panose="02000504050000020004" charset="0"/>
                <a:ea typeface="FangSong" panose="020B0503020204020204" pitchFamily="49" charset="-122"/>
              </a:rPr>
              <a:t>Cloud</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effectLst/>
                <a:latin typeface="Gotham" panose="02000504050000020004" charset="0"/>
                <a:ea typeface="FangSong" panose="020B0503020204020204" pitchFamily="49" charset="-122"/>
              </a:rPr>
              <a:t>Ikatan</a:t>
            </a:r>
            <a:r>
              <a:rPr lang="en-US" sz="1100" dirty="0">
                <a:effectLst/>
                <a:latin typeface="Gotham" panose="02000504050000020004" charset="0"/>
                <a:ea typeface="FangSong" panose="020B0503020204020204" pitchFamily="49" charset="-122"/>
              </a:rPr>
              <a:t> Dokter Indonesia</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effectLst/>
                <a:latin typeface="Gotham" panose="02000504050000020004" charset="0"/>
                <a:ea typeface="FangSong" panose="020B0503020204020204" pitchFamily="49" charset="-122"/>
              </a:rPr>
              <a:t>Institut</a:t>
            </a:r>
            <a:r>
              <a:rPr lang="en-US" sz="1100" dirty="0">
                <a:effectLst/>
                <a:latin typeface="Gotham" panose="02000504050000020004" charset="0"/>
                <a:ea typeface="FangSong" panose="020B0503020204020204" pitchFamily="49" charset="-122"/>
              </a:rPr>
              <a:t> </a:t>
            </a:r>
            <a:r>
              <a:rPr lang="en-US" sz="1100" dirty="0" err="1">
                <a:effectLst/>
                <a:latin typeface="Gotham" panose="02000504050000020004" charset="0"/>
                <a:ea typeface="FangSong" panose="020B0503020204020204" pitchFamily="49" charset="-122"/>
              </a:rPr>
              <a:t>Teknologi</a:t>
            </a:r>
            <a:r>
              <a:rPr lang="en-US" sz="1100" dirty="0">
                <a:effectLst/>
                <a:latin typeface="Gotham" panose="02000504050000020004" charset="0"/>
                <a:ea typeface="FangSong" panose="020B0503020204020204" pitchFamily="49" charset="-122"/>
              </a:rPr>
              <a:t> </a:t>
            </a:r>
            <a:r>
              <a:rPr lang="en-US" sz="1100" dirty="0" err="1">
                <a:effectLst/>
                <a:latin typeface="Gotham" panose="02000504050000020004" charset="0"/>
                <a:ea typeface="FangSong" panose="020B0503020204020204" pitchFamily="49" charset="-122"/>
              </a:rPr>
              <a:t>Sepuluh</a:t>
            </a:r>
            <a:r>
              <a:rPr lang="en-US" sz="1100" dirty="0">
                <a:effectLst/>
                <a:latin typeface="Gotham" panose="02000504050000020004" charset="0"/>
                <a:ea typeface="FangSong" panose="020B0503020204020204" pitchFamily="49" charset="-122"/>
              </a:rPr>
              <a:t> </a:t>
            </a:r>
            <a:r>
              <a:rPr lang="en-US" sz="1100" dirty="0" err="1">
                <a:effectLst/>
                <a:latin typeface="Gotham" panose="02000504050000020004" charset="0"/>
                <a:ea typeface="FangSong" panose="020B0503020204020204" pitchFamily="49" charset="-122"/>
              </a:rPr>
              <a:t>Nopember</a:t>
            </a:r>
            <a:r>
              <a:rPr lang="en-US" sz="1100" dirty="0">
                <a:effectLst/>
                <a:latin typeface="Gotham" panose="02000504050000020004" charset="0"/>
                <a:ea typeface="FangSong" panose="020B0503020204020204" pitchFamily="49" charset="-122"/>
              </a:rPr>
              <a:t> (ITS)</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Iring Manten WO</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IWAPI</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effectLst/>
                <a:latin typeface="Gotham" panose="02000504050000020004" charset="0"/>
                <a:ea typeface="FangSong" panose="020B0503020204020204" pitchFamily="49" charset="-122"/>
              </a:rPr>
              <a:t>Jatiroso</a:t>
            </a:r>
            <a:r>
              <a:rPr lang="en-US" sz="1100" dirty="0">
                <a:effectLst/>
                <a:latin typeface="Gotham" panose="02000504050000020004" charset="0"/>
                <a:ea typeface="FangSong" panose="020B0503020204020204" pitchFamily="49" charset="-122"/>
              </a:rPr>
              <a:t> Catering</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Jawa Timur </a:t>
            </a:r>
            <a:r>
              <a:rPr lang="en-US" sz="1100" dirty="0" err="1">
                <a:effectLst/>
                <a:latin typeface="Gotham" panose="02000504050000020004" charset="0"/>
                <a:ea typeface="FangSong" panose="020B0503020204020204" pitchFamily="49" charset="-122"/>
              </a:rPr>
              <a:t>Televisi</a:t>
            </a:r>
            <a:r>
              <a:rPr lang="en-US" sz="1100" dirty="0">
                <a:effectLst/>
                <a:latin typeface="Gotham" panose="02000504050000020004" charset="0"/>
                <a:ea typeface="FangSong" panose="020B0503020204020204" pitchFamily="49" charset="-122"/>
              </a:rPr>
              <a:t> (JTV)</a:t>
            </a: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Kawasan </a:t>
            </a:r>
            <a:r>
              <a:rPr lang="en-US" sz="1100" dirty="0" err="1">
                <a:effectLst/>
                <a:latin typeface="Gotham" panose="02000504050000020004" charset="0"/>
                <a:ea typeface="FangSong" panose="020B0503020204020204" pitchFamily="49" charset="-122"/>
              </a:rPr>
              <a:t>Berikat</a:t>
            </a:r>
            <a:r>
              <a:rPr lang="en-US" sz="1100" dirty="0">
                <a:effectLst/>
                <a:latin typeface="Gotham" panose="02000504050000020004" charset="0"/>
                <a:ea typeface="FangSong" panose="020B0503020204020204" pitchFamily="49" charset="-122"/>
              </a:rPr>
              <a:t> Nusantara</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effectLst/>
                <a:latin typeface="Gotham" panose="02000504050000020004" charset="0"/>
                <a:ea typeface="FangSong" panose="020B0503020204020204" pitchFamily="49" charset="-122"/>
              </a:rPr>
              <a:t>Kejaksaan</a:t>
            </a:r>
            <a:r>
              <a:rPr lang="en-US" sz="1100" dirty="0">
                <a:effectLst/>
                <a:latin typeface="Gotham" panose="02000504050000020004" charset="0"/>
                <a:ea typeface="FangSong" panose="020B0503020204020204" pitchFamily="49" charset="-122"/>
              </a:rPr>
              <a:t> Negeri </a:t>
            </a:r>
            <a:r>
              <a:rPr lang="en-US" sz="1100" dirty="0" err="1">
                <a:effectLst/>
                <a:latin typeface="Gotham" panose="02000504050000020004" charset="0"/>
                <a:ea typeface="FangSong" panose="020B0503020204020204" pitchFamily="49" charset="-122"/>
              </a:rPr>
              <a:t>Sidoarjo</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Kementerian Hukum dan HAM RI</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Kementerian </a:t>
            </a:r>
            <a:r>
              <a:rPr lang="en-US" sz="1100" dirty="0" err="1">
                <a:effectLst/>
                <a:latin typeface="Gotham" panose="02000504050000020004" charset="0"/>
                <a:ea typeface="FangSong" panose="020B0503020204020204" pitchFamily="49" charset="-122"/>
              </a:rPr>
              <a:t>Keuangan</a:t>
            </a:r>
            <a:r>
              <a:rPr lang="en-US" sz="1100" dirty="0">
                <a:effectLst/>
                <a:latin typeface="Gotham" panose="02000504050000020004" charset="0"/>
                <a:ea typeface="FangSong" panose="020B0503020204020204" pitchFamily="49" charset="-122"/>
              </a:rPr>
              <a:t> RI</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Kementerian </a:t>
            </a:r>
            <a:r>
              <a:rPr lang="en-US" sz="1100" dirty="0" err="1">
                <a:effectLst/>
                <a:latin typeface="Gotham" panose="02000504050000020004" charset="0"/>
                <a:ea typeface="FangSong" panose="020B0503020204020204" pitchFamily="49" charset="-122"/>
              </a:rPr>
              <a:t>Pekerjaan</a:t>
            </a:r>
            <a:r>
              <a:rPr lang="en-US" sz="1100" dirty="0">
                <a:effectLst/>
                <a:latin typeface="Gotham" panose="02000504050000020004" charset="0"/>
                <a:ea typeface="FangSong" panose="020B0503020204020204" pitchFamily="49" charset="-122"/>
              </a:rPr>
              <a:t> Umum</a:t>
            </a:r>
            <a:r>
              <a:rPr lang="id-ID" sz="1100" dirty="0">
                <a:effectLst/>
                <a:latin typeface="Gotham" panose="02000504050000020004" charset="0"/>
                <a:ea typeface="FangSong" panose="020B0503020204020204" pitchFamily="49" charset="-122"/>
              </a:rPr>
              <a:t> RI</a:t>
            </a:r>
          </a:p>
          <a:p>
            <a:pPr marL="107950" lvl="0" indent="-107950">
              <a:buClr>
                <a:srgbClr val="B58463"/>
              </a:buClr>
              <a:buSzPct val="120000"/>
              <a:buFont typeface="Wingdings" panose="05000000000000000000" pitchFamily="2" charset="2"/>
              <a:buChar char="§"/>
            </a:pPr>
            <a:r>
              <a:rPr lang="en-US" sz="1100" dirty="0" err="1">
                <a:effectLst/>
                <a:latin typeface="Gotham" panose="02000504050000020004" charset="0"/>
                <a:ea typeface="FangSong" panose="020B0503020204020204" pitchFamily="49" charset="-122"/>
              </a:rPr>
              <a:t>Kelurahan</a:t>
            </a:r>
            <a:r>
              <a:rPr lang="en-US" sz="1100" dirty="0">
                <a:effectLst/>
                <a:latin typeface="Gotham" panose="02000504050000020004" charset="0"/>
                <a:ea typeface="FangSong" panose="020B0503020204020204" pitchFamily="49" charset="-122"/>
              </a:rPr>
              <a:t> </a:t>
            </a:r>
            <a:r>
              <a:rPr lang="en-US" sz="1100" dirty="0" err="1">
                <a:effectLst/>
                <a:latin typeface="Gotham" panose="02000504050000020004" charset="0"/>
                <a:ea typeface="FangSong" panose="020B0503020204020204" pitchFamily="49" charset="-122"/>
              </a:rPr>
              <a:t>Bulusidokare</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Kompas TV Jawa Timur</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Kompasiana.com</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effectLst/>
                <a:latin typeface="Gotham" panose="02000504050000020004" charset="0"/>
                <a:ea typeface="FangSong" panose="020B0503020204020204" pitchFamily="49" charset="-122"/>
              </a:rPr>
              <a:t>Kopilaborasi</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KPU Jawa Timur</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Ladang Lima</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effectLst/>
                <a:latin typeface="Gotham" panose="02000504050000020004" charset="0"/>
                <a:ea typeface="FangSong" panose="020B0503020204020204" pitchFamily="49" charset="-122"/>
              </a:rPr>
              <a:t>LinxBrain</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effectLst/>
                <a:latin typeface="Gotham" panose="02000504050000020004" charset="0"/>
                <a:ea typeface="FangSong" panose="020B0503020204020204" pitchFamily="49" charset="-122"/>
              </a:rPr>
              <a:t>LLDIKTI Wilayah VII</a:t>
            </a:r>
          </a:p>
        </p:txBody>
      </p:sp>
      <p:sp>
        <p:nvSpPr>
          <p:cNvPr id="21" name="Kotak Teks 20">
            <a:extLst>
              <a:ext uri="{FF2B5EF4-FFF2-40B4-BE49-F238E27FC236}">
                <a16:creationId xmlns:a16="http://schemas.microsoft.com/office/drawing/2014/main" id="{86AF7276-38DD-EEBE-3455-FC6D8BD41129}"/>
              </a:ext>
            </a:extLst>
          </p:cNvPr>
          <p:cNvSpPr txBox="1"/>
          <p:nvPr/>
        </p:nvSpPr>
        <p:spPr>
          <a:xfrm>
            <a:off x="9089450" y="1260000"/>
            <a:ext cx="2192740" cy="4570482"/>
          </a:xfrm>
          <a:prstGeom prst="rect">
            <a:avLst/>
          </a:prstGeom>
          <a:noFill/>
        </p:spPr>
        <p:txBody>
          <a:bodyPr wrap="square" lIns="0" tIns="0" rIns="0" bIns="0">
            <a:spAutoFit/>
          </a:bodyPr>
          <a:lstStyle/>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Make Over Cosmetics</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Mama Bear</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Mayasi</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Mitsubishi Motors East Java and Bali</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MS Glow</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Nutri Beyond</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O</a:t>
            </a:r>
            <a:r>
              <a:rPr lang="id-ID" sz="1100" dirty="0">
                <a:latin typeface="Gotham" panose="02000504050000020004" charset="0"/>
                <a:ea typeface="FangSong" panose="020B0503020204020204" pitchFamily="49" charset="-122"/>
              </a:rPr>
              <a:t>JK </a:t>
            </a:r>
            <a:r>
              <a:rPr lang="en-US" sz="1100" dirty="0">
                <a:latin typeface="Gotham" panose="02000504050000020004" charset="0"/>
                <a:ea typeface="FangSong" panose="020B0503020204020204" pitchFamily="49" charset="-122"/>
              </a:rPr>
              <a:t>Malang</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OJK Jawa Tengah</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PDAM </a:t>
            </a:r>
            <a:r>
              <a:rPr lang="en-US" sz="1100" dirty="0" err="1">
                <a:latin typeface="Gotham" panose="02000504050000020004" charset="0"/>
                <a:ea typeface="FangSong" panose="020B0503020204020204" pitchFamily="49" charset="-122"/>
              </a:rPr>
              <a:t>Magelang</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Pemerintah</a:t>
            </a:r>
            <a:r>
              <a:rPr lang="en-US" sz="1100" dirty="0">
                <a:latin typeface="Gotham" panose="02000504050000020004" charset="0"/>
                <a:ea typeface="FangSong" panose="020B0503020204020204" pitchFamily="49" charset="-122"/>
              </a:rPr>
              <a:t> Desa </a:t>
            </a:r>
            <a:r>
              <a:rPr lang="en-US" sz="1100" dirty="0" err="1">
                <a:latin typeface="Gotham" panose="02000504050000020004" charset="0"/>
                <a:ea typeface="FangSong" panose="020B0503020204020204" pitchFamily="49" charset="-122"/>
              </a:rPr>
              <a:t>Manyarejo</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Pemerintah</a:t>
            </a:r>
            <a:r>
              <a:rPr lang="en-US" sz="1100" dirty="0">
                <a:latin typeface="Gotham" panose="02000504050000020004" charset="0"/>
                <a:ea typeface="FangSong" panose="020B0503020204020204" pitchFamily="49" charset="-122"/>
              </a:rPr>
              <a:t> Kota Surabaya</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PP-PAUD </a:t>
            </a:r>
            <a:r>
              <a:rPr lang="en-US" sz="1100" dirty="0" err="1">
                <a:latin typeface="Gotham" panose="02000504050000020004" charset="0"/>
                <a:ea typeface="FangSong" panose="020B0503020204020204" pitchFamily="49" charset="-122"/>
              </a:rPr>
              <a:t>Kec</a:t>
            </a:r>
            <a:r>
              <a:rPr lang="en-US" sz="1100" dirty="0">
                <a:latin typeface="Gotham" panose="02000504050000020004" charset="0"/>
                <a:ea typeface="FangSong" panose="020B0503020204020204" pitchFamily="49" charset="-122"/>
              </a:rPr>
              <a:t>. Gajah</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Probest</a:t>
            </a:r>
            <a:r>
              <a:rPr lang="en-US" sz="1100" dirty="0">
                <a:latin typeface="Gotham" panose="02000504050000020004" charset="0"/>
                <a:ea typeface="FangSong" panose="020B0503020204020204" pitchFamily="49" charset="-122"/>
              </a:rPr>
              <a:t> Broadcasting School</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Ponpes</a:t>
            </a:r>
            <a:r>
              <a:rPr lang="id-ID" sz="1100" dirty="0">
                <a:latin typeface="Gotham" panose="02000504050000020004" charset="0"/>
                <a:ea typeface="FangSong" panose="020B0503020204020204" pitchFamily="49" charset="-122"/>
              </a:rPr>
              <a:t> Roudlotun </a:t>
            </a:r>
            <a:r>
              <a:rPr lang="id-ID" sz="1100" dirty="0" err="1">
                <a:latin typeface="Gotham" panose="02000504050000020004" charset="0"/>
                <a:ea typeface="FangSong" panose="020B0503020204020204" pitchFamily="49" charset="-122"/>
              </a:rPr>
              <a:t>Nafi’iyah</a:t>
            </a:r>
            <a:r>
              <a:rPr lang="id-ID" sz="1100" dirty="0">
                <a:latin typeface="Gotham" panose="02000504050000020004" charset="0"/>
                <a:ea typeface="FangSong" panose="020B0503020204020204" pitchFamily="49" charset="-122"/>
              </a:rPr>
              <a:t> Pasuruan</a:t>
            </a: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PopBela.com</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Pustakawan</a:t>
            </a:r>
            <a:r>
              <a:rPr lang="en-US" sz="1100" dirty="0">
                <a:latin typeface="Gotham" panose="02000504050000020004" charset="0"/>
                <a:ea typeface="FangSong" panose="020B0503020204020204" pitchFamily="49" charset="-122"/>
              </a:rPr>
              <a:t> Universitas Airlangga</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RS Bhayangkara Kediri</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RSJ </a:t>
            </a:r>
            <a:r>
              <a:rPr lang="en-US" sz="1100" dirty="0" err="1">
                <a:latin typeface="Gotham" panose="02000504050000020004" charset="0"/>
                <a:ea typeface="FangSong" panose="020B0503020204020204" pitchFamily="49" charset="-122"/>
              </a:rPr>
              <a:t>Menur</a:t>
            </a:r>
            <a:r>
              <a:rPr lang="en-US" sz="1100" dirty="0">
                <a:latin typeface="Gotham" panose="02000504050000020004" charset="0"/>
                <a:ea typeface="FangSong" panose="020B0503020204020204" pitchFamily="49" charset="-122"/>
              </a:rPr>
              <a:t> Surabaya</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RSU Al Islam H. M. Mawardi </a:t>
            </a:r>
            <a:r>
              <a:rPr lang="id-ID" sz="1100" dirty="0" err="1">
                <a:effectLst/>
                <a:latin typeface="Gotham" panose="02000504050000020004" charset="0"/>
                <a:ea typeface="FangSong" panose="020B0503020204020204" pitchFamily="49" charset="-122"/>
              </a:rPr>
              <a:t>Krian</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RSUD Sidoarjo</a:t>
            </a: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Safe </a:t>
            </a:r>
            <a:r>
              <a:rPr lang="id-ID" sz="1100" dirty="0" err="1">
                <a:effectLst/>
                <a:latin typeface="Gotham" panose="02000504050000020004" charset="0"/>
                <a:ea typeface="FangSong" panose="020B0503020204020204" pitchFamily="49" charset="-122"/>
              </a:rPr>
              <a:t>Care</a:t>
            </a:r>
            <a:endParaRPr lang="id-ID" sz="1100" dirty="0">
              <a:effectLst/>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Sekretariat Daerah Jawa Timur</a:t>
            </a:r>
          </a:p>
        </p:txBody>
      </p:sp>
    </p:spTree>
    <p:extLst>
      <p:ext uri="{BB962C8B-B14F-4D97-AF65-F5344CB8AC3E}">
        <p14:creationId xmlns:p14="http://schemas.microsoft.com/office/powerpoint/2010/main" val="412506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57B75-0094-AA75-C949-23CA93F48B4B}"/>
            </a:ext>
          </a:extLst>
        </p:cNvPr>
        <p:cNvGrpSpPr/>
        <p:nvPr/>
      </p:nvGrpSpPr>
      <p:grpSpPr>
        <a:xfrm>
          <a:off x="0" y="0"/>
          <a:ext cx="0" cy="0"/>
          <a:chOff x="0" y="0"/>
          <a:chExt cx="0" cy="0"/>
        </a:xfrm>
      </p:grpSpPr>
      <p:sp>
        <p:nvSpPr>
          <p:cNvPr id="12" name="Rectangles 11">
            <a:extLst>
              <a:ext uri="{FF2B5EF4-FFF2-40B4-BE49-F238E27FC236}">
                <a16:creationId xmlns:a16="http://schemas.microsoft.com/office/drawing/2014/main" id="{B313FC39-F1A5-C577-D224-728BAA72F201}"/>
              </a:ext>
            </a:extLst>
          </p:cNvPr>
          <p:cNvSpPr/>
          <p:nvPr/>
        </p:nvSpPr>
        <p:spPr>
          <a:xfrm>
            <a:off x="0" y="-230"/>
            <a:ext cx="11519535" cy="6480000"/>
          </a:xfrm>
          <a:prstGeom prst="rect">
            <a:avLst/>
          </a:prstGeom>
          <a:solidFill>
            <a:srgbClr val="ECE7DF"/>
          </a:solidFill>
          <a:ln>
            <a:noFill/>
          </a:ln>
          <a:effectLst>
            <a:outerShdw blurRad="571500" dir="10800000" algn="r" rotWithShape="0">
              <a:prstClr val="black">
                <a:alpha val="2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p>
        </p:txBody>
      </p:sp>
      <p:sp>
        <p:nvSpPr>
          <p:cNvPr id="28" name="Text Box 43">
            <a:extLst>
              <a:ext uri="{FF2B5EF4-FFF2-40B4-BE49-F238E27FC236}">
                <a16:creationId xmlns:a16="http://schemas.microsoft.com/office/drawing/2014/main" id="{14F42E59-901D-77A3-FBCA-47FC9F90DE8A}"/>
              </a:ext>
            </a:extLst>
          </p:cNvPr>
          <p:cNvSpPr txBox="1"/>
          <p:nvPr/>
        </p:nvSpPr>
        <p:spPr>
          <a:xfrm>
            <a:off x="7222909" y="585192"/>
            <a:ext cx="3701415" cy="352425"/>
          </a:xfrm>
          <a:prstGeom prst="rect">
            <a:avLst/>
          </a:prstGeom>
          <a:noFill/>
        </p:spPr>
        <p:txBody>
          <a:bodyPr wrap="square" rtlCol="0">
            <a:noAutofit/>
          </a:bodyPr>
          <a:lstStyle/>
          <a:p>
            <a:pPr algn="ctr">
              <a:lnSpc>
                <a:spcPct val="80000"/>
              </a:lnSpc>
            </a:pPr>
            <a:r>
              <a:rPr lang="en-US" sz="2400" b="1">
                <a:solidFill>
                  <a:srgbClr val="C39B80"/>
                </a:solidFill>
                <a:latin typeface="Gotham" panose="02000504050000020004" charset="0"/>
                <a:cs typeface="Gotham" panose="02000504050000020004" charset="0"/>
              </a:rPr>
              <a:t>CLIENTS &amp; PARTNERS</a:t>
            </a:r>
            <a:endParaRPr lang="en-US">
              <a:solidFill>
                <a:srgbClr val="C39B80"/>
              </a:solidFill>
              <a:latin typeface="Gotham" panose="02000504050000020004" charset="0"/>
              <a:cs typeface="Gotham" panose="02000504050000020004" charset="0"/>
            </a:endParaRPr>
          </a:p>
        </p:txBody>
      </p:sp>
      <p:grpSp>
        <p:nvGrpSpPr>
          <p:cNvPr id="4" name="Group 11">
            <a:extLst>
              <a:ext uri="{FF2B5EF4-FFF2-40B4-BE49-F238E27FC236}">
                <a16:creationId xmlns:a16="http://schemas.microsoft.com/office/drawing/2014/main" id="{DFF93B47-39F2-2A6C-9B78-191FB46C15DB}"/>
              </a:ext>
            </a:extLst>
          </p:cNvPr>
          <p:cNvGrpSpPr/>
          <p:nvPr/>
        </p:nvGrpSpPr>
        <p:grpSpPr>
          <a:xfrm>
            <a:off x="7517275" y="5940000"/>
            <a:ext cx="3764915" cy="337185"/>
            <a:chOff x="2893" y="10204"/>
            <a:chExt cx="5929" cy="531"/>
          </a:xfrm>
        </p:grpSpPr>
        <p:grpSp>
          <p:nvGrpSpPr>
            <p:cNvPr id="5" name="Group 6">
              <a:extLst>
                <a:ext uri="{FF2B5EF4-FFF2-40B4-BE49-F238E27FC236}">
                  <a16:creationId xmlns:a16="http://schemas.microsoft.com/office/drawing/2014/main" id="{426784CF-1482-0832-428C-1726E8520266}"/>
                </a:ext>
              </a:extLst>
            </p:cNvPr>
            <p:cNvGrpSpPr/>
            <p:nvPr/>
          </p:nvGrpSpPr>
          <p:grpSpPr>
            <a:xfrm>
              <a:off x="5895" y="10204"/>
              <a:ext cx="2927" cy="531"/>
              <a:chOff x="5895" y="10204"/>
              <a:chExt cx="2927" cy="531"/>
            </a:xfrm>
          </p:grpSpPr>
          <p:pic>
            <p:nvPicPr>
              <p:cNvPr id="10" name="Picture 1" descr="1">
                <a:extLst>
                  <a:ext uri="{FF2B5EF4-FFF2-40B4-BE49-F238E27FC236}">
                    <a16:creationId xmlns:a16="http://schemas.microsoft.com/office/drawing/2014/main" id="{8056918F-4C52-F890-7EDE-479524F93690}"/>
                  </a:ext>
                </a:extLst>
              </p:cNvPr>
              <p:cNvPicPr>
                <a:picLocks noChangeAspect="1"/>
              </p:cNvPicPr>
              <p:nvPr/>
            </p:nvPicPr>
            <p:blipFill>
              <a:blip r:embed="rId2"/>
              <a:stretch>
                <a:fillRect/>
              </a:stretch>
            </p:blipFill>
            <p:spPr>
              <a:xfrm>
                <a:off x="5895" y="10271"/>
                <a:ext cx="397" cy="397"/>
              </a:xfrm>
              <a:prstGeom prst="rect">
                <a:avLst/>
              </a:prstGeom>
            </p:spPr>
          </p:pic>
          <p:sp>
            <p:nvSpPr>
              <p:cNvPr id="11" name="Text Box 37">
                <a:extLst>
                  <a:ext uri="{FF2B5EF4-FFF2-40B4-BE49-F238E27FC236}">
                    <a16:creationId xmlns:a16="http://schemas.microsoft.com/office/drawing/2014/main" id="{1C8CD021-7512-A3BB-839A-24EF88862D4C}"/>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6" name="Group 7">
              <a:extLst>
                <a:ext uri="{FF2B5EF4-FFF2-40B4-BE49-F238E27FC236}">
                  <a16:creationId xmlns:a16="http://schemas.microsoft.com/office/drawing/2014/main" id="{0F85C844-B29D-79DC-3230-B50EC8E1994A}"/>
                </a:ext>
              </a:extLst>
            </p:cNvPr>
            <p:cNvGrpSpPr/>
            <p:nvPr/>
          </p:nvGrpSpPr>
          <p:grpSpPr>
            <a:xfrm>
              <a:off x="2893" y="10204"/>
              <a:ext cx="2916" cy="530"/>
              <a:chOff x="5895" y="10844"/>
              <a:chExt cx="2916" cy="530"/>
            </a:xfrm>
          </p:grpSpPr>
          <p:pic>
            <p:nvPicPr>
              <p:cNvPr id="7" name="Picture 3" descr="2">
                <a:extLst>
                  <a:ext uri="{FF2B5EF4-FFF2-40B4-BE49-F238E27FC236}">
                    <a16:creationId xmlns:a16="http://schemas.microsoft.com/office/drawing/2014/main" id="{1EFE0A19-E8CF-F381-3893-C728903805DD}"/>
                  </a:ext>
                </a:extLst>
              </p:cNvPr>
              <p:cNvPicPr>
                <a:picLocks noChangeAspect="1"/>
              </p:cNvPicPr>
              <p:nvPr/>
            </p:nvPicPr>
            <p:blipFill>
              <a:blip r:embed="rId3"/>
              <a:stretch>
                <a:fillRect/>
              </a:stretch>
            </p:blipFill>
            <p:spPr>
              <a:xfrm>
                <a:off x="5895" y="10911"/>
                <a:ext cx="397" cy="397"/>
              </a:xfrm>
              <a:prstGeom prst="rect">
                <a:avLst/>
              </a:prstGeom>
            </p:spPr>
          </p:pic>
          <p:sp>
            <p:nvSpPr>
              <p:cNvPr id="8" name="Text Box 38">
                <a:extLst>
                  <a:ext uri="{FF2B5EF4-FFF2-40B4-BE49-F238E27FC236}">
                    <a16:creationId xmlns:a16="http://schemas.microsoft.com/office/drawing/2014/main" id="{9319FC04-5E41-9793-0EFF-FC9345D02970}"/>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4" name="Group 9">
            <a:extLst>
              <a:ext uri="{FF2B5EF4-FFF2-40B4-BE49-F238E27FC236}">
                <a16:creationId xmlns:a16="http://schemas.microsoft.com/office/drawing/2014/main" id="{06601BF3-144F-6BA2-9C16-805A48A127CC}"/>
              </a:ext>
            </a:extLst>
          </p:cNvPr>
          <p:cNvGrpSpPr/>
          <p:nvPr/>
        </p:nvGrpSpPr>
        <p:grpSpPr>
          <a:xfrm>
            <a:off x="360000" y="5940000"/>
            <a:ext cx="2222500" cy="336550"/>
            <a:chOff x="5895" y="11484"/>
            <a:chExt cx="3500" cy="530"/>
          </a:xfrm>
        </p:grpSpPr>
        <p:pic>
          <p:nvPicPr>
            <p:cNvPr id="15" name="Picture 4" descr="3">
              <a:extLst>
                <a:ext uri="{FF2B5EF4-FFF2-40B4-BE49-F238E27FC236}">
                  <a16:creationId xmlns:a16="http://schemas.microsoft.com/office/drawing/2014/main" id="{5CD56A3D-A5D3-A9E9-8B56-89241D8FF889}"/>
                </a:ext>
              </a:extLst>
            </p:cNvPr>
            <p:cNvPicPr>
              <a:picLocks noChangeAspect="1"/>
            </p:cNvPicPr>
            <p:nvPr/>
          </p:nvPicPr>
          <p:blipFill>
            <a:blip r:embed="rId4"/>
            <a:stretch>
              <a:fillRect/>
            </a:stretch>
          </p:blipFill>
          <p:spPr>
            <a:xfrm>
              <a:off x="5895" y="11551"/>
              <a:ext cx="397" cy="397"/>
            </a:xfrm>
            <a:prstGeom prst="rect">
              <a:avLst/>
            </a:prstGeom>
          </p:spPr>
        </p:pic>
        <p:sp>
          <p:nvSpPr>
            <p:cNvPr id="18" name="Text Box 40">
              <a:extLst>
                <a:ext uri="{FF2B5EF4-FFF2-40B4-BE49-F238E27FC236}">
                  <a16:creationId xmlns:a16="http://schemas.microsoft.com/office/drawing/2014/main" id="{7C25B997-0A58-A49C-F988-F012A3107CB2}"/>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24" name="Grup 23">
            <a:extLst>
              <a:ext uri="{FF2B5EF4-FFF2-40B4-BE49-F238E27FC236}">
                <a16:creationId xmlns:a16="http://schemas.microsoft.com/office/drawing/2014/main" id="{898DDC11-3398-694E-96C6-1FE24F57D192}"/>
              </a:ext>
            </a:extLst>
          </p:cNvPr>
          <p:cNvGrpSpPr/>
          <p:nvPr/>
        </p:nvGrpSpPr>
        <p:grpSpPr>
          <a:xfrm>
            <a:off x="377372" y="272916"/>
            <a:ext cx="3974010" cy="859200"/>
            <a:chOff x="798287" y="360000"/>
            <a:chExt cx="3974010" cy="859200"/>
          </a:xfrm>
        </p:grpSpPr>
        <p:grpSp>
          <p:nvGrpSpPr>
            <p:cNvPr id="17" name="Group 16">
              <a:extLst>
                <a:ext uri="{FF2B5EF4-FFF2-40B4-BE49-F238E27FC236}">
                  <a16:creationId xmlns:a16="http://schemas.microsoft.com/office/drawing/2014/main" id="{FC98A87F-9A8F-85B4-EAF5-F4A100AEB759}"/>
                </a:ext>
              </a:extLst>
            </p:cNvPr>
            <p:cNvGrpSpPr/>
            <p:nvPr/>
          </p:nvGrpSpPr>
          <p:grpSpPr>
            <a:xfrm>
              <a:off x="1512842" y="422570"/>
              <a:ext cx="3259455" cy="702945"/>
              <a:chOff x="10671" y="1007"/>
              <a:chExt cx="5133" cy="1107"/>
            </a:xfrm>
          </p:grpSpPr>
          <p:sp>
            <p:nvSpPr>
              <p:cNvPr id="35" name="Text Box 34">
                <a:extLst>
                  <a:ext uri="{FF2B5EF4-FFF2-40B4-BE49-F238E27FC236}">
                    <a16:creationId xmlns:a16="http://schemas.microsoft.com/office/drawing/2014/main" id="{D0BB0DEC-0AFE-D061-83D0-A1045B0F7F3D}"/>
                  </a:ext>
                </a:extLst>
              </p:cNvPr>
              <p:cNvSpPr txBox="1"/>
              <p:nvPr/>
            </p:nvSpPr>
            <p:spPr>
              <a:xfrm>
                <a:off x="10671" y="1007"/>
                <a:ext cx="5133" cy="824"/>
              </a:xfrm>
              <a:prstGeom prst="rect">
                <a:avLst/>
              </a:prstGeom>
              <a:noFill/>
            </p:spPr>
            <p:txBody>
              <a:bodyPr wrap="none" rtlCol="0">
                <a:spAutoFit/>
              </a:bodyPr>
              <a:lstStyle/>
              <a:p>
                <a:pPr algn="ctr"/>
                <a:r>
                  <a:rPr lang="en-US" sz="2800">
                    <a:solidFill>
                      <a:srgbClr val="C39B80"/>
                    </a:solidFill>
                    <a:latin typeface="Tenor Sans" panose="02000000000000000000" charset="0"/>
                    <a:cs typeface="Tenor Sans" panose="02000000000000000000" charset="0"/>
                  </a:rPr>
                  <a:t>RIZQIANI PUTRI</a:t>
                </a:r>
              </a:p>
            </p:txBody>
          </p:sp>
          <p:sp>
            <p:nvSpPr>
              <p:cNvPr id="36" name="Text Box 35">
                <a:extLst>
                  <a:ext uri="{FF2B5EF4-FFF2-40B4-BE49-F238E27FC236}">
                    <a16:creationId xmlns:a16="http://schemas.microsoft.com/office/drawing/2014/main" id="{B660663D-A11A-8717-F161-6B36868C5F55}"/>
                  </a:ext>
                </a:extLst>
              </p:cNvPr>
              <p:cNvSpPr txBox="1"/>
              <p:nvPr/>
            </p:nvSpPr>
            <p:spPr>
              <a:xfrm>
                <a:off x="10979" y="1678"/>
                <a:ext cx="4517" cy="436"/>
              </a:xfrm>
              <a:prstGeom prst="rect">
                <a:avLst/>
              </a:prstGeom>
              <a:noFill/>
            </p:spPr>
            <p:txBody>
              <a:bodyPr wrap="none" rtlCol="0">
                <a:spAutoFit/>
              </a:bodyPr>
              <a:lstStyle/>
              <a:p>
                <a:pPr algn="ctr"/>
                <a:r>
                  <a:rPr lang="en-US" sz="1200">
                    <a:solidFill>
                      <a:srgbClr val="C39B80"/>
                    </a:solidFill>
                    <a:latin typeface="Tenor Sans" panose="02000000000000000000" charset="0"/>
                    <a:cs typeface="Tenor Sans" panose="02000000000000000000" charset="0"/>
                  </a:rPr>
                  <a:t>COMMUNICATION FACILITATOR</a:t>
                </a:r>
              </a:p>
            </p:txBody>
          </p:sp>
        </p:grpSp>
        <p:pic>
          <p:nvPicPr>
            <p:cNvPr id="19" name="Picture 8" descr="Rizqiani Putri_Logo_Terracota">
              <a:extLst>
                <a:ext uri="{FF2B5EF4-FFF2-40B4-BE49-F238E27FC236}">
                  <a16:creationId xmlns:a16="http://schemas.microsoft.com/office/drawing/2014/main" id="{F5571760-FD89-A871-C957-C577DC70AD07}"/>
                </a:ext>
              </a:extLst>
            </p:cNvPr>
            <p:cNvPicPr>
              <a:picLocks noChangeAspect="1"/>
            </p:cNvPicPr>
            <p:nvPr/>
          </p:nvPicPr>
          <p:blipFill rotWithShape="1">
            <a:blip r:embed="rId5"/>
            <a:srcRect l="16495" r="11273" b="31810"/>
            <a:stretch>
              <a:fillRect/>
            </a:stretch>
          </p:blipFill>
          <p:spPr>
            <a:xfrm>
              <a:off x="798287" y="360000"/>
              <a:ext cx="910136" cy="859200"/>
            </a:xfrm>
            <a:prstGeom prst="rect">
              <a:avLst/>
            </a:prstGeom>
          </p:spPr>
        </p:pic>
      </p:grpSp>
      <p:sp>
        <p:nvSpPr>
          <p:cNvPr id="16" name="Kotak Teks 15">
            <a:extLst>
              <a:ext uri="{FF2B5EF4-FFF2-40B4-BE49-F238E27FC236}">
                <a16:creationId xmlns:a16="http://schemas.microsoft.com/office/drawing/2014/main" id="{5B743637-7425-313A-3816-7BD33F757535}"/>
              </a:ext>
            </a:extLst>
          </p:cNvPr>
          <p:cNvSpPr txBox="1"/>
          <p:nvPr/>
        </p:nvSpPr>
        <p:spPr>
          <a:xfrm>
            <a:off x="4769450" y="1260000"/>
            <a:ext cx="1980000" cy="4570482"/>
          </a:xfrm>
          <a:prstGeom prst="rect">
            <a:avLst/>
          </a:prstGeom>
          <a:noFill/>
        </p:spPr>
        <p:txBody>
          <a:bodyPr wrap="square" lIns="0" tIns="0" rIns="0" bIns="0">
            <a:spAutoFit/>
          </a:bodyPr>
          <a:lstStyle/>
          <a:p>
            <a:pPr marL="88900" lvl="2"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PP Properti, Tbk.PT </a:t>
            </a:r>
            <a:r>
              <a:rPr lang="id-ID" sz="1100" dirty="0" err="1">
                <a:latin typeface="Gotham" panose="02000504050000020004" charset="0"/>
                <a:ea typeface="FangSong" panose="020B0503020204020204" pitchFamily="49" charset="-122"/>
              </a:rPr>
              <a:t>Rekaindo</a:t>
            </a:r>
            <a:r>
              <a:rPr lang="id-ID" sz="1100" dirty="0">
                <a:latin typeface="Gotham" panose="02000504050000020004" charset="0"/>
                <a:ea typeface="FangSong" panose="020B0503020204020204" pitchFamily="49" charset="-122"/>
              </a:rPr>
              <a:t> Global Jasa</a:t>
            </a:r>
          </a:p>
          <a:p>
            <a:pPr marL="88900" lvl="2"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Puskesmas </a:t>
            </a:r>
            <a:r>
              <a:rPr lang="id-ID" sz="1100" dirty="0" err="1">
                <a:latin typeface="Gotham" panose="02000504050000020004" charset="0"/>
                <a:ea typeface="FangSong" panose="020B0503020204020204" pitchFamily="49" charset="-122"/>
              </a:rPr>
              <a:t>Balongbendo</a:t>
            </a:r>
            <a:endParaRPr lang="id-ID" sz="1100" dirty="0">
              <a:latin typeface="Gotham" panose="02000504050000020004" charset="0"/>
              <a:ea typeface="FangSong" panose="020B0503020204020204" pitchFamily="49" charset="-122"/>
            </a:endParaRPr>
          </a:p>
          <a:p>
            <a:pPr marL="88900" lvl="2"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Puskesmas </a:t>
            </a:r>
            <a:r>
              <a:rPr lang="id-ID" sz="1100" dirty="0" err="1">
                <a:latin typeface="Gotham" panose="02000504050000020004" charset="0"/>
                <a:ea typeface="FangSong" panose="020B0503020204020204" pitchFamily="49" charset="-122"/>
              </a:rPr>
              <a:t>Buduran</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Puskesmas</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Gedangan</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Puskesmas</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Medaeng</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Puskesmas</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Sawoo</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Puskesmas</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Sedati</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Puskesmas</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Trosobo</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Puskesmas</a:t>
            </a:r>
            <a:r>
              <a:rPr lang="en-US" sz="1100" dirty="0">
                <a:latin typeface="Gotham" panose="02000504050000020004" charset="0"/>
                <a:ea typeface="FangSong" panose="020B0503020204020204" pitchFamily="49" charset="-122"/>
              </a:rPr>
              <a:t> Waru</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Puskesmas</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Wonoayu</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Politeknik</a:t>
            </a:r>
            <a:r>
              <a:rPr lang="en-US" sz="1100" dirty="0">
                <a:latin typeface="Gotham" panose="02000504050000020004" charset="0"/>
                <a:ea typeface="FangSong" panose="020B0503020204020204" pitchFamily="49" charset="-122"/>
              </a:rPr>
              <a:t> </a:t>
            </a:r>
            <a:r>
              <a:rPr lang="en-US" sz="1100" dirty="0" err="1">
                <a:latin typeface="Gotham" panose="02000504050000020004" charset="0"/>
                <a:ea typeface="FangSong" panose="020B0503020204020204" pitchFamily="49" charset="-122"/>
              </a:rPr>
              <a:t>Elektronika</a:t>
            </a:r>
            <a:r>
              <a:rPr lang="en-US" sz="1100" dirty="0">
                <a:latin typeface="Gotham" panose="02000504050000020004" charset="0"/>
                <a:ea typeface="FangSong" panose="020B0503020204020204" pitchFamily="49" charset="-122"/>
              </a:rPr>
              <a:t> Negeri Surabaya (PENS)</a:t>
            </a:r>
          </a:p>
          <a:p>
            <a:pPr marL="107950" lvl="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Politeknik</a:t>
            </a:r>
            <a:r>
              <a:rPr lang="en-US" sz="1100" dirty="0">
                <a:latin typeface="Gotham" panose="02000504050000020004" charset="0"/>
                <a:ea typeface="FangSong" panose="020B0503020204020204" pitchFamily="49" charset="-122"/>
              </a:rPr>
              <a:t> Negeri Malang </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Siloam Internasional Hospitals (Pusat)</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Siloam Internasional Hospitals (Surabaya)</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SDN Dukuh Menanggal 1 Surabaya</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Sing </a:t>
            </a:r>
            <a:r>
              <a:rPr lang="id-ID" sz="1100" dirty="0" err="1">
                <a:latin typeface="Gotham" panose="02000504050000020004" charset="0"/>
                <a:ea typeface="FangSong" panose="020B0503020204020204" pitchFamily="49" charset="-122"/>
              </a:rPr>
              <a:t>Your</a:t>
            </a:r>
            <a:r>
              <a:rPr lang="id-ID" sz="1100" dirty="0">
                <a:latin typeface="Gotham" panose="02000504050000020004" charset="0"/>
                <a:ea typeface="FangSong" panose="020B0503020204020204" pitchFamily="49" charset="-122"/>
              </a:rPr>
              <a:t> </a:t>
            </a:r>
            <a:r>
              <a:rPr lang="id-ID" sz="1100" dirty="0" err="1">
                <a:latin typeface="Gotham" panose="02000504050000020004" charset="0"/>
                <a:ea typeface="FangSong" panose="020B0503020204020204" pitchFamily="49" charset="-122"/>
              </a:rPr>
              <a:t>Mind</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SMK Negeri 1 Lamongan</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SMKN 3 Blitar</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SMA Al Muslim Sidoarjo</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STID </a:t>
            </a:r>
            <a:r>
              <a:rPr lang="id-ID" sz="1100" dirty="0" err="1">
                <a:latin typeface="Gotham" panose="02000504050000020004" charset="0"/>
                <a:ea typeface="FangSong" panose="020B0503020204020204" pitchFamily="49" charset="-122"/>
              </a:rPr>
              <a:t>Al-Hadid</a:t>
            </a:r>
            <a:r>
              <a:rPr lang="id-ID" sz="1100" dirty="0">
                <a:latin typeface="Gotham" panose="02000504050000020004" charset="0"/>
                <a:ea typeface="FangSong" panose="020B0503020204020204" pitchFamily="49" charset="-122"/>
              </a:rPr>
              <a:t> Surabaya</a:t>
            </a:r>
          </a:p>
          <a:p>
            <a:pPr marL="107950" indent="-10795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Stikosa</a:t>
            </a:r>
            <a:r>
              <a:rPr lang="id-ID" sz="1100" dirty="0">
                <a:latin typeface="Gotham" panose="02000504050000020004" charset="0"/>
                <a:ea typeface="FangSong" panose="020B0503020204020204" pitchFamily="49" charset="-122"/>
              </a:rPr>
              <a:t> AWS</a:t>
            </a:r>
          </a:p>
          <a:p>
            <a:pPr marL="107950" indent="-107950">
              <a:buClr>
                <a:srgbClr val="B58463"/>
              </a:buClr>
              <a:buSzPct val="120000"/>
              <a:buFont typeface="Wingdings" panose="05000000000000000000" pitchFamily="2" charset="2"/>
              <a:buChar char="§"/>
            </a:pPr>
            <a:endParaRPr lang="en-US" sz="1100" dirty="0">
              <a:latin typeface="Gotham" panose="02000504050000020004" charset="0"/>
              <a:ea typeface="FangSong" panose="020B0503020204020204" pitchFamily="49" charset="-122"/>
            </a:endParaRPr>
          </a:p>
        </p:txBody>
      </p:sp>
      <p:sp>
        <p:nvSpPr>
          <p:cNvPr id="22" name="Kotak Teks 21">
            <a:extLst>
              <a:ext uri="{FF2B5EF4-FFF2-40B4-BE49-F238E27FC236}">
                <a16:creationId xmlns:a16="http://schemas.microsoft.com/office/drawing/2014/main" id="{50198D5A-DC19-6D7B-FD54-2A833EAEB999}"/>
              </a:ext>
            </a:extLst>
          </p:cNvPr>
          <p:cNvSpPr txBox="1"/>
          <p:nvPr/>
        </p:nvSpPr>
        <p:spPr>
          <a:xfrm>
            <a:off x="449450" y="1260000"/>
            <a:ext cx="1980000" cy="4570482"/>
          </a:xfrm>
          <a:prstGeom prst="rect">
            <a:avLst/>
          </a:prstGeom>
          <a:noFill/>
        </p:spPr>
        <p:txBody>
          <a:bodyPr wrap="square" lIns="0" tIns="0" rIns="0" bIns="0">
            <a:spAutoFit/>
          </a:bodyPr>
          <a:lstStyle/>
          <a:p>
            <a:pPr marL="176213" lvl="1" indent="-87313">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PT PLN (Persero)</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Energi Primer Indonesia</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UID Banten</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UID Jateng &amp; DIY</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UID Jawa Timur</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UID Lampung</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UID SBT</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UID </a:t>
            </a:r>
            <a:r>
              <a:rPr lang="id-ID" sz="1100" dirty="0" err="1">
                <a:effectLst/>
                <a:latin typeface="Gotham" panose="02000504050000020004" charset="0"/>
                <a:ea typeface="FangSong" panose="020B0503020204020204" pitchFamily="49" charset="-122"/>
              </a:rPr>
              <a:t>Suluttenggo</a:t>
            </a:r>
            <a:endParaRPr lang="id-ID" sz="1100" dirty="0">
              <a:effectLst/>
              <a:latin typeface="Gotham" panose="02000504050000020004" charset="0"/>
              <a:ea typeface="FangSong" panose="020B0503020204020204" pitchFamily="49" charset="-122"/>
            </a:endParaRP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UID SULSELBAR</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UIK Tanjung Jati</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UIP2B JAMALI</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UIW MMU</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UMRO</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UP3 Surabaya</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UPDL Suralaya</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Pusdiklat UPDL Pandaan</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Nusantara Power</a:t>
            </a: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Nusantara Power </a:t>
            </a:r>
            <a:r>
              <a:rPr lang="id-ID" sz="1100" dirty="0" err="1">
                <a:effectLst/>
                <a:latin typeface="Gotham" panose="02000504050000020004" charset="0"/>
                <a:ea typeface="FangSong" panose="020B0503020204020204" pitchFamily="49" charset="-122"/>
              </a:rPr>
              <a:t>Construction</a:t>
            </a:r>
            <a:endParaRPr lang="id-ID" sz="1100" dirty="0">
              <a:effectLst/>
              <a:latin typeface="Gotham" panose="02000504050000020004" charset="0"/>
              <a:ea typeface="FangSong" panose="020B0503020204020204" pitchFamily="49" charset="-122"/>
            </a:endParaRPr>
          </a:p>
          <a:p>
            <a:pPr marL="265113" lvl="2" indent="-88900">
              <a:buClr>
                <a:srgbClr val="B58463"/>
              </a:buClr>
              <a:buSzPct val="120000"/>
              <a:buFont typeface="Wingdings" panose="05000000000000000000" pitchFamily="2" charset="2"/>
              <a:buChar char="§"/>
            </a:pPr>
            <a:r>
              <a:rPr lang="id-ID" sz="1100" dirty="0">
                <a:effectLst/>
                <a:latin typeface="Gotham" panose="02000504050000020004" charset="0"/>
                <a:ea typeface="FangSong" panose="020B0503020204020204" pitchFamily="49" charset="-122"/>
              </a:rPr>
              <a:t>PLN Nusantara Power UP </a:t>
            </a:r>
            <a:r>
              <a:rPr lang="id-ID" sz="1100" dirty="0" err="1">
                <a:effectLst/>
                <a:latin typeface="Gotham" panose="02000504050000020004" charset="0"/>
                <a:ea typeface="FangSong" panose="020B0503020204020204" pitchFamily="49" charset="-122"/>
              </a:rPr>
              <a:t>Cirata</a:t>
            </a:r>
            <a:endParaRPr lang="id-ID" sz="1100" dirty="0">
              <a:effectLst/>
              <a:latin typeface="Gotham" panose="02000504050000020004" charset="0"/>
              <a:ea typeface="FangSong" panose="020B0503020204020204" pitchFamily="49" charset="-122"/>
            </a:endParaRPr>
          </a:p>
          <a:p>
            <a:pPr marL="176213" lvl="2" indent="-87313">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a:t>
            </a:r>
            <a:r>
              <a:rPr lang="id-ID" sz="1100" dirty="0" err="1">
                <a:latin typeface="Gotham" panose="02000504050000020004" charset="0"/>
                <a:ea typeface="FangSong" panose="020B0503020204020204" pitchFamily="49" charset="-122"/>
              </a:rPr>
              <a:t>Aperindo</a:t>
            </a:r>
            <a:r>
              <a:rPr lang="id-ID" sz="1100" dirty="0">
                <a:latin typeface="Gotham" panose="02000504050000020004" charset="0"/>
                <a:ea typeface="FangSong" panose="020B0503020204020204" pitchFamily="49" charset="-122"/>
              </a:rPr>
              <a:t> Prima Mandiri</a:t>
            </a:r>
          </a:p>
          <a:p>
            <a:pPr marL="176213" lvl="2" indent="-87313">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a:t>
            </a:r>
            <a:r>
              <a:rPr lang="id-ID" sz="1100" dirty="0" err="1">
                <a:latin typeface="Gotham" panose="02000504050000020004" charset="0"/>
                <a:ea typeface="FangSong" panose="020B0503020204020204" pitchFamily="49" charset="-122"/>
              </a:rPr>
              <a:t>Concrete</a:t>
            </a:r>
            <a:r>
              <a:rPr lang="id-ID" sz="1100" dirty="0">
                <a:latin typeface="Gotham" panose="02000504050000020004" charset="0"/>
                <a:ea typeface="FangSong" panose="020B0503020204020204" pitchFamily="49" charset="-122"/>
              </a:rPr>
              <a:t> Technology Indonesia</a:t>
            </a:r>
          </a:p>
        </p:txBody>
      </p:sp>
      <p:sp>
        <p:nvSpPr>
          <p:cNvPr id="27" name="Kotak Teks 26">
            <a:extLst>
              <a:ext uri="{FF2B5EF4-FFF2-40B4-BE49-F238E27FC236}">
                <a16:creationId xmlns:a16="http://schemas.microsoft.com/office/drawing/2014/main" id="{94F8BF2B-F699-772F-252D-976DBAA7D74C}"/>
              </a:ext>
            </a:extLst>
          </p:cNvPr>
          <p:cNvSpPr txBox="1"/>
          <p:nvPr/>
        </p:nvSpPr>
        <p:spPr>
          <a:xfrm>
            <a:off x="2609450" y="1260000"/>
            <a:ext cx="1980000" cy="4570482"/>
          </a:xfrm>
          <a:prstGeom prst="rect">
            <a:avLst/>
          </a:prstGeom>
          <a:noFill/>
        </p:spPr>
        <p:txBody>
          <a:bodyPr wrap="square" lIns="0" tIns="0" rIns="0" bIns="0">
            <a:spAutoFit/>
          </a:bodyPr>
          <a:lstStyle/>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Dharma Lautan Utama</a:t>
            </a: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Industri Kereta Api (INKA)</a:t>
            </a: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a:t>
            </a:r>
            <a:r>
              <a:rPr lang="id-ID" sz="1100" dirty="0" err="1">
                <a:latin typeface="Gotham" panose="02000504050000020004" charset="0"/>
                <a:ea typeface="FangSong" panose="020B0503020204020204" pitchFamily="49" charset="-122"/>
              </a:rPr>
              <a:t>Jasamarga</a:t>
            </a:r>
            <a:r>
              <a:rPr lang="id-ID" sz="1100" dirty="0">
                <a:latin typeface="Gotham" panose="02000504050000020004" charset="0"/>
                <a:ea typeface="FangSong" panose="020B0503020204020204" pitchFamily="49" charset="-122"/>
              </a:rPr>
              <a:t> Surabaya Mojokerto</a:t>
            </a: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Kimia Konstruksi Indonesia</a:t>
            </a: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Mitra Karya Prima</a:t>
            </a: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a:t>
            </a:r>
            <a:r>
              <a:rPr lang="id-ID" sz="1100" dirty="0" err="1">
                <a:latin typeface="Gotham" panose="02000504050000020004" charset="0"/>
                <a:ea typeface="FangSong" panose="020B0503020204020204" pitchFamily="49" charset="-122"/>
              </a:rPr>
              <a:t>Moya</a:t>
            </a:r>
            <a:r>
              <a:rPr lang="id-ID" sz="1100" dirty="0">
                <a:latin typeface="Gotham" panose="02000504050000020004" charset="0"/>
                <a:ea typeface="FangSong" panose="020B0503020204020204" pitchFamily="49" charset="-122"/>
              </a:rPr>
              <a:t> Indonesia</a:t>
            </a: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a:t>
            </a:r>
            <a:r>
              <a:rPr lang="id-ID" sz="1100" dirty="0" err="1">
                <a:latin typeface="Gotham" panose="02000504050000020004" charset="0"/>
                <a:ea typeface="FangSong" panose="020B0503020204020204" pitchFamily="49" charset="-122"/>
              </a:rPr>
              <a:t>Panacea</a:t>
            </a:r>
            <a:r>
              <a:rPr lang="id-ID" sz="1100" dirty="0">
                <a:latin typeface="Gotham" panose="02000504050000020004" charset="0"/>
                <a:ea typeface="FangSong" panose="020B0503020204020204" pitchFamily="49" charset="-122"/>
              </a:rPr>
              <a:t> </a:t>
            </a:r>
            <a:r>
              <a:rPr lang="id-ID" sz="1100" dirty="0" err="1">
                <a:latin typeface="Gotham" panose="02000504050000020004" charset="0"/>
                <a:ea typeface="FangSong" panose="020B0503020204020204" pitchFamily="49" charset="-122"/>
              </a:rPr>
              <a:t>Health</a:t>
            </a:r>
            <a:r>
              <a:rPr lang="id-ID" sz="1100" dirty="0">
                <a:latin typeface="Gotham" panose="02000504050000020004" charset="0"/>
                <a:ea typeface="FangSong" panose="020B0503020204020204" pitchFamily="49" charset="-122"/>
              </a:rPr>
              <a:t> </a:t>
            </a:r>
            <a:r>
              <a:rPr lang="id-ID" sz="1100" dirty="0" err="1">
                <a:latin typeface="Gotham" panose="02000504050000020004" charset="0"/>
                <a:ea typeface="FangSong" panose="020B0503020204020204" pitchFamily="49" charset="-122"/>
              </a:rPr>
              <a:t>Solusindo</a:t>
            </a:r>
            <a:endParaRPr lang="id-ID" sz="1100" dirty="0">
              <a:latin typeface="Gotham" panose="02000504050000020004" charset="0"/>
              <a:ea typeface="FangSong" panose="020B0503020204020204" pitchFamily="49" charset="-122"/>
            </a:endParaRP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Pegadaian Kanwil III Palembang</a:t>
            </a:r>
          </a:p>
          <a:p>
            <a:pPr marL="92075" lvl="0" indent="-92075">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Pelabuhan Indonesia (Persero)</a:t>
            </a:r>
          </a:p>
          <a:p>
            <a:pPr marL="265113" lvl="1"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Pelabuhan Tanjung Priok</a:t>
            </a:r>
          </a:p>
          <a:p>
            <a:pPr marL="265113" lvl="1" indent="-8890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Pelindo</a:t>
            </a:r>
            <a:r>
              <a:rPr lang="id-ID" sz="1100" dirty="0">
                <a:latin typeface="Gotham" panose="02000504050000020004" charset="0"/>
                <a:ea typeface="FangSong" panose="020B0503020204020204" pitchFamily="49" charset="-122"/>
              </a:rPr>
              <a:t> Terminal </a:t>
            </a:r>
            <a:r>
              <a:rPr lang="id-ID" sz="1100" dirty="0" err="1">
                <a:latin typeface="Gotham" panose="02000504050000020004" charset="0"/>
                <a:ea typeface="FangSong" panose="020B0503020204020204" pitchFamily="49" charset="-122"/>
              </a:rPr>
              <a:t>Petikemas</a:t>
            </a:r>
            <a:endParaRPr lang="id-ID" sz="1100" dirty="0">
              <a:latin typeface="Gotham" panose="02000504050000020004" charset="0"/>
              <a:ea typeface="FangSong" panose="020B0503020204020204" pitchFamily="49" charset="-122"/>
            </a:endParaRPr>
          </a:p>
          <a:p>
            <a:pPr marL="265113" lvl="1"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Pendidikan Maritim dan Logistik Indonesia</a:t>
            </a:r>
          </a:p>
          <a:p>
            <a:pPr marL="88900" lvl="1"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 PT Pertamina (Persero)</a:t>
            </a:r>
          </a:p>
          <a:p>
            <a:pPr marL="265113" lvl="2" indent="-8890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Call</a:t>
            </a:r>
            <a:r>
              <a:rPr lang="id-ID" sz="1100" dirty="0">
                <a:latin typeface="Gotham" panose="02000504050000020004" charset="0"/>
                <a:ea typeface="FangSong" panose="020B0503020204020204" pitchFamily="49" charset="-122"/>
              </a:rPr>
              <a:t> Center Pertamina 135</a:t>
            </a:r>
          </a:p>
          <a:p>
            <a:pPr marL="265113" lvl="2"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Pertamina Gas Negara</a:t>
            </a:r>
          </a:p>
          <a:p>
            <a:pPr marL="88900" lvl="2" indent="-8890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PT Petrokimia Gresik</a:t>
            </a:r>
          </a:p>
          <a:p>
            <a:pPr marL="265113" lvl="1" indent="-88900">
              <a:buClr>
                <a:srgbClr val="B58463"/>
              </a:buClr>
              <a:buSzPct val="120000"/>
              <a:buFont typeface="Wingdings" panose="05000000000000000000" pitchFamily="2" charset="2"/>
              <a:buChar char="§"/>
            </a:pPr>
            <a:endParaRPr lang="id-ID" sz="1100" dirty="0">
              <a:latin typeface="Gotham" panose="02000504050000020004" charset="0"/>
              <a:ea typeface="FangSong" panose="020B0503020204020204" pitchFamily="49" charset="-122"/>
            </a:endParaRPr>
          </a:p>
        </p:txBody>
      </p:sp>
      <p:sp>
        <p:nvSpPr>
          <p:cNvPr id="20" name="Kotak Teks 19">
            <a:extLst>
              <a:ext uri="{FF2B5EF4-FFF2-40B4-BE49-F238E27FC236}">
                <a16:creationId xmlns:a16="http://schemas.microsoft.com/office/drawing/2014/main" id="{F10B893C-432F-BF05-0692-49BE40CE8479}"/>
              </a:ext>
            </a:extLst>
          </p:cNvPr>
          <p:cNvSpPr txBox="1"/>
          <p:nvPr/>
        </p:nvSpPr>
        <p:spPr>
          <a:xfrm>
            <a:off x="6929450" y="1260000"/>
            <a:ext cx="1980000" cy="3554819"/>
          </a:xfrm>
          <a:prstGeom prst="rect">
            <a:avLst/>
          </a:prstGeom>
          <a:noFill/>
        </p:spPr>
        <p:txBody>
          <a:bodyPr wrap="square" lIns="0" tIns="0" rIns="0" bIns="0">
            <a:spAutoFit/>
          </a:bodyPr>
          <a:lstStyle/>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Suara Surabaya Media</a:t>
            </a:r>
          </a:p>
          <a:p>
            <a:pPr marL="107950" indent="-10795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Toeng</a:t>
            </a:r>
            <a:r>
              <a:rPr lang="id-ID" sz="1100" dirty="0">
                <a:latin typeface="Gotham" panose="02000504050000020004" charset="0"/>
                <a:ea typeface="FangSong" panose="020B0503020204020204" pitchFamily="49" charset="-122"/>
              </a:rPr>
              <a:t> </a:t>
            </a:r>
            <a:r>
              <a:rPr lang="id-ID" sz="1100" dirty="0" err="1">
                <a:latin typeface="Gotham" panose="02000504050000020004" charset="0"/>
                <a:ea typeface="FangSong" panose="020B0503020204020204" pitchFamily="49" charset="-122"/>
              </a:rPr>
              <a:t>Market</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id-ID" sz="1100" dirty="0" err="1">
                <a:latin typeface="Gotham" panose="02000504050000020004" charset="0"/>
                <a:ea typeface="FangSong" panose="020B0503020204020204" pitchFamily="49" charset="-122"/>
              </a:rPr>
              <a:t>Tribun</a:t>
            </a:r>
            <a:r>
              <a:rPr lang="id-ID" sz="1100" dirty="0">
                <a:latin typeface="Gotham" panose="02000504050000020004" charset="0"/>
                <a:ea typeface="FangSong" panose="020B0503020204020204" pitchFamily="49" charset="-122"/>
              </a:rPr>
              <a:t> Jatim Network</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Universitas 17 Agustus 1945 Surabaya</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Universitas Airlangga</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Universitas Hang Tuah Surabaya</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Universitas Islam Negeri Sunan Ampel (UINSA) Surabaya</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Universitas Kristen Widya Mandala Surabaya (UKWMS)</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Universitas Muhammadiyah Malang</a:t>
            </a:r>
          </a:p>
          <a:p>
            <a:pPr marL="107950" indent="-107950">
              <a:buClr>
                <a:srgbClr val="B58463"/>
              </a:buClr>
              <a:buSzPct val="120000"/>
              <a:buFont typeface="Wingdings" panose="05000000000000000000" pitchFamily="2" charset="2"/>
              <a:buChar char="§"/>
            </a:pPr>
            <a:r>
              <a:rPr lang="id-ID" sz="1100" dirty="0">
                <a:latin typeface="Gotham" panose="02000504050000020004" charset="0"/>
                <a:ea typeface="FangSong" panose="020B0503020204020204" pitchFamily="49" charset="-122"/>
              </a:rPr>
              <a:t>Universitas Sriwijaya</a:t>
            </a:r>
          </a:p>
          <a:p>
            <a:pPr marL="10795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Wardah Beauty</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a:latin typeface="Gotham" panose="02000504050000020004" charset="0"/>
                <a:ea typeface="FangSong" panose="020B0503020204020204" pitchFamily="49" charset="-122"/>
              </a:rPr>
              <a:t>Willow Baby Expo</a:t>
            </a:r>
            <a:endParaRPr lang="id-ID" sz="1100" dirty="0">
              <a:latin typeface="Gotham" panose="02000504050000020004" charset="0"/>
              <a:ea typeface="FangSong" panose="020B0503020204020204" pitchFamily="49" charset="-122"/>
            </a:endParaRPr>
          </a:p>
          <a:p>
            <a:pPr marL="107950" indent="-107950">
              <a:buClr>
                <a:srgbClr val="B58463"/>
              </a:buClr>
              <a:buSzPct val="120000"/>
              <a:buFont typeface="Wingdings" panose="05000000000000000000" pitchFamily="2" charset="2"/>
              <a:buChar char="§"/>
            </a:pPr>
            <a:r>
              <a:rPr lang="en-US" sz="1100" dirty="0" err="1">
                <a:latin typeface="Gotham" panose="02000504050000020004" charset="0"/>
                <a:ea typeface="FangSong" panose="020B0503020204020204" pitchFamily="49" charset="-122"/>
              </a:rPr>
              <a:t>Xmarks</a:t>
            </a:r>
            <a:r>
              <a:rPr lang="en-US" sz="1100" dirty="0">
                <a:latin typeface="Gotham" panose="02000504050000020004" charset="0"/>
                <a:ea typeface="FangSong" panose="020B0503020204020204" pitchFamily="49" charset="-122"/>
              </a:rPr>
              <a:t> Property</a:t>
            </a:r>
            <a:endParaRPr lang="id-ID" sz="1100" dirty="0">
              <a:latin typeface="Gotham" panose="02000504050000020004" charset="0"/>
              <a:ea typeface="FangSong" panose="020B0503020204020204" pitchFamily="49" charset="-122"/>
            </a:endParaRPr>
          </a:p>
          <a:p>
            <a:pPr marL="107950" lvl="0" indent="-107950">
              <a:buClr>
                <a:srgbClr val="B58463"/>
              </a:buClr>
              <a:buSzPct val="120000"/>
              <a:buFont typeface="Wingdings" panose="05000000000000000000" pitchFamily="2" charset="2"/>
              <a:buChar char="§"/>
            </a:pPr>
            <a:endParaRPr lang="en-US" sz="1100" dirty="0">
              <a:effectLst/>
              <a:latin typeface="Gotham" panose="02000504050000020004" charset="0"/>
              <a:ea typeface="FangSong" panose="020B0503020204020204" pitchFamily="49" charset="-122"/>
            </a:endParaRPr>
          </a:p>
        </p:txBody>
      </p:sp>
    </p:spTree>
    <p:extLst>
      <p:ext uri="{BB962C8B-B14F-4D97-AF65-F5344CB8AC3E}">
        <p14:creationId xmlns:p14="http://schemas.microsoft.com/office/powerpoint/2010/main" val="308860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EC635-8196-295A-7EFA-629B1038C73B}"/>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7EE80F39-862D-96F0-3971-28998C1F3954}"/>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14898969-E47B-EE5B-D17F-F522E64D4E30}"/>
              </a:ext>
            </a:extLst>
          </p:cNvPr>
          <p:cNvSpPr txBox="1"/>
          <p:nvPr/>
        </p:nvSpPr>
        <p:spPr>
          <a:xfrm>
            <a:off x="1746676" y="360000"/>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a:pPr>
            <a:r>
              <a:rPr lang="en-US" sz="1100" dirty="0">
                <a:latin typeface="Gotham" panose="02000504050000020004" charset="0"/>
                <a:cs typeface="Gotham" panose="02000504050000020004" charset="0"/>
                <a:sym typeface="+mn-ea"/>
              </a:rPr>
              <a:t>Facilitator “</a:t>
            </a:r>
            <a:r>
              <a:rPr lang="en-GB" sz="1100" dirty="0">
                <a:latin typeface="Gotham" panose="02000504050000020004" charset="0"/>
                <a:cs typeface="Gotham" panose="02000504050000020004" charset="0"/>
                <a:sym typeface="+mn-ea"/>
              </a:rPr>
              <a:t>Public Speaking and Negotiation for PT </a:t>
            </a:r>
            <a:r>
              <a:rPr lang="en-GB" sz="1100" dirty="0" err="1">
                <a:latin typeface="Gotham" panose="02000504050000020004" charset="0"/>
                <a:cs typeface="Gotham" panose="02000504050000020004" charset="0"/>
                <a:sym typeface="+mn-ea"/>
              </a:rPr>
              <a:t>PT</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Rekaindo</a:t>
            </a:r>
            <a:r>
              <a:rPr lang="en-GB" sz="1100" dirty="0">
                <a:latin typeface="Gotham" panose="02000504050000020004" charset="0"/>
                <a:cs typeface="Gotham" panose="02000504050000020004" charset="0"/>
                <a:sym typeface="+mn-ea"/>
              </a:rPr>
              <a:t> Global Jasa</a:t>
            </a:r>
            <a:r>
              <a:rPr lang="en-US" sz="1100" dirty="0">
                <a:latin typeface="Gotham" panose="02000504050000020004" charset="0"/>
                <a:cs typeface="Gotham" panose="02000504050000020004" charset="0"/>
                <a:sym typeface="+mn-ea"/>
              </a:rPr>
              <a:t>” for IHT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Hotel Aston, </a:t>
            </a:r>
            <a:r>
              <a:rPr lang="en-US" sz="1100" dirty="0" err="1">
                <a:latin typeface="Gotham" panose="02000504050000020004" charset="0"/>
                <a:cs typeface="Gotham" panose="02000504050000020004" charset="0"/>
                <a:sym typeface="+mn-ea"/>
              </a:rPr>
              <a:t>Madiun</a:t>
            </a:r>
            <a:r>
              <a:rPr lang="en-US" sz="1100" dirty="0">
                <a:latin typeface="Gotham" panose="02000504050000020004" charset="0"/>
                <a:cs typeface="Gotham" panose="02000504050000020004" charset="0"/>
                <a:sym typeface="+mn-ea"/>
              </a:rPr>
              <a:t> | (3-4 Januari 2025)</a:t>
            </a:r>
          </a:p>
          <a:p>
            <a:pPr marL="230505" indent="-228600">
              <a:lnSpc>
                <a:spcPct val="90000"/>
              </a:lnSpc>
              <a:spcAft>
                <a:spcPts val="600"/>
              </a:spcAft>
              <a:buFont typeface="+mj-lt"/>
              <a:buAutoNum type="arabicPeriod"/>
            </a:pPr>
            <a:r>
              <a:rPr lang="en-US" sz="1100" dirty="0">
                <a:latin typeface="Gotham" panose="02000504050000020004" charset="0"/>
                <a:cs typeface="Gotham" panose="02000504050000020004" charset="0"/>
                <a:sym typeface="+mn-ea"/>
              </a:rPr>
              <a:t>Facilitator “</a:t>
            </a:r>
            <a:r>
              <a:rPr lang="en-GB" sz="1100" dirty="0">
                <a:latin typeface="Gotham" panose="02000504050000020004" charset="0"/>
                <a:cs typeface="Gotham" panose="02000504050000020004" charset="0"/>
                <a:sym typeface="+mn-ea"/>
              </a:rPr>
              <a:t>Presentation Upscaling for Accelerated Leadership Program, for PT Pendidikan Maritim dan Logistik Indonesia</a:t>
            </a:r>
            <a:r>
              <a:rPr lang="en-US" sz="1100" dirty="0">
                <a:latin typeface="Gotham" panose="02000504050000020004" charset="0"/>
                <a:cs typeface="Gotham" panose="02000504050000020004" charset="0"/>
                <a:sym typeface="+mn-ea"/>
              </a:rPr>
              <a:t>” for IHT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PMLI </a:t>
            </a:r>
            <a:r>
              <a:rPr lang="en-US" sz="1100" dirty="0" err="1">
                <a:latin typeface="Gotham" panose="02000504050000020004" charset="0"/>
                <a:cs typeface="Gotham" panose="02000504050000020004" charset="0"/>
                <a:sym typeface="+mn-ea"/>
              </a:rPr>
              <a:t>Ciawi</a:t>
            </a:r>
            <a:r>
              <a:rPr lang="en-US" sz="1100" dirty="0">
                <a:latin typeface="Gotham" panose="02000504050000020004" charset="0"/>
                <a:cs typeface="Gotham" panose="02000504050000020004" charset="0"/>
                <a:sym typeface="+mn-ea"/>
              </a:rPr>
              <a:t>, Bogor | (Batch 1: 19-20 Des 2024; Batch 2: 9-10 Jan 2025)</a:t>
            </a:r>
          </a:p>
          <a:p>
            <a:pPr marL="230505" indent="-228600">
              <a:lnSpc>
                <a:spcPct val="90000"/>
              </a:lnSpc>
              <a:spcAft>
                <a:spcPts val="600"/>
              </a:spcAft>
              <a:buFont typeface="+mj-lt"/>
              <a:buAutoNum type="arabicPeriod"/>
            </a:pPr>
            <a:r>
              <a:rPr lang="en-US" sz="1100" dirty="0">
                <a:latin typeface="Gotham" panose="02000504050000020004" charset="0"/>
                <a:cs typeface="Gotham" panose="02000504050000020004" charset="0"/>
                <a:sym typeface="+mn-ea"/>
              </a:rPr>
              <a:t>Facilitator “</a:t>
            </a:r>
            <a:r>
              <a:rPr lang="en-GB" sz="1100" dirty="0">
                <a:latin typeface="Gotham" panose="02000504050000020004" charset="0"/>
                <a:cs typeface="Gotham" panose="02000504050000020004" charset="0"/>
                <a:sym typeface="+mn-ea"/>
              </a:rPr>
              <a:t>Webinar Sharing Public Speaking</a:t>
            </a:r>
            <a:r>
              <a:rPr lang="en-US" sz="1100" dirty="0">
                <a:latin typeface="Gotham" panose="02000504050000020004" charset="0"/>
                <a:cs typeface="Gotham" panose="02000504050000020004" charset="0"/>
                <a:sym typeface="+mn-ea"/>
              </a:rPr>
              <a:t>” for Rumah IT Indonesia | Live on Zoom | (17 Januari 2025)</a:t>
            </a:r>
          </a:p>
          <a:p>
            <a:pPr marL="230505" indent="-228600">
              <a:lnSpc>
                <a:spcPct val="90000"/>
              </a:lnSpc>
              <a:spcAft>
                <a:spcPts val="600"/>
              </a:spcAft>
              <a:buFont typeface="+mj-lt"/>
              <a:buAutoNum type="arabicPeriod"/>
            </a:pPr>
            <a:r>
              <a:rPr lang="en-US" sz="1100" dirty="0">
                <a:latin typeface="Gotham" panose="02000504050000020004" charset="0"/>
                <a:cs typeface="Gotham" panose="02000504050000020004" charset="0"/>
                <a:sym typeface="+mn-ea"/>
              </a:rPr>
              <a:t>Facilitator “</a:t>
            </a:r>
            <a:r>
              <a:rPr lang="en-GB" sz="1100" dirty="0">
                <a:latin typeface="Gotham" panose="02000504050000020004" charset="0"/>
                <a:cs typeface="Gotham" panose="02000504050000020004" charset="0"/>
                <a:sym typeface="+mn-ea"/>
              </a:rPr>
              <a:t>Public Speaking Online Class &amp; MC Online Class</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 (18 Januari 2025)</a:t>
            </a:r>
          </a:p>
          <a:p>
            <a:pPr marL="230505" indent="-228600">
              <a:lnSpc>
                <a:spcPct val="90000"/>
              </a:lnSpc>
              <a:spcAft>
                <a:spcPts val="600"/>
              </a:spcAft>
              <a:buFont typeface="+mj-lt"/>
              <a:buAutoNum type="arabicPeriod"/>
            </a:pPr>
            <a:r>
              <a:rPr lang="en-US" sz="1100" dirty="0">
                <a:latin typeface="Gotham" panose="02000504050000020004" charset="0"/>
                <a:cs typeface="Gotham" panose="02000504050000020004" charset="0"/>
                <a:sym typeface="+mn-ea"/>
              </a:rPr>
              <a:t>MC “</a:t>
            </a:r>
            <a:r>
              <a:rPr lang="en-GB" sz="1100" dirty="0">
                <a:latin typeface="Gotham" panose="02000504050000020004" charset="0"/>
                <a:cs typeface="Gotham" panose="02000504050000020004" charset="0"/>
                <a:sym typeface="+mn-ea"/>
              </a:rPr>
              <a:t>Ports Connect</a:t>
            </a:r>
            <a:r>
              <a:rPr lang="en-US" sz="1100" dirty="0">
                <a:latin typeface="Gotham" panose="02000504050000020004" charset="0"/>
                <a:cs typeface="Gotham" panose="02000504050000020004" charset="0"/>
                <a:sym typeface="+mn-ea"/>
              </a:rPr>
              <a:t>” for PT Pelabuhan Indonesia | PMLI </a:t>
            </a:r>
            <a:r>
              <a:rPr lang="en-US" sz="1100" dirty="0" err="1">
                <a:latin typeface="Gotham" panose="02000504050000020004" charset="0"/>
                <a:cs typeface="Gotham" panose="02000504050000020004" charset="0"/>
                <a:sym typeface="+mn-ea"/>
              </a:rPr>
              <a:t>Ciawi</a:t>
            </a:r>
            <a:r>
              <a:rPr lang="en-US" sz="1100" dirty="0">
                <a:latin typeface="Gotham" panose="02000504050000020004" charset="0"/>
                <a:cs typeface="Gotham" panose="02000504050000020004" charset="0"/>
                <a:sym typeface="+mn-ea"/>
              </a:rPr>
              <a:t>, Bogor | (21 Januari 2025)</a:t>
            </a:r>
          </a:p>
          <a:p>
            <a:pPr marL="230505" indent="-228600">
              <a:lnSpc>
                <a:spcPct val="90000"/>
              </a:lnSpc>
              <a:spcAft>
                <a:spcPts val="600"/>
              </a:spcAft>
              <a:buFont typeface="+mj-lt"/>
              <a:buAutoNum type="arabicPeriod"/>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GB" sz="1100" dirty="0">
                <a:latin typeface="Gotham" panose="02000504050000020004" charset="0"/>
                <a:cs typeface="Gotham" panose="02000504050000020004" charset="0"/>
                <a:sym typeface="+mn-ea"/>
              </a:rPr>
              <a:t>Annual Summit</a:t>
            </a:r>
            <a:r>
              <a:rPr lang="en-US" sz="1100" dirty="0">
                <a:latin typeface="Gotham" panose="02000504050000020004" charset="0"/>
                <a:cs typeface="Gotham" panose="02000504050000020004" charset="0"/>
                <a:sym typeface="+mn-ea"/>
              </a:rPr>
              <a:t>” for Bank Tabungan Negara | Menara BTN, Jakarta Pusat | (23 Januari 2025)</a:t>
            </a:r>
          </a:p>
          <a:p>
            <a:pPr marL="230505" indent="-228600">
              <a:lnSpc>
                <a:spcPct val="90000"/>
              </a:lnSpc>
              <a:spcAft>
                <a:spcPts val="600"/>
              </a:spcAft>
              <a:buFont typeface="+mj-lt"/>
              <a:buAutoNum type="arabicPeriod"/>
            </a:pPr>
            <a:r>
              <a:rPr lang="en-US" sz="1100" dirty="0">
                <a:latin typeface="Gotham" panose="02000504050000020004" charset="0"/>
                <a:cs typeface="Gotham" panose="02000504050000020004" charset="0"/>
                <a:sym typeface="+mn-ea"/>
              </a:rPr>
              <a:t>Facilitator “</a:t>
            </a:r>
            <a:r>
              <a:rPr lang="en-GB" sz="1100" dirty="0">
                <a:latin typeface="Gotham" panose="02000504050000020004" charset="0"/>
                <a:cs typeface="Gotham" panose="02000504050000020004" charset="0"/>
                <a:sym typeface="+mn-ea"/>
              </a:rPr>
              <a:t>Public Speaking Offline Class &amp; MC Offline Class</a:t>
            </a:r>
            <a:r>
              <a:rPr lang="en-US" sz="1100" dirty="0">
                <a:latin typeface="Gotham" panose="02000504050000020004" charset="0"/>
                <a:cs typeface="Gotham" panose="02000504050000020004" charset="0"/>
                <a:sym typeface="+mn-ea"/>
              </a:rPr>
              <a:t>” for Sinergi Bicara | </a:t>
            </a:r>
            <a:r>
              <a:rPr lang="en-US" sz="1100" dirty="0" err="1">
                <a:latin typeface="Gotham" panose="02000504050000020004" charset="0"/>
                <a:cs typeface="Gotham" panose="02000504050000020004" charset="0"/>
                <a:sym typeface="+mn-ea"/>
              </a:rPr>
              <a:t>Swissbelinn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Tunjungan</a:t>
            </a:r>
            <a:r>
              <a:rPr lang="en-US" sz="1100" dirty="0">
                <a:latin typeface="Gotham" panose="02000504050000020004" charset="0"/>
                <a:cs typeface="Gotham" panose="02000504050000020004" charset="0"/>
                <a:sym typeface="+mn-ea"/>
              </a:rPr>
              <a:t>, Surabaya | (25-26 Januari 2025)</a:t>
            </a:r>
          </a:p>
          <a:p>
            <a:pPr marL="230505" indent="-228600">
              <a:lnSpc>
                <a:spcPct val="90000"/>
              </a:lnSpc>
              <a:spcAft>
                <a:spcPts val="600"/>
              </a:spcAft>
              <a:buFont typeface="+mj-lt"/>
              <a:buAutoNum type="arabicPeriod"/>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Membangun</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Kualitas</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Hidup</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Penyandang</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Disabilitas</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Gelandangan</a:t>
            </a:r>
            <a:r>
              <a:rPr lang="en-GB" sz="1100" dirty="0">
                <a:latin typeface="Gotham" panose="02000504050000020004" charset="0"/>
                <a:cs typeface="Gotham" panose="02000504050000020004" charset="0"/>
                <a:sym typeface="+mn-ea"/>
              </a:rPr>
              <a:t> dan </a:t>
            </a:r>
            <a:r>
              <a:rPr lang="en-GB" sz="1100" dirty="0" err="1">
                <a:latin typeface="Gotham" panose="02000504050000020004" charset="0"/>
                <a:cs typeface="Gotham" panose="02000504050000020004" charset="0"/>
                <a:sym typeface="+mn-ea"/>
              </a:rPr>
              <a:t>Pengemis</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Melalui</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Bimbingan</a:t>
            </a:r>
            <a:r>
              <a:rPr lang="en-GB" sz="1100" dirty="0">
                <a:latin typeface="Gotham" panose="02000504050000020004" charset="0"/>
                <a:cs typeface="Gotham" panose="02000504050000020004" charset="0"/>
                <a:sym typeface="+mn-ea"/>
              </a:rPr>
              <a:t> Spiritual dan Sosial</a:t>
            </a:r>
            <a:r>
              <a:rPr lang="en-US" sz="1100" dirty="0">
                <a:latin typeface="Gotham" panose="02000504050000020004" charset="0"/>
                <a:cs typeface="Gotham" panose="02000504050000020004" charset="0"/>
                <a:sym typeface="+mn-ea"/>
              </a:rPr>
              <a:t>” for Dinas </a:t>
            </a:r>
            <a:r>
              <a:rPr lang="en-US" sz="1100" dirty="0" err="1">
                <a:latin typeface="Gotham" panose="02000504050000020004" charset="0"/>
                <a:cs typeface="Gotham" panose="02000504050000020004" charset="0"/>
                <a:sym typeface="+mn-ea"/>
              </a:rPr>
              <a:t>Sosial</a:t>
            </a:r>
            <a:r>
              <a:rPr lang="en-US" sz="1100" dirty="0">
                <a:latin typeface="Gotham" panose="02000504050000020004" charset="0"/>
                <a:cs typeface="Gotham" panose="02000504050000020004" charset="0"/>
                <a:sym typeface="+mn-ea"/>
              </a:rPr>
              <a:t> Kota Malang | Aula </a:t>
            </a:r>
            <a:r>
              <a:rPr lang="en-US" sz="1100" dirty="0" err="1">
                <a:latin typeface="Gotham" panose="02000504050000020004" charset="0"/>
                <a:cs typeface="Gotham" panose="02000504050000020004" charset="0"/>
                <a:sym typeface="+mn-ea"/>
              </a:rPr>
              <a:t>Kelurahan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Lesanpuro</a:t>
            </a:r>
            <a:r>
              <a:rPr lang="en-US" sz="1100" dirty="0">
                <a:latin typeface="Gotham" panose="02000504050000020004" charset="0"/>
                <a:cs typeface="Gotham" panose="02000504050000020004" charset="0"/>
                <a:sym typeface="+mn-ea"/>
              </a:rPr>
              <a:t>, Malang | (30 Januari 2025)</a:t>
            </a:r>
          </a:p>
          <a:p>
            <a:pPr marL="230505" indent="-228600">
              <a:lnSpc>
                <a:spcPct val="90000"/>
              </a:lnSpc>
              <a:spcAft>
                <a:spcPts val="600"/>
              </a:spcAft>
              <a:buFont typeface="+mj-lt"/>
              <a:buAutoNum type="arabicPeriod"/>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GB" sz="1100" dirty="0">
                <a:latin typeface="Gotham" panose="02000504050000020004" charset="0"/>
                <a:cs typeface="Gotham" panose="02000504050000020004" charset="0"/>
                <a:sym typeface="+mn-ea"/>
              </a:rPr>
              <a:t>Public Speaking </a:t>
            </a:r>
            <a:r>
              <a:rPr lang="en-GB" sz="1100" dirty="0" err="1">
                <a:latin typeface="Gotham" panose="02000504050000020004" charset="0"/>
                <a:cs typeface="Gotham" panose="02000504050000020004" charset="0"/>
                <a:sym typeface="+mn-ea"/>
              </a:rPr>
              <a:t>Sebagai</a:t>
            </a:r>
            <a:r>
              <a:rPr lang="en-GB" sz="1100" dirty="0">
                <a:latin typeface="Gotham" panose="02000504050000020004" charset="0"/>
                <a:cs typeface="Gotham" panose="02000504050000020004" charset="0"/>
                <a:sym typeface="+mn-ea"/>
              </a:rPr>
              <a:t> Sarana </a:t>
            </a:r>
            <a:r>
              <a:rPr lang="en-GB" sz="1100" dirty="0" err="1">
                <a:latin typeface="Gotham" panose="02000504050000020004" charset="0"/>
                <a:cs typeface="Gotham" panose="02000504050000020004" charset="0"/>
                <a:sym typeface="+mn-ea"/>
              </a:rPr>
              <a:t>dalam</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Meningkatkan</a:t>
            </a:r>
            <a:r>
              <a:rPr lang="en-GB" sz="1100" dirty="0">
                <a:latin typeface="Gotham" panose="02000504050000020004" charset="0"/>
                <a:cs typeface="Gotham" panose="02000504050000020004" charset="0"/>
                <a:sym typeface="+mn-ea"/>
              </a:rPr>
              <a:t> dan </a:t>
            </a:r>
            <a:r>
              <a:rPr lang="en-GB" sz="1100" dirty="0" err="1">
                <a:latin typeface="Gotham" panose="02000504050000020004" charset="0"/>
                <a:cs typeface="Gotham" panose="02000504050000020004" charset="0"/>
                <a:sym typeface="+mn-ea"/>
              </a:rPr>
              <a:t>Mengembangkan</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Profesionalisme</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Pustakawan</a:t>
            </a:r>
            <a:r>
              <a:rPr lang="en-GB" sz="1100" dirty="0">
                <a:latin typeface="Gotham" panose="02000504050000020004" charset="0"/>
                <a:cs typeface="Gotham" panose="02000504050000020004" charset="0"/>
                <a:sym typeface="+mn-ea"/>
              </a:rPr>
              <a:t> dan Staf </a:t>
            </a:r>
            <a:r>
              <a:rPr lang="en-GB" sz="1100" dirty="0" err="1">
                <a:latin typeface="Gotham" panose="02000504050000020004" charset="0"/>
                <a:cs typeface="Gotham" panose="02000504050000020004" charset="0"/>
                <a:sym typeface="+mn-ea"/>
              </a:rPr>
              <a:t>Perpusatakaan</a:t>
            </a:r>
            <a:r>
              <a:rPr lang="en-GB" sz="1100" dirty="0">
                <a:latin typeface="Gotham" panose="02000504050000020004" charset="0"/>
                <a:cs typeface="Gotham" panose="02000504050000020004" charset="0"/>
                <a:sym typeface="+mn-ea"/>
              </a:rPr>
              <a:t> UNAIR</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Pustakawan</a:t>
            </a:r>
            <a:r>
              <a:rPr lang="en-US" sz="1100" dirty="0">
                <a:latin typeface="Gotham" panose="02000504050000020004" charset="0"/>
                <a:cs typeface="Gotham" panose="02000504050000020004" charset="0"/>
                <a:sym typeface="+mn-ea"/>
              </a:rPr>
              <a:t> Universitas Airlangga | Ruang </a:t>
            </a:r>
            <a:r>
              <a:rPr lang="en-US" sz="1100" dirty="0" err="1">
                <a:latin typeface="Gotham" panose="02000504050000020004" charset="0"/>
                <a:cs typeface="Gotham" panose="02000504050000020004" charset="0"/>
                <a:sym typeface="+mn-ea"/>
              </a:rPr>
              <a:t>Parlinah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Perpustakaan</a:t>
            </a:r>
            <a:r>
              <a:rPr lang="en-US" sz="1100" dirty="0">
                <a:latin typeface="Gotham" panose="02000504050000020004" charset="0"/>
                <a:cs typeface="Gotham" panose="02000504050000020004" charset="0"/>
                <a:sym typeface="+mn-ea"/>
              </a:rPr>
              <a:t> UNAIR Kampus B, Surabaya | (31 Januari 2025)</a:t>
            </a:r>
          </a:p>
          <a:p>
            <a:pPr marL="230505" indent="-228600">
              <a:lnSpc>
                <a:spcPct val="90000"/>
              </a:lnSpc>
              <a:spcAft>
                <a:spcPts val="600"/>
              </a:spcAft>
              <a:buFont typeface="+mj-lt"/>
              <a:buAutoNum type="arabicPeriod"/>
            </a:pPr>
            <a:r>
              <a:rPr lang="en-US" sz="1100" dirty="0">
                <a:latin typeface="Gotham" panose="02000504050000020004" charset="0"/>
                <a:cs typeface="Gotham" panose="02000504050000020004" charset="0"/>
                <a:sym typeface="+mn-ea"/>
              </a:rPr>
              <a:t>MC “</a:t>
            </a:r>
            <a:r>
              <a:rPr lang="en-GB" sz="1100" dirty="0" err="1">
                <a:latin typeface="Gotham" panose="02000504050000020004" charset="0"/>
                <a:cs typeface="Gotham" panose="02000504050000020004" charset="0"/>
                <a:sym typeface="+mn-ea"/>
              </a:rPr>
              <a:t>Temu</a:t>
            </a:r>
            <a:r>
              <a:rPr lang="en-GB" sz="1100" dirty="0">
                <a:latin typeface="Gotham" panose="02000504050000020004" charset="0"/>
                <a:cs typeface="Gotham" panose="02000504050000020004" charset="0"/>
                <a:sym typeface="+mn-ea"/>
              </a:rPr>
              <a:t> Alumni </a:t>
            </a:r>
            <a:r>
              <a:rPr lang="en-GB" sz="1100" dirty="0" err="1">
                <a:latin typeface="Gotham" panose="02000504050000020004" charset="0"/>
                <a:cs typeface="Gotham" panose="02000504050000020004" charset="0"/>
                <a:sym typeface="+mn-ea"/>
              </a:rPr>
              <a:t>Komunikasi</a:t>
            </a:r>
            <a:r>
              <a:rPr lang="en-GB" sz="1100" dirty="0">
                <a:latin typeface="Gotham" panose="02000504050000020004" charset="0"/>
                <a:cs typeface="Gotham" panose="02000504050000020004" charset="0"/>
                <a:sym typeface="+mn-ea"/>
              </a:rPr>
              <a:t> UNAIR 2025</a:t>
            </a:r>
            <a:r>
              <a:rPr lang="en-US" sz="1100" dirty="0">
                <a:latin typeface="Gotham" panose="02000504050000020004" charset="0"/>
                <a:cs typeface="Gotham" panose="02000504050000020004" charset="0"/>
                <a:sym typeface="+mn-ea"/>
              </a:rPr>
              <a:t>” | Hall A, Gedung </a:t>
            </a:r>
            <a:r>
              <a:rPr lang="en-US" sz="1100" dirty="0" err="1">
                <a:latin typeface="Gotham" panose="02000504050000020004" charset="0"/>
                <a:cs typeface="Gotham" panose="02000504050000020004" charset="0"/>
                <a:sym typeface="+mn-ea"/>
              </a:rPr>
              <a:t>Soetandyo</a:t>
            </a:r>
            <a:r>
              <a:rPr lang="en-US" sz="1100" dirty="0">
                <a:latin typeface="Gotham" panose="02000504050000020004" charset="0"/>
                <a:cs typeface="Gotham" panose="02000504050000020004" charset="0"/>
                <a:sym typeface="+mn-ea"/>
              </a:rPr>
              <a:t>. UNAIR, Surabaya | (1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a:pPr>
            <a:endParaRPr lang="en-US" sz="110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25EC0FA0-DC82-0E57-DA11-DCD79ED927BE}"/>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A37168D9-92EA-7D8C-177C-9F4CA7DC158D}"/>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41D4B8FE-5F0C-1532-C1F6-5F06F3FE4868}"/>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75E666E7-F1CA-3194-6A06-6649DFB9BABC}"/>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70411CEE-C329-27C8-5D2F-52DAE9331CFF}"/>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CFC71A71-4A3C-8C22-FCD1-765D54A790AC}"/>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DB617204-FA24-F17A-2EDA-400A1E0E823C}"/>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D6343A1D-7ACE-2DED-448F-312060478912}"/>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3CCFE09F-8CD9-DBCC-93FD-CD75DD2B8DE6}"/>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A5BDAEF0-F78B-1B64-2A71-44A62FAE5BDE}"/>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8681E52C-F616-D20F-9EB0-5DB0A857C51B}"/>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6853B70B-E314-C2E1-05DA-E7F1A8950076}"/>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3EBEB1E6-8BDC-5B57-1A5D-D26033ADCEC8}"/>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2DCB8EDE-8920-E0EA-6919-2B0081CA0721}"/>
              </a:ext>
            </a:extLst>
          </p:cNvPr>
          <p:cNvSpPr txBox="1"/>
          <p:nvPr/>
        </p:nvSpPr>
        <p:spPr>
          <a:xfrm>
            <a:off x="6331094" y="360000"/>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1"/>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GB" sz="1100" dirty="0">
                <a:latin typeface="Gotham" panose="02000504050000020004" charset="0"/>
                <a:cs typeface="Gotham" panose="02000504050000020004" charset="0"/>
                <a:sym typeface="+mn-ea"/>
              </a:rPr>
              <a:t>Public Speaking Training</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Badiklat</a:t>
            </a:r>
            <a:r>
              <a:rPr lang="en-US" sz="1100" dirty="0">
                <a:latin typeface="Gotham" panose="02000504050000020004" charset="0"/>
                <a:cs typeface="Gotham" panose="02000504050000020004" charset="0"/>
                <a:sym typeface="+mn-ea"/>
              </a:rPr>
              <a:t> Hukum Jawa Tengah | Kantor </a:t>
            </a:r>
            <a:r>
              <a:rPr lang="en-US" sz="1100" dirty="0" err="1">
                <a:latin typeface="Gotham" panose="02000504050000020004" charset="0"/>
                <a:cs typeface="Gotham" panose="02000504050000020004" charset="0"/>
                <a:sym typeface="+mn-ea"/>
              </a:rPr>
              <a:t>Badiklat</a:t>
            </a:r>
            <a:r>
              <a:rPr lang="en-US" sz="1100" dirty="0">
                <a:latin typeface="Gotham" panose="02000504050000020004" charset="0"/>
                <a:cs typeface="Gotham" panose="02000504050000020004" charset="0"/>
                <a:sym typeface="+mn-ea"/>
              </a:rPr>
              <a:t> Hukum Jawa Tengah, Semarang | (4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p>
          <a:p>
            <a:pPr marL="230505" indent="-228600">
              <a:lnSpc>
                <a:spcPct val="90000"/>
              </a:lnSpc>
              <a:spcAft>
                <a:spcPts val="600"/>
              </a:spcAft>
              <a:buFont typeface="+mj-lt"/>
              <a:buAutoNum type="arabicPeriod" startAt="11"/>
            </a:pPr>
            <a:r>
              <a:rPr lang="en-US" sz="1100" dirty="0">
                <a:latin typeface="Gotham" panose="02000504050000020004" charset="0"/>
                <a:cs typeface="Gotham" panose="02000504050000020004" charset="0"/>
                <a:sym typeface="+mn-ea"/>
              </a:rPr>
              <a:t>Facilitator “</a:t>
            </a:r>
            <a:r>
              <a:rPr lang="en-GB" sz="1100" dirty="0">
                <a:latin typeface="Gotham" panose="02000504050000020004" charset="0"/>
                <a:cs typeface="Gotham" panose="02000504050000020004" charset="0"/>
                <a:sym typeface="+mn-ea"/>
              </a:rPr>
              <a:t>Public Speaking Online Class &amp; MC Online Class</a:t>
            </a:r>
            <a:r>
              <a:rPr lang="en-US" sz="1100" dirty="0">
                <a:latin typeface="Gotham" panose="02000504050000020004" charset="0"/>
                <a:cs typeface="Gotham" panose="02000504050000020004" charset="0"/>
                <a:sym typeface="+mn-ea"/>
              </a:rPr>
              <a:t>” for Sinergi Bicara | Live on Zoom | (9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p>
          <a:p>
            <a:pPr marL="230505" indent="-228600">
              <a:lnSpc>
                <a:spcPct val="90000"/>
              </a:lnSpc>
              <a:spcAft>
                <a:spcPts val="600"/>
              </a:spcAft>
              <a:buFont typeface="+mj-lt"/>
              <a:buAutoNum type="arabicPeriod" startAt="11"/>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GB" sz="1100" dirty="0">
                <a:latin typeface="Gotham" panose="02000504050000020004" charset="0"/>
                <a:cs typeface="Gotham" panose="02000504050000020004" charset="0"/>
                <a:sym typeface="+mn-ea"/>
              </a:rPr>
              <a:t>Service Excellence</a:t>
            </a:r>
            <a:r>
              <a:rPr lang="en-US" sz="1100" dirty="0">
                <a:latin typeface="Gotham" panose="02000504050000020004" charset="0"/>
                <a:cs typeface="Gotham" panose="02000504050000020004" charset="0"/>
                <a:sym typeface="+mn-ea"/>
              </a:rPr>
              <a:t> BTN STAR” BTN </a:t>
            </a:r>
            <a:r>
              <a:rPr lang="en-US" sz="1100" dirty="0" err="1">
                <a:latin typeface="Gotham" panose="02000504050000020004" charset="0"/>
                <a:cs typeface="Gotham" panose="02000504050000020004" charset="0"/>
                <a:sym typeface="+mn-ea"/>
              </a:rPr>
              <a:t>Kanwil</a:t>
            </a:r>
            <a:r>
              <a:rPr lang="en-US" sz="1100" dirty="0">
                <a:latin typeface="Gotham" panose="02000504050000020004" charset="0"/>
                <a:cs typeface="Gotham" panose="02000504050000020004" charset="0"/>
                <a:sym typeface="+mn-ea"/>
              </a:rPr>
              <a:t> JBN | BTN Kantor Wilayah JBN, Surabaya | (1</a:t>
            </a:r>
            <a:r>
              <a:rPr lang="id-ID" sz="1100" dirty="0">
                <a:latin typeface="Gotham" panose="02000504050000020004" charset="0"/>
                <a:cs typeface="Gotham" panose="02000504050000020004" charset="0"/>
                <a:sym typeface="+mn-ea"/>
              </a:rPr>
              <a:t>2</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MC </a:t>
            </a:r>
            <a:r>
              <a:rPr lang="id-ID" sz="1100" dirty="0" err="1">
                <a:latin typeface="Gotham" panose="02000504050000020004" charset="0"/>
                <a:cs typeface="Gotham" panose="02000504050000020004" charset="0"/>
                <a:sym typeface="+mn-ea"/>
              </a:rPr>
              <a:t>Wilbex</a:t>
            </a:r>
            <a:r>
              <a:rPr lang="id-ID" sz="1100" dirty="0">
                <a:latin typeface="Gotham" panose="02000504050000020004" charset="0"/>
                <a:cs typeface="Gotham" panose="02000504050000020004" charset="0"/>
                <a:sym typeface="+mn-ea"/>
              </a:rPr>
              <a:t> 2025 | Grand City </a:t>
            </a:r>
            <a:r>
              <a:rPr lang="id-ID" sz="1100" dirty="0" err="1">
                <a:latin typeface="Gotham" panose="02000504050000020004" charset="0"/>
                <a:cs typeface="Gotham" panose="02000504050000020004" charset="0"/>
                <a:sym typeface="+mn-ea"/>
              </a:rPr>
              <a:t>Mall</a:t>
            </a:r>
            <a:r>
              <a:rPr lang="id-ID" sz="1100" dirty="0">
                <a:latin typeface="Gotham" panose="02000504050000020004" charset="0"/>
                <a:cs typeface="Gotham" panose="02000504050000020004" charset="0"/>
                <a:sym typeface="+mn-ea"/>
              </a:rPr>
              <a:t>, Surabaya | (13-16 Februari 2025)</a:t>
            </a: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r>
              <a:rPr lang="en-US" sz="1100" dirty="0">
                <a:latin typeface="Gotham" panose="02000504050000020004" charset="0"/>
                <a:cs typeface="Gotham" panose="02000504050000020004" charset="0"/>
                <a:sym typeface="+mn-ea"/>
              </a:rPr>
              <a:t>MC “</a:t>
            </a:r>
            <a:r>
              <a:rPr lang="en-GB" sz="1100" dirty="0">
                <a:latin typeface="Gotham" panose="02000504050000020004" charset="0"/>
                <a:cs typeface="Gotham" panose="02000504050000020004" charset="0"/>
                <a:sym typeface="+mn-ea"/>
              </a:rPr>
              <a:t>Wedding Irfan &amp; Berlin</a:t>
            </a:r>
            <a:r>
              <a:rPr lang="en-US" sz="1100" dirty="0">
                <a:latin typeface="Gotham" panose="02000504050000020004" charset="0"/>
                <a:cs typeface="Gotham" panose="02000504050000020004" charset="0"/>
                <a:sym typeface="+mn-ea"/>
              </a:rPr>
              <a:t>” | Hall Al-Marwah, Masjid Al-Akbar, Surabaya | (16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p>
          <a:p>
            <a:pPr marL="230505" indent="-228600">
              <a:lnSpc>
                <a:spcPct val="90000"/>
              </a:lnSpc>
              <a:spcAft>
                <a:spcPts val="600"/>
              </a:spcAft>
              <a:buFont typeface="+mj-lt"/>
              <a:buAutoNum type="arabicPeriod" startAt="11"/>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Pelatihan</a:t>
            </a:r>
            <a:r>
              <a:rPr lang="en-GB" sz="1100" dirty="0">
                <a:latin typeface="Gotham" panose="02000504050000020004" charset="0"/>
                <a:cs typeface="Gotham" panose="02000504050000020004" charset="0"/>
                <a:sym typeface="+mn-ea"/>
              </a:rPr>
              <a:t> Teknis </a:t>
            </a:r>
            <a:r>
              <a:rPr lang="en-GB" sz="1100" dirty="0" err="1">
                <a:latin typeface="Gotham" panose="02000504050000020004" charset="0"/>
                <a:cs typeface="Gotham" panose="02000504050000020004" charset="0"/>
                <a:sym typeface="+mn-ea"/>
              </a:rPr>
              <a:t>Penyuluhan</a:t>
            </a:r>
            <a:r>
              <a:rPr lang="en-GB" sz="1100" dirty="0">
                <a:latin typeface="Gotham" panose="02000504050000020004" charset="0"/>
                <a:cs typeface="Gotham" panose="02000504050000020004" charset="0"/>
                <a:sym typeface="+mn-ea"/>
              </a:rPr>
              <a:t> dan Public Speaking </a:t>
            </a:r>
            <a:r>
              <a:rPr lang="en-GB" sz="1100" dirty="0" err="1">
                <a:latin typeface="Gotham" panose="02000504050000020004" charset="0"/>
                <a:cs typeface="Gotham" panose="02000504050000020004" charset="0"/>
                <a:sym typeface="+mn-ea"/>
              </a:rPr>
              <a:t>bagi</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pengelola</a:t>
            </a:r>
            <a:r>
              <a:rPr lang="en-GB" sz="1100" dirty="0">
                <a:latin typeface="Gotham" panose="02000504050000020004" charset="0"/>
                <a:cs typeface="Gotham" panose="02000504050000020004" charset="0"/>
                <a:sym typeface="+mn-ea"/>
              </a:rPr>
              <a:t> Program </a:t>
            </a:r>
            <a:r>
              <a:rPr lang="en-GB" sz="1100" dirty="0" err="1">
                <a:latin typeface="Gotham" panose="02000504050000020004" charset="0"/>
                <a:cs typeface="Gotham" panose="02000504050000020004" charset="0"/>
                <a:sym typeface="+mn-ea"/>
              </a:rPr>
              <a:t>Ketahanan</a:t>
            </a:r>
            <a:r>
              <a:rPr lang="en-GB" sz="1100" dirty="0">
                <a:latin typeface="Gotham" panose="02000504050000020004" charset="0"/>
                <a:cs typeface="Gotham" panose="02000504050000020004" charset="0"/>
                <a:sym typeface="+mn-ea"/>
              </a:rPr>
              <a:t> dan </a:t>
            </a:r>
            <a:r>
              <a:rPr lang="en-GB" sz="1100" dirty="0" err="1">
                <a:latin typeface="Gotham" panose="02000504050000020004" charset="0"/>
                <a:cs typeface="Gotham" panose="02000504050000020004" charset="0"/>
                <a:sym typeface="+mn-ea"/>
              </a:rPr>
              <a:t>Kesejahteraan</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Keluarga</a:t>
            </a:r>
            <a:r>
              <a:rPr lang="en-US" sz="1100" dirty="0">
                <a:latin typeface="Gotham" panose="02000504050000020004" charset="0"/>
                <a:cs typeface="Gotham" panose="02000504050000020004" charset="0"/>
                <a:sym typeface="+mn-ea"/>
              </a:rPr>
              <a:t>” for Dinas P3ADALDUKKB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Murung</a:t>
            </a:r>
            <a:r>
              <a:rPr lang="en-US" sz="1100" dirty="0">
                <a:latin typeface="Gotham" panose="02000504050000020004" charset="0"/>
                <a:cs typeface="Gotham" panose="02000504050000020004" charset="0"/>
                <a:sym typeface="+mn-ea"/>
              </a:rPr>
              <a:t> Raya Kalimantan Tengah | Hotel Swiss-Bellin </a:t>
            </a:r>
            <a:r>
              <a:rPr lang="en-US" sz="1100" dirty="0" err="1">
                <a:latin typeface="Gotham" panose="02000504050000020004" charset="0"/>
                <a:cs typeface="Gotham" panose="02000504050000020004" charset="0"/>
                <a:sym typeface="+mn-ea"/>
              </a:rPr>
              <a:t>Tunjungan</a:t>
            </a:r>
            <a:r>
              <a:rPr lang="en-US" sz="1100" dirty="0">
                <a:latin typeface="Gotham" panose="02000504050000020004" charset="0"/>
                <a:cs typeface="Gotham" panose="02000504050000020004" charset="0"/>
                <a:sym typeface="+mn-ea"/>
              </a:rPr>
              <a:t>, Surabaya | (18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Teori &amp; Praktik”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Hotel </a:t>
            </a:r>
            <a:r>
              <a:rPr lang="id-ID" sz="1100" dirty="0" err="1">
                <a:latin typeface="Gotham" panose="02000504050000020004" charset="0"/>
                <a:cs typeface="Gotham" panose="02000504050000020004" charset="0"/>
                <a:sym typeface="+mn-ea"/>
              </a:rPr>
              <a:t>Pomelotel</a:t>
            </a:r>
            <a:r>
              <a:rPr lang="id-ID" sz="1100" dirty="0">
                <a:latin typeface="Gotham" panose="02000504050000020004" charset="0"/>
                <a:cs typeface="Gotham" panose="02000504050000020004" charset="0"/>
                <a:sym typeface="+mn-ea"/>
              </a:rPr>
              <a:t>, Jakarta | (22 Februari 2025)</a:t>
            </a: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r>
              <a:rPr lang="en-US" sz="1100" dirty="0">
                <a:latin typeface="Gotham" panose="02000504050000020004" charset="0"/>
                <a:cs typeface="Gotham" panose="02000504050000020004" charset="0"/>
                <a:sym typeface="+mn-ea"/>
              </a:rPr>
              <a:t>MC “</a:t>
            </a:r>
            <a:r>
              <a:rPr lang="en-GB" sz="1100" dirty="0">
                <a:latin typeface="Gotham" panose="02000504050000020004" charset="0"/>
                <a:cs typeface="Gotham" panose="02000504050000020004" charset="0"/>
                <a:sym typeface="+mn-ea"/>
              </a:rPr>
              <a:t>Wedding </a:t>
            </a:r>
            <a:r>
              <a:rPr lang="en-GB" sz="1100" dirty="0" err="1">
                <a:latin typeface="Gotham" panose="02000504050000020004" charset="0"/>
                <a:cs typeface="Gotham" panose="02000504050000020004" charset="0"/>
                <a:sym typeface="+mn-ea"/>
              </a:rPr>
              <a:t>Rheza</a:t>
            </a:r>
            <a:r>
              <a:rPr lang="en-GB" sz="1100" dirty="0">
                <a:latin typeface="Gotham" panose="02000504050000020004" charset="0"/>
                <a:cs typeface="Gotham" panose="02000504050000020004" charset="0"/>
                <a:sym typeface="+mn-ea"/>
              </a:rPr>
              <a:t> &amp; Eva</a:t>
            </a:r>
            <a:r>
              <a:rPr lang="en-US" sz="1100" dirty="0">
                <a:latin typeface="Gotham" panose="02000504050000020004" charset="0"/>
                <a:cs typeface="Gotham" panose="02000504050000020004" charset="0"/>
                <a:sym typeface="+mn-ea"/>
              </a:rPr>
              <a:t>” | Hotel </a:t>
            </a:r>
            <a:r>
              <a:rPr lang="en-US" sz="1100" dirty="0" err="1">
                <a:latin typeface="Gotham" panose="02000504050000020004" charset="0"/>
                <a:cs typeface="Gotham" panose="02000504050000020004" charset="0"/>
                <a:sym typeface="+mn-ea"/>
              </a:rPr>
              <a:t>Bidakara</a:t>
            </a:r>
            <a:r>
              <a:rPr lang="en-US" sz="1100" dirty="0">
                <a:latin typeface="Gotham" panose="02000504050000020004" charset="0"/>
                <a:cs typeface="Gotham" panose="02000504050000020004" charset="0"/>
                <a:sym typeface="+mn-ea"/>
              </a:rPr>
              <a:t>, Jakarta | (23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p>
          <a:p>
            <a:pPr marL="230505" indent="-228600">
              <a:lnSpc>
                <a:spcPct val="90000"/>
              </a:lnSpc>
              <a:spcAft>
                <a:spcPts val="600"/>
              </a:spcAft>
              <a:buFont typeface="+mj-lt"/>
              <a:buAutoNum type="arabicPeriod" startAt="11"/>
            </a:pPr>
            <a:r>
              <a:rPr lang="en-US" sz="1100" dirty="0">
                <a:latin typeface="Gotham" panose="02000504050000020004" charset="0"/>
                <a:cs typeface="Gotham" panose="02000504050000020004" charset="0"/>
                <a:sym typeface="+mn-ea"/>
              </a:rPr>
              <a:t>MC “</a:t>
            </a:r>
            <a:r>
              <a:rPr lang="en-GB" sz="1100" dirty="0" err="1">
                <a:latin typeface="Gotham" panose="02000504050000020004" charset="0"/>
                <a:cs typeface="Gotham" panose="02000504050000020004" charset="0"/>
                <a:sym typeface="+mn-ea"/>
              </a:rPr>
              <a:t>Rapat</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Kerja</a:t>
            </a:r>
            <a:r>
              <a:rPr lang="en-GB" sz="1100" dirty="0">
                <a:latin typeface="Gotham" panose="02000504050000020004" charset="0"/>
                <a:cs typeface="Gotham" panose="02000504050000020004" charset="0"/>
                <a:sym typeface="+mn-ea"/>
              </a:rPr>
              <a:t> </a:t>
            </a:r>
            <a:r>
              <a:rPr lang="en-GB" sz="1100" dirty="0" err="1">
                <a:latin typeface="Gotham" panose="02000504050000020004" charset="0"/>
                <a:cs typeface="Gotham" panose="02000504050000020004" charset="0"/>
                <a:sym typeface="+mn-ea"/>
              </a:rPr>
              <a:t>Tahun</a:t>
            </a:r>
            <a:r>
              <a:rPr lang="en-GB" sz="1100" dirty="0">
                <a:latin typeface="Gotham" panose="02000504050000020004" charset="0"/>
                <a:cs typeface="Gotham" panose="02000504050000020004" charset="0"/>
                <a:sym typeface="+mn-ea"/>
              </a:rPr>
              <a:t> 2025: Market Expansion &amp; Excellence Project Execution</a:t>
            </a:r>
            <a:r>
              <a:rPr lang="en-US" sz="1100" dirty="0">
                <a:latin typeface="Gotham" panose="02000504050000020004" charset="0"/>
                <a:cs typeface="Gotham" panose="02000504050000020004" charset="0"/>
                <a:sym typeface="+mn-ea"/>
              </a:rPr>
              <a:t>” for PT PLN Nusantara Power Construction | Aloft Hotel TB </a:t>
            </a:r>
            <a:r>
              <a:rPr lang="en-US" sz="1100" dirty="0" err="1">
                <a:latin typeface="Gotham" panose="02000504050000020004" charset="0"/>
                <a:cs typeface="Gotham" panose="02000504050000020004" charset="0"/>
                <a:sym typeface="+mn-ea"/>
              </a:rPr>
              <a:t>Simatupang</a:t>
            </a:r>
            <a:r>
              <a:rPr lang="en-US" sz="1100" dirty="0">
                <a:latin typeface="Gotham" panose="02000504050000020004" charset="0"/>
                <a:cs typeface="Gotham" panose="02000504050000020004" charset="0"/>
                <a:sym typeface="+mn-ea"/>
              </a:rPr>
              <a:t>, Jakarta | (26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2025)</a:t>
            </a: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Narasumber “Inspirasi Solusi”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Suara Surabaya Media | Surabaya | (1 Maret 2025)</a:t>
            </a: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MC “Pencernaan Sehat Sebagai </a:t>
            </a:r>
            <a:r>
              <a:rPr lang="id-ID" sz="1100" dirty="0" err="1">
                <a:latin typeface="Gotham" panose="02000504050000020004" charset="0"/>
                <a:cs typeface="Gotham" panose="02000504050000020004" charset="0"/>
                <a:sym typeface="+mn-ea"/>
              </a:rPr>
              <a:t>Pondasi</a:t>
            </a:r>
            <a:r>
              <a:rPr lang="id-ID" sz="1100" dirty="0">
                <a:latin typeface="Gotham" panose="02000504050000020004" charset="0"/>
                <a:cs typeface="Gotham" panose="02000504050000020004" charset="0"/>
                <a:sym typeface="+mn-ea"/>
              </a:rPr>
              <a:t> Tumbuh Kembang di 1000 HPK”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Panacea</a:t>
            </a:r>
            <a:r>
              <a:rPr lang="id-ID" sz="1100" dirty="0">
                <a:latin typeface="Gotham" panose="02000504050000020004" charset="0"/>
                <a:cs typeface="Gotham" panose="02000504050000020004" charset="0"/>
                <a:sym typeface="+mn-ea"/>
              </a:rPr>
              <a:t>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(9 Maret 2025)</a:t>
            </a: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2813852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D6338-DABD-DC88-31BA-7B6300DC120C}"/>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697A3182-4208-20B5-1844-51CDC1B138A7}"/>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3E94750F-7828-99F1-DFBA-C5107BB604AA}"/>
              </a:ext>
            </a:extLst>
          </p:cNvPr>
          <p:cNvSpPr txBox="1"/>
          <p:nvPr/>
        </p:nvSpPr>
        <p:spPr>
          <a:xfrm>
            <a:off x="1744676" y="285535"/>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Moderator “Musyawarah Perencanaan Pembangunan RKPD 2026 dan Forum Konsultasi Publik RPJMD 2025-2029”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Pemerintah Kota Surabaya | Graha </a:t>
            </a:r>
            <a:r>
              <a:rPr lang="id-ID" sz="1100" dirty="0" err="1">
                <a:latin typeface="Gotham" panose="02000504050000020004" charset="0"/>
                <a:cs typeface="Gotham" panose="02000504050000020004" charset="0"/>
                <a:sym typeface="+mn-ea"/>
              </a:rPr>
              <a:t>Sawunggaling</a:t>
            </a:r>
            <a:r>
              <a:rPr lang="id-ID" sz="1100" dirty="0">
                <a:latin typeface="Gotham" panose="02000504050000020004" charset="0"/>
                <a:cs typeface="Gotham" panose="02000504050000020004" charset="0"/>
                <a:sym typeface="+mn-ea"/>
              </a:rPr>
              <a:t>, Surabaya | (11 Maret 2025)</a:t>
            </a:r>
          </a:p>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MC “HUT </a:t>
            </a:r>
            <a:r>
              <a:rPr lang="id-ID" sz="1100" dirty="0" err="1">
                <a:latin typeface="Gotham" panose="02000504050000020004" charset="0"/>
                <a:cs typeface="Gotham" panose="02000504050000020004" charset="0"/>
                <a:sym typeface="+mn-ea"/>
              </a:rPr>
              <a:t>Tribun</a:t>
            </a:r>
            <a:r>
              <a:rPr lang="id-ID" sz="1100" dirty="0">
                <a:latin typeface="Gotham" panose="02000504050000020004" charset="0"/>
                <a:cs typeface="Gotham" panose="02000504050000020004" charset="0"/>
                <a:sym typeface="+mn-ea"/>
              </a:rPr>
              <a:t> Jatim” | Dyandra </a:t>
            </a:r>
            <a:r>
              <a:rPr lang="id-ID" sz="1100" dirty="0" err="1">
                <a:latin typeface="Gotham" panose="02000504050000020004" charset="0"/>
                <a:cs typeface="Gotham" panose="02000504050000020004" charset="0"/>
                <a:sym typeface="+mn-ea"/>
              </a:rPr>
              <a:t>Convention</a:t>
            </a:r>
            <a:r>
              <a:rPr lang="id-ID" sz="1100" dirty="0">
                <a:latin typeface="Gotham" panose="02000504050000020004" charset="0"/>
                <a:cs typeface="Gotham" panose="02000504050000020004" charset="0"/>
                <a:sym typeface="+mn-ea"/>
              </a:rPr>
              <a:t> Center, Surabaya | (12 Maret 2025)</a:t>
            </a:r>
          </a:p>
          <a:p>
            <a:pPr marL="230505" indent="-228600">
              <a:lnSpc>
                <a:spcPct val="90000"/>
              </a:lnSpc>
              <a:spcAft>
                <a:spcPts val="600"/>
              </a:spcAft>
              <a:buFont typeface="+mj-lt"/>
              <a:buAutoNum type="arabicPeriod" startAt="24"/>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MC: Digital Personal </a:t>
            </a:r>
            <a:r>
              <a:rPr lang="id-ID" sz="1100" dirty="0" err="1">
                <a:latin typeface="Gotham" panose="02000504050000020004" charset="0"/>
                <a:cs typeface="Gotham" panose="02000504050000020004" charset="0"/>
                <a:sym typeface="+mn-ea"/>
              </a:rPr>
              <a:t>Branding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(15 Maret 2025)</a:t>
            </a:r>
          </a:p>
          <a:p>
            <a:pPr marL="230505" indent="-228600">
              <a:lnSpc>
                <a:spcPct val="90000"/>
              </a:lnSpc>
              <a:spcAft>
                <a:spcPts val="600"/>
              </a:spcAft>
              <a:buFont typeface="+mj-lt"/>
              <a:buAutoNum type="arabicPeriod" startAt="24"/>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MC: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101”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(15 Maret 2025)</a:t>
            </a:r>
          </a:p>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Narasumber “Ramadhan </a:t>
            </a:r>
            <a:r>
              <a:rPr lang="id-ID" sz="1100" dirty="0" err="1">
                <a:latin typeface="Gotham" panose="02000504050000020004" charset="0"/>
                <a:cs typeface="Gotham" panose="02000504050000020004" charset="0"/>
                <a:sym typeface="+mn-ea"/>
              </a:rPr>
              <a:t>Skill</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Up</a:t>
            </a:r>
            <a:r>
              <a:rPr lang="id-ID" sz="1100" dirty="0">
                <a:latin typeface="Gotham" panose="02000504050000020004" charset="0"/>
                <a:cs typeface="Gotham" panose="02000504050000020004" charset="0"/>
                <a:sym typeface="+mn-ea"/>
              </a:rPr>
              <a:t> Muslimah”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Rumah IT Indonesia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(15 Maret 2025)</a:t>
            </a:r>
          </a:p>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MC “Pencernaan Sehat </a:t>
            </a:r>
            <a:r>
              <a:rPr lang="id-ID" sz="1100" dirty="0" err="1">
                <a:latin typeface="Gotham" panose="02000504050000020004" charset="0"/>
                <a:cs typeface="Gotham" panose="02000504050000020004" charset="0"/>
                <a:sym typeface="+mn-ea"/>
              </a:rPr>
              <a:t>Sebagau</a:t>
            </a:r>
            <a:r>
              <a:rPr lang="id-ID" sz="1100" dirty="0">
                <a:latin typeface="Gotham" panose="02000504050000020004" charset="0"/>
                <a:cs typeface="Gotham" panose="02000504050000020004" charset="0"/>
                <a:sym typeface="+mn-ea"/>
              </a:rPr>
              <a:t> Kunci Keberhasilan Masa MPASI”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Panacea</a:t>
            </a:r>
            <a:r>
              <a:rPr lang="id-ID" sz="1100" dirty="0">
                <a:latin typeface="Gotham" panose="02000504050000020004" charset="0"/>
                <a:cs typeface="Gotham" panose="02000504050000020004" charset="0"/>
                <a:sym typeface="+mn-ea"/>
              </a:rPr>
              <a:t>|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(16 Maret 2025)</a:t>
            </a:r>
          </a:p>
          <a:p>
            <a:pPr marL="230505" indent="-228600">
              <a:lnSpc>
                <a:spcPct val="90000"/>
              </a:lnSpc>
              <a:spcAft>
                <a:spcPts val="600"/>
              </a:spcAft>
              <a:buFont typeface="+mj-lt"/>
              <a:buAutoNum type="arabicPeriod" startAt="24"/>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MC: </a:t>
            </a:r>
            <a:r>
              <a:rPr lang="id-ID" sz="1100" dirty="0" err="1">
                <a:latin typeface="Gotham" panose="02000504050000020004" charset="0"/>
                <a:cs typeface="Gotham" panose="02000504050000020004" charset="0"/>
                <a:sym typeface="+mn-ea"/>
              </a:rPr>
              <a:t>Corporate</a:t>
            </a:r>
            <a:r>
              <a:rPr lang="id-ID" sz="1100" dirty="0">
                <a:latin typeface="Gotham" panose="02000504050000020004" charset="0"/>
                <a:cs typeface="Gotham" panose="02000504050000020004" charset="0"/>
                <a:sym typeface="+mn-ea"/>
              </a:rPr>
              <a:t> MC”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(16 Maret 2025)</a:t>
            </a:r>
          </a:p>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Narasumber “Sarasehan Membangun Kepercayaan Diri Saat Berbicara di Depan Umum”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DPRD Provinsi Jawa Timur | Hotel Grand Miami, Malang | (19 Maret 2025)</a:t>
            </a:r>
          </a:p>
          <a:p>
            <a:pPr marL="230505" indent="-228600">
              <a:lnSpc>
                <a:spcPct val="90000"/>
              </a:lnSpc>
              <a:spcAft>
                <a:spcPts val="600"/>
              </a:spcAft>
              <a:buFont typeface="+mj-lt"/>
              <a:buAutoNum type="arabicPeriod" startAt="24"/>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MC: Moderator”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(22 Maret 2025)</a:t>
            </a:r>
          </a:p>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MC “Halalbihalal Dokter RS Siloam Surabaya” | Hotel JW </a:t>
            </a:r>
            <a:r>
              <a:rPr lang="id-ID" sz="1100" dirty="0" err="1">
                <a:latin typeface="Gotham" panose="02000504050000020004" charset="0"/>
                <a:cs typeface="Gotham" panose="02000504050000020004" charset="0"/>
                <a:sym typeface="+mn-ea"/>
              </a:rPr>
              <a:t>Marriot</a:t>
            </a:r>
            <a:r>
              <a:rPr lang="id-ID" sz="1100" dirty="0">
                <a:latin typeface="Gotham" panose="02000504050000020004" charset="0"/>
                <a:cs typeface="Gotham" panose="02000504050000020004" charset="0"/>
                <a:sym typeface="+mn-ea"/>
              </a:rPr>
              <a:t>, Surabaya | (12 April 2025)</a:t>
            </a:r>
          </a:p>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MC “</a:t>
            </a:r>
            <a:r>
              <a:rPr lang="id-ID" sz="1100" dirty="0" err="1">
                <a:latin typeface="Gotham" panose="02000504050000020004" charset="0"/>
                <a:cs typeface="Gotham" panose="02000504050000020004" charset="0"/>
                <a:sym typeface="+mn-ea"/>
              </a:rPr>
              <a:t>Wedding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Nossa</a:t>
            </a:r>
            <a:r>
              <a:rPr lang="id-ID" sz="1100" dirty="0">
                <a:latin typeface="Gotham" panose="02000504050000020004" charset="0"/>
                <a:cs typeface="Gotham" panose="02000504050000020004" charset="0"/>
                <a:sym typeface="+mn-ea"/>
              </a:rPr>
              <a:t> &amp; Ditya” | Graha Cakrawala, Malang | (20 April 2025)</a:t>
            </a:r>
          </a:p>
          <a:p>
            <a:pPr marL="230505" indent="-228600">
              <a:lnSpc>
                <a:spcPct val="90000"/>
              </a:lnSpc>
              <a:spcAft>
                <a:spcPts val="600"/>
              </a:spcAft>
              <a:buFont typeface="+mj-lt"/>
              <a:buAutoNum type="arabicPeriod" startAt="24"/>
            </a:pPr>
            <a:r>
              <a:rPr lang="id-ID" sz="1100" dirty="0">
                <a:latin typeface="Gotham" panose="02000504050000020004" charset="0"/>
                <a:cs typeface="Gotham" panose="02000504050000020004" charset="0"/>
                <a:sym typeface="+mn-ea"/>
              </a:rPr>
              <a:t>Narasumber “Pelayanan Prima bagi </a:t>
            </a:r>
            <a:r>
              <a:rPr lang="id-ID" sz="1100" dirty="0" err="1">
                <a:latin typeface="Gotham" panose="02000504050000020004" charset="0"/>
                <a:cs typeface="Gotham" panose="02000504050000020004" charset="0"/>
                <a:sym typeface="+mn-ea"/>
              </a:rPr>
              <a:t>Customer</a:t>
            </a:r>
            <a:r>
              <a:rPr lang="id-ID" sz="1100" dirty="0">
                <a:latin typeface="Gotham" panose="02000504050000020004" charset="0"/>
                <a:cs typeface="Gotham" panose="02000504050000020004" charset="0"/>
                <a:sym typeface="+mn-ea"/>
              </a:rPr>
              <a:t> Service”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BPJS Kesehatan Cabang Mojokerto &amp; Madiun | BPJS Mojokerto | (24 April 2025)</a:t>
            </a:r>
          </a:p>
          <a:p>
            <a:pPr marL="230505" indent="-228600">
              <a:lnSpc>
                <a:spcPct val="90000"/>
              </a:lnSpc>
              <a:spcAft>
                <a:spcPts val="600"/>
              </a:spcAft>
              <a:buFont typeface="+mj-lt"/>
              <a:buAutoNum type="arabicPeriod" startAt="2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23"/>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23"/>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23"/>
            </a:pPr>
            <a:r>
              <a:rPr lang="id-ID" sz="1100" b="0" dirty="0">
                <a:latin typeface="Gotham" panose="02000504050000020004" charset="0"/>
                <a:cs typeface="Gotham" panose="02000504050000020004" charset="0"/>
              </a:rPr>
              <a:t>1</a:t>
            </a:r>
            <a:endParaRPr lang="en-US" sz="110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633ED67B-D991-A76E-6315-F9F360B8BC99}"/>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292FA9EB-78EF-CB83-1470-45FCE0B5E6BC}"/>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1ACB6C95-7DC9-F2DF-7568-9565042B7077}"/>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D22B848A-1A51-9440-8CAE-C2173BF22F82}"/>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EA20367B-72F0-85A8-EB21-AC1B0BD5F90B}"/>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712720D2-AF33-CBF0-C7FE-24C787136BAF}"/>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90E42AA2-988A-BE3B-50A3-FA5E49582E6B}"/>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4418B12B-7760-A090-4920-8123867CB03C}"/>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66786EC4-3735-26D8-CD5D-7314313F4A94}"/>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A06026D9-2DF7-17C2-025A-450B22E39E1E}"/>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6D90601F-1DB6-C47A-172B-E864F924C5C5}"/>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B6DBDA0F-B249-7DC3-AFD1-C9C7342B0ABC}"/>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FE454025-B1CC-409F-32CC-ED611A1BE4B2}"/>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5077E08B-986E-835C-A668-574D1037674A}"/>
              </a:ext>
            </a:extLst>
          </p:cNvPr>
          <p:cNvSpPr txBox="1"/>
          <p:nvPr/>
        </p:nvSpPr>
        <p:spPr>
          <a:xfrm>
            <a:off x="6356852" y="257765"/>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 Narasumber “Pelatihan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(Korporat) &amp; Best </a:t>
            </a:r>
            <a:r>
              <a:rPr lang="id-ID" sz="1100" dirty="0" err="1">
                <a:latin typeface="Gotham" panose="02000504050000020004" charset="0"/>
                <a:cs typeface="Gotham" panose="02000504050000020004" charset="0"/>
                <a:sym typeface="+mn-ea"/>
              </a:rPr>
              <a:t>Behavior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Mitra Karya Prima | EXCOTEL Design Hotel, Surabaya | (25 April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MC “Resepsi Salma &amp; Ali | Masjid Al Akbar, Surabaya | (27 April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Webinar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Impactful</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Communication</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Skills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Fixed</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Mindset</a:t>
            </a:r>
            <a:r>
              <a:rPr lang="id-ID" sz="1100" dirty="0">
                <a:latin typeface="Gotham" panose="02000504050000020004" charset="0"/>
                <a:cs typeface="Gotham" panose="02000504050000020004" charset="0"/>
                <a:sym typeface="+mn-ea"/>
              </a:rPr>
              <a:t> &amp; </a:t>
            </a:r>
            <a:r>
              <a:rPr lang="id-ID" sz="1100" dirty="0" err="1">
                <a:latin typeface="Gotham" panose="02000504050000020004" charset="0"/>
                <a:cs typeface="Gotham" panose="02000504050000020004" charset="0"/>
                <a:sym typeface="+mn-ea"/>
              </a:rPr>
              <a:t>Growth</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Mindset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Balai Diklat Hukum Sulawesi Utara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(28 April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Webinar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Impactful</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Communication</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Skills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Understanding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People</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and</a:t>
            </a:r>
            <a:r>
              <a:rPr lang="id-ID" sz="1100" dirty="0">
                <a:latin typeface="Gotham" panose="02000504050000020004" charset="0"/>
                <a:cs typeface="Gotham" panose="02000504050000020004" charset="0"/>
                <a:sym typeface="+mn-ea"/>
              </a:rPr>
              <a:t> Professional </a:t>
            </a:r>
            <a:r>
              <a:rPr lang="id-ID" sz="1100" dirty="0" err="1">
                <a:latin typeface="Gotham" panose="02000504050000020004" charset="0"/>
                <a:cs typeface="Gotham" panose="02000504050000020004" charset="0"/>
                <a:sym typeface="+mn-ea"/>
              </a:rPr>
              <a:t>Positioning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Balai Diklat Hukum Sulawesi Utara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(29 April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Webinar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Impactful</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Communication</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Skills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Effective</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Communication</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Balai Diklat Hukum Sulawesi Utara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(29 April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Narasumber “Kuliah Tamu Kelas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Ilmu Komunikasi Universitas Muhammadiyah Malang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(5 Mei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MC &amp; Moderator “Indonesia Darurat Sampah. Bagaimana Strategi Penanganannya?”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Dinas Lingkungan Hidup Kota Surabaya | Grand City </a:t>
            </a:r>
            <a:r>
              <a:rPr lang="id-ID" sz="1100" dirty="0" err="1">
                <a:latin typeface="Gotham" panose="02000504050000020004" charset="0"/>
                <a:cs typeface="Gotham" panose="02000504050000020004" charset="0"/>
                <a:sym typeface="+mn-ea"/>
              </a:rPr>
              <a:t>Convex</a:t>
            </a:r>
            <a:r>
              <a:rPr lang="id-ID" sz="1100" dirty="0">
                <a:latin typeface="Gotham" panose="02000504050000020004" charset="0"/>
                <a:cs typeface="Gotham" panose="02000504050000020004" charset="0"/>
                <a:sym typeface="+mn-ea"/>
              </a:rPr>
              <a:t>, Surabaya | (7 Mei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Social</a:t>
            </a:r>
            <a:r>
              <a:rPr lang="id-ID" sz="1100" dirty="0">
                <a:latin typeface="Gotham" panose="02000504050000020004" charset="0"/>
                <a:cs typeface="Gotham" panose="02000504050000020004" charset="0"/>
                <a:sym typeface="+mn-ea"/>
              </a:rPr>
              <a:t> Media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Corporate</a:t>
            </a:r>
            <a:r>
              <a:rPr lang="id-ID" sz="1100" dirty="0">
                <a:latin typeface="Gotham" panose="02000504050000020004" charset="0"/>
                <a:cs typeface="Gotham" panose="02000504050000020004" charset="0"/>
                <a:sym typeface="+mn-ea"/>
              </a:rPr>
              <a:t> &amp; Personal </a:t>
            </a:r>
            <a:r>
              <a:rPr lang="id-ID" sz="1100" dirty="0" err="1">
                <a:latin typeface="Gotham" panose="02000504050000020004" charset="0"/>
                <a:cs typeface="Gotham" panose="02000504050000020004" charset="0"/>
                <a:sym typeface="+mn-ea"/>
              </a:rPr>
              <a:t>Branding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Class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BTN Pusat| </a:t>
            </a:r>
            <a:r>
              <a:rPr lang="nl-NL" sz="1100" dirty="0">
                <a:latin typeface="Gotham" panose="02000504050000020004" charset="0"/>
                <a:cs typeface="Gotham" panose="02000504050000020004" charset="0"/>
                <a:sym typeface="+mn-ea"/>
              </a:rPr>
              <a:t>Balkondes dan Homestay Karanganyar, Magelang</a:t>
            </a:r>
            <a:r>
              <a:rPr lang="id-ID" sz="1100" dirty="0">
                <a:latin typeface="Gotham" panose="02000504050000020004" charset="0"/>
                <a:cs typeface="Gotham" panose="02000504050000020004" charset="0"/>
                <a:sym typeface="+mn-ea"/>
              </a:rPr>
              <a:t> | (8 Mei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Narasumber “</a:t>
            </a:r>
            <a:r>
              <a:rPr lang="en-US" sz="1100" dirty="0">
                <a:latin typeface="Gotham" panose="02000504050000020004" charset="0"/>
                <a:cs typeface="Gotham" panose="02000504050000020004" charset="0"/>
                <a:sym typeface="+mn-ea"/>
              </a:rPr>
              <a:t>Public Speaking for Professional Development Training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Bank Indonesia Sumatera Barat | (16 Mei 2025)</a:t>
            </a:r>
          </a:p>
          <a:p>
            <a:pPr marL="230505" indent="-228600">
              <a:lnSpc>
                <a:spcPct val="90000"/>
              </a:lnSpc>
              <a:spcAft>
                <a:spcPts val="600"/>
              </a:spcAft>
              <a:buFont typeface="+mj-lt"/>
              <a:buAutoNum type="arabicPeriod" startAt="36"/>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Webinar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Series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Rumah IT Indonesia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(19-21 Mei 2025)</a:t>
            </a:r>
          </a:p>
          <a:p>
            <a:pPr marL="230505" indent="-228600">
              <a:lnSpc>
                <a:spcPct val="90000"/>
              </a:lnSpc>
              <a:spcAft>
                <a:spcPts val="600"/>
              </a:spcAft>
              <a:buFont typeface="+mj-lt"/>
              <a:buAutoNum type="arabicPeriod" startAt="36"/>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36"/>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36"/>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3875644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5204B-929B-7F73-2946-178622D259A6}"/>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751FE970-BB7F-0E4B-BA21-B87281575A7B}"/>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A6AC90FF-D775-2DA7-2DC4-0E871074F0BD}"/>
              </a:ext>
            </a:extLst>
          </p:cNvPr>
          <p:cNvSpPr txBox="1"/>
          <p:nvPr/>
        </p:nvSpPr>
        <p:spPr>
          <a:xfrm>
            <a:off x="1746676" y="359999"/>
            <a:ext cx="4500245" cy="5917185"/>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46"/>
            </a:pPr>
            <a:r>
              <a:rPr lang="id-ID" sz="1100" dirty="0">
                <a:latin typeface="Gotham" panose="02000504050000020004" charset="0"/>
                <a:cs typeface="Gotham" panose="02000504050000020004" charset="0"/>
                <a:sym typeface="+mn-ea"/>
              </a:rPr>
              <a:t>Moderator “Bulan Pembiayaan Syariah BPS”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Bank Indonesia Jawa Timur | Surabaya | (21 Mei 2025)</a:t>
            </a:r>
          </a:p>
          <a:p>
            <a:pPr marL="230505" indent="-228600">
              <a:lnSpc>
                <a:spcPct val="90000"/>
              </a:lnSpc>
              <a:spcAft>
                <a:spcPts val="600"/>
              </a:spcAft>
              <a:buFont typeface="+mj-lt"/>
              <a:buAutoNum type="arabicPeriod" startAt="46"/>
            </a:pPr>
            <a:r>
              <a:rPr lang="id-ID" sz="1100" dirty="0" err="1">
                <a:latin typeface="Gotham" panose="02000504050000020004" charset="0"/>
                <a:cs typeface="Gotham" panose="02000504050000020004" charset="0"/>
                <a:sym typeface="+mn-ea"/>
              </a:rPr>
              <a:t>Host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Podcast</a:t>
            </a:r>
            <a:r>
              <a:rPr lang="id-ID" sz="1100" dirty="0">
                <a:latin typeface="Gotham" panose="02000504050000020004" charset="0"/>
                <a:cs typeface="Gotham" panose="02000504050000020004" charset="0"/>
                <a:sym typeface="+mn-ea"/>
              </a:rPr>
              <a:t> Sapa Jatim bersama Dr. Sri Untari </a:t>
            </a:r>
            <a:r>
              <a:rPr lang="id-ID" sz="1100" dirty="0" err="1">
                <a:latin typeface="Gotham" panose="02000504050000020004" charset="0"/>
                <a:cs typeface="Gotham" panose="02000504050000020004" charset="0"/>
                <a:sym typeface="+mn-ea"/>
              </a:rPr>
              <a:t>Bisowarno</a:t>
            </a:r>
            <a:r>
              <a:rPr lang="id-ID" sz="1100" dirty="0">
                <a:latin typeface="Gotham" panose="02000504050000020004" charset="0"/>
                <a:cs typeface="Gotham" panose="02000504050000020004" charset="0"/>
                <a:sym typeface="+mn-ea"/>
              </a:rPr>
              <a:t>, M.AP (Komisi E DPRD Jawa Timur)”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Kompas TV | Surabaya | (22 Mei 2025</a:t>
            </a:r>
          </a:p>
          <a:p>
            <a:pPr marL="230505" indent="-228600">
              <a:lnSpc>
                <a:spcPct val="90000"/>
              </a:lnSpc>
              <a:spcAft>
                <a:spcPts val="600"/>
              </a:spcAft>
              <a:buFont typeface="+mj-lt"/>
              <a:buAutoNum type="arabicPeriod" startAt="46"/>
            </a:pPr>
            <a:r>
              <a:rPr lang="id-ID" sz="1100" dirty="0">
                <a:latin typeface="Gotham" panose="02000504050000020004" charset="0"/>
                <a:cs typeface="Gotham" panose="02000504050000020004" charset="0"/>
                <a:sym typeface="+mn-ea"/>
              </a:rPr>
              <a:t>MC “DSP </a:t>
            </a:r>
            <a:r>
              <a:rPr lang="id-ID" sz="1100" dirty="0" err="1">
                <a:latin typeface="Gotham" panose="02000504050000020004" charset="0"/>
                <a:cs typeface="Gotham" panose="02000504050000020004" charset="0"/>
                <a:sym typeface="+mn-ea"/>
              </a:rPr>
              <a:t>Special</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Care</a:t>
            </a:r>
            <a:r>
              <a:rPr lang="id-ID" sz="1100" dirty="0">
                <a:latin typeface="Gotham" panose="02000504050000020004" charset="0"/>
                <a:cs typeface="Gotham" panose="02000504050000020004" charset="0"/>
                <a:sym typeface="+mn-ea"/>
              </a:rPr>
              <a:t> untuk Ibu dan Bayi Pasca Kelahiran Cesar”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Panacea</a:t>
            </a:r>
            <a:r>
              <a:rPr lang="id-ID" sz="1100" dirty="0">
                <a:latin typeface="Gotham" panose="02000504050000020004" charset="0"/>
                <a:cs typeface="Gotham" panose="02000504050000020004" charset="0"/>
                <a:sym typeface="+mn-ea"/>
              </a:rPr>
              <a:t>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(25 Mei 2025)</a:t>
            </a:r>
          </a:p>
          <a:p>
            <a:pPr marL="230505" indent="-228600">
              <a:lnSpc>
                <a:spcPct val="90000"/>
              </a:lnSpc>
              <a:spcAft>
                <a:spcPts val="600"/>
              </a:spcAft>
              <a:buFont typeface="+mj-lt"/>
              <a:buAutoNum type="arabicPeriod" startAt="46"/>
            </a:pPr>
            <a:r>
              <a:rPr lang="id-ID" sz="1100" dirty="0">
                <a:latin typeface="Gotham" panose="02000504050000020004" charset="0"/>
                <a:cs typeface="Gotham" panose="02000504050000020004" charset="0"/>
                <a:sym typeface="+mn-ea"/>
              </a:rPr>
              <a:t> Narasumber “Service </a:t>
            </a:r>
            <a:r>
              <a:rPr lang="id-ID" sz="1100" dirty="0" err="1">
                <a:latin typeface="Gotham" panose="02000504050000020004" charset="0"/>
                <a:cs typeface="Gotham" panose="02000504050000020004" charset="0"/>
                <a:sym typeface="+mn-ea"/>
              </a:rPr>
              <a:t>Excellent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Class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PLN (Persero) UID SULSELBAR | Makassar | (28 Mei 2025)</a:t>
            </a:r>
          </a:p>
          <a:p>
            <a:pPr marL="230505" indent="-228600">
              <a:lnSpc>
                <a:spcPct val="90000"/>
              </a:lnSpc>
              <a:spcAft>
                <a:spcPts val="600"/>
              </a:spcAft>
              <a:buFont typeface="+mj-lt"/>
              <a:buAutoNum type="arabicPeriod" startAt="46"/>
            </a:pP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Host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Podcast</a:t>
            </a:r>
            <a:r>
              <a:rPr lang="id-ID" sz="1100" dirty="0">
                <a:latin typeface="Gotham" panose="02000504050000020004" charset="0"/>
                <a:cs typeface="Gotham" panose="02000504050000020004" charset="0"/>
                <a:sym typeface="+mn-ea"/>
              </a:rPr>
              <a:t> Sapa Jatim bersama Dr. H. </a:t>
            </a:r>
            <a:r>
              <a:rPr lang="id-ID" sz="1100" dirty="0" err="1">
                <a:latin typeface="Gotham" panose="02000504050000020004" charset="0"/>
                <a:cs typeface="Gotham" panose="02000504050000020004" charset="0"/>
                <a:sym typeface="+mn-ea"/>
              </a:rPr>
              <a:t>Rasiyo</a:t>
            </a:r>
            <a:r>
              <a:rPr lang="id-ID" sz="1100" dirty="0">
                <a:latin typeface="Gotham" panose="02000504050000020004" charset="0"/>
                <a:cs typeface="Gotham" panose="02000504050000020004" charset="0"/>
                <a:sym typeface="+mn-ea"/>
              </a:rPr>
              <a:t>, M.Si. (Komisi E DPRD Jawa Timur)”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Kompas TV | Surabaya | (30 Mei 2025)</a:t>
            </a:r>
          </a:p>
          <a:p>
            <a:pPr marL="230505" indent="-228600">
              <a:lnSpc>
                <a:spcPct val="90000"/>
              </a:lnSpc>
              <a:spcAft>
                <a:spcPts val="600"/>
              </a:spcAft>
              <a:buFont typeface="+mj-lt"/>
              <a:buAutoNum type="arabicPeriod" startAt="46"/>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Presentation</a:t>
            </a:r>
            <a:r>
              <a:rPr lang="id-ID" sz="1100" dirty="0">
                <a:latin typeface="Gotham" panose="02000504050000020004" charset="0"/>
                <a:cs typeface="Gotham" panose="02000504050000020004" charset="0"/>
                <a:sym typeface="+mn-ea"/>
              </a:rPr>
              <a:t>, &amp; Personal </a:t>
            </a:r>
            <a:r>
              <a:rPr lang="id-ID" sz="1100" dirty="0" err="1">
                <a:latin typeface="Gotham" panose="02000504050000020004" charset="0"/>
                <a:cs typeface="Gotham" panose="02000504050000020004" charset="0"/>
                <a:sym typeface="+mn-ea"/>
              </a:rPr>
              <a:t>Branding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Training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BKD Sidoarjo | Sidoarjo | (2-5 Juni 2025)</a:t>
            </a:r>
          </a:p>
          <a:p>
            <a:pPr marL="230505" indent="-228600">
              <a:lnSpc>
                <a:spcPct val="90000"/>
              </a:lnSpc>
              <a:spcAft>
                <a:spcPts val="600"/>
              </a:spcAft>
              <a:buFont typeface="+mj-lt"/>
              <a:buAutoNum type="arabicPeriod" startAt="46"/>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Workshop</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Presentation</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Upscaling</a:t>
            </a:r>
            <a:r>
              <a:rPr lang="id-ID" sz="1100" dirty="0">
                <a:latin typeface="Gotham" panose="02000504050000020004" charset="0"/>
                <a:cs typeface="Gotham" panose="02000504050000020004" charset="0"/>
                <a:sym typeface="+mn-ea"/>
              </a:rPr>
              <a:t> &amp;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PLN (Persero) UIT SBT | The Zuri Pekanbaru, Riau | (11-12 Juni 2025)</a:t>
            </a:r>
          </a:p>
          <a:p>
            <a:pPr marL="230505" indent="-228600">
              <a:lnSpc>
                <a:spcPct val="90000"/>
              </a:lnSpc>
              <a:spcAft>
                <a:spcPts val="600"/>
              </a:spcAft>
              <a:buFont typeface="+mj-lt"/>
              <a:buAutoNum type="arabicPeriod" startAt="46"/>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a:t>
            </a:r>
            <a:r>
              <a:rPr lang="en-US" sz="1100" dirty="0">
                <a:latin typeface="Gotham" panose="02000504050000020004" charset="0"/>
                <a:cs typeface="Gotham" panose="02000504050000020004" charset="0"/>
                <a:sym typeface="+mn-ea"/>
              </a:rPr>
              <a:t>Workshop Effective Communication: Training of Trainers: Cinta, </a:t>
            </a:r>
            <a:r>
              <a:rPr lang="en-US" sz="1100" dirty="0" err="1">
                <a:latin typeface="Gotham" panose="02000504050000020004" charset="0"/>
                <a:cs typeface="Gotham" panose="02000504050000020004" charset="0"/>
                <a:sym typeface="+mn-ea"/>
              </a:rPr>
              <a:t>Bangga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Paham</a:t>
            </a:r>
            <a:r>
              <a:rPr lang="en-US" sz="1100" dirty="0">
                <a:latin typeface="Gotham" panose="02000504050000020004" charset="0"/>
                <a:cs typeface="Gotham" panose="02000504050000020004" charset="0"/>
                <a:sym typeface="+mn-ea"/>
              </a:rPr>
              <a:t> Rupiah</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Bank Indonesia Sumatera Barat | Hotel Monopoli, Bukittinggi | (14 Juni 2025)</a:t>
            </a:r>
          </a:p>
          <a:p>
            <a:pPr marL="230505" indent="-228600">
              <a:lnSpc>
                <a:spcPct val="90000"/>
              </a:lnSpc>
              <a:spcAft>
                <a:spcPts val="600"/>
              </a:spcAft>
              <a:buFont typeface="+mj-lt"/>
              <a:buAutoNum type="arabicPeriod" startAt="46"/>
            </a:pPr>
            <a:r>
              <a:rPr lang="id-ID" sz="1100" dirty="0" err="1">
                <a:latin typeface="Gotham" panose="02000504050000020004" charset="0"/>
                <a:cs typeface="Gotham" panose="02000504050000020004" charset="0"/>
                <a:sym typeface="+mn-ea"/>
              </a:rPr>
              <a:t>Host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Podcast</a:t>
            </a:r>
            <a:r>
              <a:rPr lang="id-ID" sz="1100" dirty="0">
                <a:latin typeface="Gotham" panose="02000504050000020004" charset="0"/>
                <a:cs typeface="Gotham" panose="02000504050000020004" charset="0"/>
                <a:sym typeface="+mn-ea"/>
              </a:rPr>
              <a:t> Sapa Jatim bersama Dra. Hj. Dewanti </a:t>
            </a:r>
            <a:r>
              <a:rPr lang="id-ID" sz="1100" dirty="0" err="1">
                <a:latin typeface="Gotham" panose="02000504050000020004" charset="0"/>
                <a:cs typeface="Gotham" panose="02000504050000020004" charset="0"/>
                <a:sym typeface="+mn-ea"/>
              </a:rPr>
              <a:t>Rumpoko</a:t>
            </a:r>
            <a:r>
              <a:rPr lang="id-ID" sz="1100" dirty="0">
                <a:latin typeface="Gotham" panose="02000504050000020004" charset="0"/>
                <a:cs typeface="Gotham" panose="02000504050000020004" charset="0"/>
                <a:sym typeface="+mn-ea"/>
              </a:rPr>
              <a:t>, M.Si. (Komisi D DPRD Jawa Timur)”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Kompas TV | Surabaya | (16 Juni 2025)</a:t>
            </a:r>
          </a:p>
          <a:p>
            <a:pPr marL="230505" indent="-228600">
              <a:lnSpc>
                <a:spcPct val="90000"/>
              </a:lnSpc>
              <a:spcAft>
                <a:spcPts val="600"/>
              </a:spcAft>
              <a:buFont typeface="+mj-lt"/>
              <a:buAutoNum type="arabicPeriod" startAt="46"/>
            </a:pPr>
            <a:r>
              <a:rPr lang="id-ID" sz="1100" dirty="0">
                <a:latin typeface="Gotham" panose="02000504050000020004" charset="0"/>
                <a:cs typeface="Gotham" panose="02000504050000020004" charset="0"/>
                <a:sym typeface="+mn-ea"/>
              </a:rPr>
              <a:t>Moderator “Sinergi Bank Indonesia dengan Pemerintah Daerah” | Hotel </a:t>
            </a:r>
            <a:r>
              <a:rPr lang="id-ID" sz="1100" dirty="0" err="1">
                <a:latin typeface="Gotham" panose="02000504050000020004" charset="0"/>
                <a:cs typeface="Gotham" panose="02000504050000020004" charset="0"/>
                <a:sym typeface="+mn-ea"/>
              </a:rPr>
              <a:t>Mercure</a:t>
            </a:r>
            <a:r>
              <a:rPr lang="id-ID" sz="1100" dirty="0">
                <a:latin typeface="Gotham" panose="02000504050000020004" charset="0"/>
                <a:cs typeface="Gotham" panose="02000504050000020004" charset="0"/>
                <a:sym typeface="+mn-ea"/>
              </a:rPr>
              <a:t>, Malang | (17 Juni 2025)</a:t>
            </a:r>
          </a:p>
          <a:p>
            <a:pPr marL="230505" indent="-228600">
              <a:lnSpc>
                <a:spcPct val="90000"/>
              </a:lnSpc>
              <a:spcAft>
                <a:spcPts val="600"/>
              </a:spcAft>
              <a:buFont typeface="+mj-lt"/>
              <a:buAutoNum type="arabicPeriod" startAt="46"/>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a:t>
            </a:r>
            <a:r>
              <a:rPr lang="en-US" sz="1100" dirty="0">
                <a:latin typeface="Gotham" panose="02000504050000020004" charset="0"/>
                <a:cs typeface="Gotham" panose="02000504050000020004" charset="0"/>
                <a:sym typeface="+mn-ea"/>
              </a:rPr>
              <a:t>Workshop Presentation Upscaling for Like PLN 2025</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PLN (Persero) UID Jawa Timur | Surabaya | (17-18 Juni 2025)</a:t>
            </a:r>
          </a:p>
          <a:p>
            <a:pPr marL="230505" indent="-228600">
              <a:lnSpc>
                <a:spcPct val="90000"/>
              </a:lnSpc>
              <a:spcAft>
                <a:spcPts val="600"/>
              </a:spcAft>
              <a:buFont typeface="+mj-lt"/>
              <a:buAutoNum type="arabicPeriod" startAt="46"/>
            </a:pPr>
            <a:endParaRPr lang="id-ID"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id-ID"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id-ID"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46"/>
            </a:pPr>
            <a:endParaRPr lang="en-US" sz="105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46"/>
            </a:pPr>
            <a:endParaRPr lang="en-US" sz="105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46"/>
            </a:pPr>
            <a:r>
              <a:rPr lang="id-ID" sz="1050" b="0" dirty="0">
                <a:latin typeface="Gotham" panose="02000504050000020004" charset="0"/>
                <a:cs typeface="Gotham" panose="02000504050000020004" charset="0"/>
              </a:rPr>
              <a:t>1</a:t>
            </a:r>
            <a:endParaRPr lang="en-US" sz="105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A24F68DD-961D-6223-5AFD-D14DF3369E97}"/>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22D9E766-5601-5989-C113-B2AB716C1C6C}"/>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31FFF90C-C6DA-34DC-68A0-211D8A39496D}"/>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FB8B87AC-0E65-56C6-5053-5824A144080E}"/>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DD42DFB3-7073-D5B2-D733-598F5766069A}"/>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F90FF201-78E2-6F84-5D55-98AA777CBB57}"/>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B78E8D25-C58F-2712-4ED8-286E0FEC1174}"/>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A18FB512-F4D2-19C5-F228-255A241B51BE}"/>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56C82150-A400-E9FB-E81D-CFBC10C2103B}"/>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79E18919-0DCA-EED4-3B3C-0458607D5D59}"/>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14337B73-C4C2-1CC6-0C63-251BFA0AEB70}"/>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A16456B1-D8B4-9006-3B3A-A736C1485EB5}"/>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0677019E-622D-C6B4-8032-86F7B00C6EFE}"/>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F196A656-EE18-2148-DD13-9364989CED04}"/>
              </a:ext>
            </a:extLst>
          </p:cNvPr>
          <p:cNvSpPr txBox="1"/>
          <p:nvPr/>
        </p:nvSpPr>
        <p:spPr>
          <a:xfrm>
            <a:off x="6331094" y="360000"/>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Host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Podcast</a:t>
            </a:r>
            <a:r>
              <a:rPr lang="id-ID" sz="1100" dirty="0">
                <a:latin typeface="Gotham" panose="02000504050000020004" charset="0"/>
                <a:cs typeface="Gotham" panose="02000504050000020004" charset="0"/>
                <a:sym typeface="+mn-ea"/>
              </a:rPr>
              <a:t> Sapa Jatim bersama Hj. Hikmah </a:t>
            </a:r>
            <a:r>
              <a:rPr lang="id-ID" sz="1100" dirty="0" err="1">
                <a:latin typeface="Gotham" panose="02000504050000020004" charset="0"/>
                <a:cs typeface="Gotham" panose="02000504050000020004" charset="0"/>
                <a:sym typeface="+mn-ea"/>
              </a:rPr>
              <a:t>Bafaqih</a:t>
            </a:r>
            <a:r>
              <a:rPr lang="id-ID" sz="1100" dirty="0">
                <a:latin typeface="Gotham" panose="02000504050000020004" charset="0"/>
                <a:cs typeface="Gotham" panose="02000504050000020004" charset="0"/>
                <a:sym typeface="+mn-ea"/>
              </a:rPr>
              <a:t>, M.PD. (Komisi E DPRD Jawa Timur)”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Kompas TV | Surabaya | (19 Juni 2025)</a:t>
            </a:r>
          </a:p>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Host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Podcast</a:t>
            </a:r>
            <a:r>
              <a:rPr lang="id-ID" sz="1100" dirty="0">
                <a:latin typeface="Gotham" panose="02000504050000020004" charset="0"/>
                <a:cs typeface="Gotham" panose="02000504050000020004" charset="0"/>
                <a:sym typeface="+mn-ea"/>
              </a:rPr>
              <a:t> Sapa Jatim bersama </a:t>
            </a:r>
            <a:r>
              <a:rPr lang="id-ID" sz="1100" dirty="0" err="1">
                <a:latin typeface="Gotham" panose="02000504050000020004" charset="0"/>
                <a:cs typeface="Gotham" panose="02000504050000020004" charset="0"/>
                <a:sym typeface="+mn-ea"/>
              </a:rPr>
              <a:t>Jairi</a:t>
            </a:r>
            <a:r>
              <a:rPr lang="id-ID" sz="1100" dirty="0">
                <a:latin typeface="Gotham" panose="02000504050000020004" charset="0"/>
                <a:cs typeface="Gotham" panose="02000504050000020004" charset="0"/>
                <a:sym typeface="+mn-ea"/>
              </a:rPr>
              <a:t> Irawan, </a:t>
            </a:r>
            <a:r>
              <a:rPr lang="id-ID" sz="1100" dirty="0" err="1">
                <a:latin typeface="Gotham" panose="02000504050000020004" charset="0"/>
                <a:cs typeface="Gotham" panose="02000504050000020004" charset="0"/>
                <a:sym typeface="+mn-ea"/>
              </a:rPr>
              <a:t>S.Hum</a:t>
            </a:r>
            <a:r>
              <a:rPr lang="id-ID" sz="1100" dirty="0">
                <a:latin typeface="Gotham" panose="02000504050000020004" charset="0"/>
                <a:cs typeface="Gotham" panose="02000504050000020004" charset="0"/>
                <a:sym typeface="+mn-ea"/>
              </a:rPr>
              <a:t>. (Komisi E DPRD Jawa Timur)”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Kompas TV | Surabaya | (19 Juni 2025)</a:t>
            </a:r>
          </a:p>
          <a:p>
            <a:pPr marL="230505" indent="-228600">
              <a:lnSpc>
                <a:spcPct val="90000"/>
              </a:lnSpc>
              <a:spcAft>
                <a:spcPts val="600"/>
              </a:spcAft>
              <a:buFont typeface="+mj-lt"/>
              <a:buAutoNum type="arabicPeriod" startAt="57"/>
            </a:pPr>
            <a:r>
              <a:rPr lang="id-ID" sz="1100" dirty="0">
                <a:latin typeface="Gotham" panose="02000504050000020004" charset="0"/>
                <a:cs typeface="Gotham" panose="02000504050000020004" charset="0"/>
                <a:sym typeface="+mn-ea"/>
              </a:rPr>
              <a:t>Narasumber “Pelatihan MC”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Kejaksaan Negeri Sidoarjo | Sidoarjo | (20 Juni 2025)</a:t>
            </a:r>
          </a:p>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Host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Podcast</a:t>
            </a:r>
            <a:r>
              <a:rPr lang="id-ID" sz="1100" dirty="0">
                <a:latin typeface="Gotham" panose="02000504050000020004" charset="0"/>
                <a:cs typeface="Gotham" panose="02000504050000020004" charset="0"/>
                <a:sym typeface="+mn-ea"/>
              </a:rPr>
              <a:t> Sapa Jatim bersama Adam Rusydi, S.Pd. (Komisi C DPRD Jawa Timur)”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Kompas TV | Surabaya | (22 Juni 2025)</a:t>
            </a:r>
          </a:p>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PS: </a:t>
            </a:r>
            <a:r>
              <a:rPr lang="id-ID" sz="1100" dirty="0" err="1">
                <a:latin typeface="Gotham" panose="02000504050000020004" charset="0"/>
                <a:cs typeface="Gotham" panose="02000504050000020004" charset="0"/>
                <a:sym typeface="+mn-ea"/>
              </a:rPr>
              <a:t>Optimize</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Your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Voice</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(23 Juni 2025)</a:t>
            </a:r>
          </a:p>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PS: </a:t>
            </a:r>
            <a:r>
              <a:rPr lang="id-ID" sz="1100" dirty="0" err="1">
                <a:latin typeface="Gotham" panose="02000504050000020004" charset="0"/>
                <a:cs typeface="Gotham" panose="02000504050000020004" charset="0"/>
                <a:sym typeface="+mn-ea"/>
              </a:rPr>
              <a:t>Script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Writing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Strategy</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(24 Juni 2025)</a:t>
            </a:r>
          </a:p>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PS: Digital Personal </a:t>
            </a:r>
            <a:r>
              <a:rPr lang="id-ID" sz="1100" dirty="0" err="1">
                <a:latin typeface="Gotham" panose="02000504050000020004" charset="0"/>
                <a:cs typeface="Gotham" panose="02000504050000020004" charset="0"/>
                <a:sym typeface="+mn-ea"/>
              </a:rPr>
              <a:t>Branding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(25 Juni 2025)</a:t>
            </a:r>
          </a:p>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Training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Professional Development”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Industri Kereta Api (INKA) | </a:t>
            </a:r>
            <a:r>
              <a:rPr lang="it-IT" sz="1100" dirty="0">
                <a:latin typeface="Gotham" panose="02000504050000020004" charset="0"/>
                <a:cs typeface="Gotham" panose="02000504050000020004" charset="0"/>
                <a:sym typeface="+mn-ea"/>
              </a:rPr>
              <a:t>Aula Graha PT Industri Kereta Api (Persero), </a:t>
            </a:r>
            <a:r>
              <a:rPr lang="id-ID" sz="1100" dirty="0">
                <a:latin typeface="Gotham" panose="02000504050000020004" charset="0"/>
                <a:cs typeface="Gotham" panose="02000504050000020004" charset="0"/>
                <a:sym typeface="+mn-ea"/>
              </a:rPr>
              <a:t>Madiun | (23-24 Juni 2025)</a:t>
            </a:r>
          </a:p>
          <a:p>
            <a:pPr marL="230505" indent="-228600">
              <a:lnSpc>
                <a:spcPct val="90000"/>
              </a:lnSpc>
              <a:spcAft>
                <a:spcPts val="600"/>
              </a:spcAft>
              <a:buFont typeface="+mj-lt"/>
              <a:buAutoNum type="arabicPeriod" startAt="57"/>
            </a:pPr>
            <a:r>
              <a:rPr lang="id-ID" sz="1100" dirty="0">
                <a:latin typeface="Gotham" panose="02000504050000020004" charset="0"/>
                <a:cs typeface="Gotham" panose="02000504050000020004" charset="0"/>
                <a:sym typeface="+mn-ea"/>
              </a:rPr>
              <a:t>Narasumber “Service Solution </a:t>
            </a:r>
            <a:r>
              <a:rPr lang="id-ID" sz="1100" dirty="0" err="1">
                <a:latin typeface="Gotham" panose="02000504050000020004" charset="0"/>
                <a:cs typeface="Gotham" panose="02000504050000020004" charset="0"/>
                <a:sym typeface="+mn-ea"/>
              </a:rPr>
              <a:t>Makers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Training</a:t>
            </a:r>
            <a:r>
              <a:rPr lang="id-ID" sz="1100" dirty="0">
                <a:latin typeface="Gotham" panose="02000504050000020004" charset="0"/>
                <a:cs typeface="Gotham" panose="02000504050000020004" charset="0"/>
                <a:sym typeface="+mn-ea"/>
              </a:rPr>
              <a:t>: Peran Koordinator &amp; Admin dalam Menjawab Tantangan Layanan Masa Kini”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Mitra Karya Prima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(25 Juni 2025)</a:t>
            </a:r>
          </a:p>
          <a:p>
            <a:pPr marL="230505" indent="-228600">
              <a:lnSpc>
                <a:spcPct val="90000"/>
              </a:lnSpc>
              <a:spcAft>
                <a:spcPts val="600"/>
              </a:spcAft>
              <a:buFont typeface="+mj-lt"/>
              <a:buAutoNum type="arabicPeriod" startAt="57"/>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“Online </a:t>
            </a:r>
            <a:r>
              <a:rPr lang="id-ID" sz="1100" dirty="0" err="1">
                <a:latin typeface="Gotham" panose="02000504050000020004" charset="0"/>
                <a:cs typeface="Gotham" panose="02000504050000020004" charset="0"/>
                <a:sym typeface="+mn-ea"/>
              </a:rPr>
              <a:t>Bootcamp</a:t>
            </a:r>
            <a:r>
              <a:rPr lang="id-ID" sz="1100" dirty="0">
                <a:latin typeface="Gotham" panose="02000504050000020004" charset="0"/>
                <a:cs typeface="Gotham" panose="02000504050000020004" charset="0"/>
                <a:sym typeface="+mn-ea"/>
              </a:rPr>
              <a:t> PS: </a:t>
            </a:r>
            <a:r>
              <a:rPr lang="id-ID" sz="1100" dirty="0" err="1">
                <a:latin typeface="Gotham" panose="02000504050000020004" charset="0"/>
                <a:cs typeface="Gotham" panose="02000504050000020004" charset="0"/>
                <a:sym typeface="+mn-ea"/>
              </a:rPr>
              <a:t>Impactful</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Sinergi Bicara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(26 Juni 2025)</a:t>
            </a:r>
          </a:p>
          <a:p>
            <a:pPr marL="230505" indent="-228600">
              <a:lnSpc>
                <a:spcPct val="90000"/>
              </a:lnSpc>
              <a:spcAft>
                <a:spcPts val="600"/>
              </a:spcAft>
              <a:buFont typeface="+mj-lt"/>
              <a:buAutoNum type="arabicPeriod" startAt="57"/>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57"/>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57"/>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 </a:t>
            </a: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3459462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BD6D3-F8A2-E143-B9A1-47A50F9F918A}"/>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1B2D6096-2B90-1408-2E86-F24B341F2772}"/>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7F457982-7655-8E73-11AE-9A4ACAE95C43}"/>
              </a:ext>
            </a:extLst>
          </p:cNvPr>
          <p:cNvSpPr txBox="1"/>
          <p:nvPr/>
        </p:nvSpPr>
        <p:spPr>
          <a:xfrm>
            <a:off x="1746676" y="360000"/>
            <a:ext cx="4500245" cy="5783946"/>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67"/>
            </a:pPr>
            <a:r>
              <a:rPr lang="id-ID" sz="1100" dirty="0">
                <a:latin typeface="Gotham" panose="02000504050000020004" charset="0"/>
                <a:cs typeface="Gotham" panose="02000504050000020004" charset="0"/>
                <a:sym typeface="+mn-ea"/>
              </a:rPr>
              <a:t>Narasumber “Seminar </a:t>
            </a:r>
            <a:r>
              <a:rPr lang="id-ID" sz="1100" dirty="0" err="1">
                <a:latin typeface="Gotham" panose="02000504050000020004" charset="0"/>
                <a:cs typeface="Gotham" panose="02000504050000020004" charset="0"/>
                <a:sym typeface="+mn-ea"/>
              </a:rPr>
              <a:t>Soft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Skill</a:t>
            </a:r>
            <a:r>
              <a:rPr lang="id-ID" sz="1100" dirty="0">
                <a:latin typeface="Gotham" panose="02000504050000020004" charset="0"/>
                <a:cs typeface="Gotham" panose="02000504050000020004" charset="0"/>
                <a:sym typeface="+mn-ea"/>
              </a:rPr>
              <a:t> &amp; </a:t>
            </a:r>
            <a:r>
              <a:rPr lang="id-ID" sz="1100" dirty="0" err="1">
                <a:latin typeface="Gotham" panose="02000504050000020004" charset="0"/>
                <a:cs typeface="Gotham" panose="02000504050000020004" charset="0"/>
                <a:sym typeface="+mn-ea"/>
              </a:rPr>
              <a:t>Grooming</a:t>
            </a:r>
            <a:r>
              <a:rPr lang="id-ID" sz="1100" dirty="0">
                <a:latin typeface="Gotham" panose="02000504050000020004" charset="0"/>
                <a:cs typeface="Gotham" panose="02000504050000020004" charset="0"/>
                <a:sym typeface="+mn-ea"/>
              </a:rPr>
              <a:t> "Persiapan Menuju PKL di Industri Kecantikan“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SMKN 3 Blitar Konsentrasi Keahlian Tata Kecantikan Kulit dan Rambut | Gedung SMKN 3 Blitar | (27 Juni 2025)</a:t>
            </a:r>
          </a:p>
          <a:p>
            <a:pPr marL="230505" indent="-228600">
              <a:lnSpc>
                <a:spcPct val="90000"/>
              </a:lnSpc>
              <a:spcAft>
                <a:spcPts val="600"/>
              </a:spcAft>
              <a:buFont typeface="+mj-lt"/>
              <a:buAutoNum type="arabicPeriod" startAt="67"/>
            </a:pPr>
            <a:r>
              <a:rPr lang="id-ID" sz="1100" dirty="0">
                <a:latin typeface="Gotham" panose="02000504050000020004" charset="0"/>
                <a:cs typeface="Gotham" panose="02000504050000020004" charset="0"/>
                <a:sym typeface="+mn-ea"/>
              </a:rPr>
              <a:t>Moderator “</a:t>
            </a:r>
            <a:r>
              <a:rPr lang="id-ID" sz="1100" dirty="0" err="1">
                <a:latin typeface="Gotham" panose="02000504050000020004" charset="0"/>
                <a:cs typeface="Gotham" panose="02000504050000020004" charset="0"/>
                <a:sym typeface="+mn-ea"/>
              </a:rPr>
              <a:t>Soft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Launching</a:t>
            </a:r>
            <a:r>
              <a:rPr lang="id-ID" sz="1100" dirty="0">
                <a:latin typeface="Gotham" panose="02000504050000020004" charset="0"/>
                <a:cs typeface="Gotham" panose="02000504050000020004" charset="0"/>
                <a:sym typeface="+mn-ea"/>
              </a:rPr>
              <a:t> Koperasi Desa/Kelurahan Merah Putih”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Dinas Koperasi dan UMKM Kab. Sidoarjo | Pendopo Kabupaten Sidoarjo | (8 Juli 2025)</a:t>
            </a:r>
            <a:endParaRPr lang="id-ID" sz="1100" dirty="0">
              <a:latin typeface="Gotham" panose="02000504050000020004" pitchFamily="2" charset="0"/>
              <a:cs typeface="Gotham" panose="02000504050000020004" charset="0"/>
              <a:sym typeface="+mn-ea"/>
            </a:endParaRPr>
          </a:p>
          <a:p>
            <a:pPr marL="230505" indent="-228600">
              <a:lnSpc>
                <a:spcPct val="90000"/>
              </a:lnSpc>
              <a:spcAft>
                <a:spcPts val="600"/>
              </a:spcAft>
              <a:buFont typeface="+mj-lt"/>
              <a:buAutoNum type="arabicPeriod" startAt="67"/>
            </a:pPr>
            <a:r>
              <a:rPr lang="id-ID" sz="1100" dirty="0">
                <a:latin typeface="Gotham" panose="02000504050000020004" charset="0"/>
                <a:cs typeface="Gotham" panose="02000504050000020004" charset="0"/>
                <a:sym typeface="+mn-ea"/>
              </a:rPr>
              <a:t>Narasumber “Menjadi Guru PAUD yang Menyenangkan”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PP-PAUD Kec. Gajah | Aula Kec. Gajah, Demak | (10 Juli 2025)</a:t>
            </a:r>
            <a:endParaRPr lang="id-ID" sz="1100" dirty="0">
              <a:latin typeface="Gotham" panose="02000504050000020004" pitchFamily="2" charset="0"/>
              <a:cs typeface="Gotham" panose="02000504050000020004" charset="0"/>
              <a:sym typeface="+mn-ea"/>
            </a:endParaRPr>
          </a:p>
          <a:p>
            <a:pPr marL="230505" indent="-228600">
              <a:lnSpc>
                <a:spcPct val="90000"/>
              </a:lnSpc>
              <a:spcAft>
                <a:spcPts val="600"/>
              </a:spcAft>
              <a:buFont typeface="+mj-lt"/>
              <a:buAutoNum type="arabicPeriod" startAt="67"/>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H. Ubaidillah, </a:t>
            </a:r>
            <a:r>
              <a:rPr lang="id-ID" sz="1100" dirty="0" err="1">
                <a:latin typeface="Gotham" panose="02000504050000020004" pitchFamily="2" charset="0"/>
              </a:rPr>
              <a:t>S.Fil.I</a:t>
            </a:r>
            <a:r>
              <a:rPr lang="id-ID" sz="1100" dirty="0">
                <a:latin typeface="Gotham" panose="02000504050000020004" pitchFamily="2" charset="0"/>
              </a:rPr>
              <a:t>. (Komisi A DPRD Jawa Timur)” </a:t>
            </a:r>
            <a:r>
              <a:rPr lang="id-ID" sz="1100" dirty="0" err="1">
                <a:latin typeface="Gotham" panose="02000504050000020004" pitchFamily="2" charset="0"/>
              </a:rPr>
              <a:t>for</a:t>
            </a:r>
            <a:r>
              <a:rPr lang="id-ID" sz="1100" dirty="0">
                <a:latin typeface="Gotham" panose="02000504050000020004" pitchFamily="2" charset="0"/>
              </a:rPr>
              <a:t> Kompas TV | Surabaya | (11 Juli 2025)</a:t>
            </a:r>
          </a:p>
          <a:p>
            <a:pPr marL="230505" indent="-228600">
              <a:lnSpc>
                <a:spcPct val="90000"/>
              </a:lnSpc>
              <a:spcAft>
                <a:spcPts val="600"/>
              </a:spcAft>
              <a:buFont typeface="+mj-lt"/>
              <a:buAutoNum type="arabicPeriod" startAt="67"/>
            </a:pPr>
            <a:r>
              <a:rPr lang="id-ID" sz="1100" dirty="0">
                <a:latin typeface="Gotham" panose="02000504050000020004" pitchFamily="2" charset="0"/>
              </a:rPr>
              <a:t>Narasumber “Pelatihan Pemasaran Online” </a:t>
            </a:r>
            <a:r>
              <a:rPr lang="id-ID" sz="1100" dirty="0" err="1">
                <a:latin typeface="Gotham" panose="02000504050000020004" pitchFamily="2" charset="0"/>
              </a:rPr>
              <a:t>for</a:t>
            </a:r>
            <a:r>
              <a:rPr lang="id-ID" sz="1100" dirty="0">
                <a:latin typeface="Gotham" panose="02000504050000020004" pitchFamily="2" charset="0"/>
              </a:rPr>
              <a:t> Dinas Koperasi dan UMKM Kab. Sidoarjo | Hotel Neo, Sidoarjo | (12 Juli 2025)</a:t>
            </a:r>
          </a:p>
          <a:p>
            <a:pPr marL="230505" indent="-228600">
              <a:lnSpc>
                <a:spcPct val="90000"/>
              </a:lnSpc>
              <a:spcAft>
                <a:spcPts val="600"/>
              </a:spcAft>
              <a:buFont typeface="+mj-lt"/>
              <a:buAutoNum type="arabicPeriod" startAt="67"/>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Cinta+Menikah</a:t>
            </a:r>
            <a:r>
              <a:rPr lang="id-ID" sz="1100" dirty="0">
                <a:latin typeface="Gotham" panose="02000504050000020004" pitchFamily="2" charset="0"/>
              </a:rPr>
              <a:t>=Bahagia, Mitos atau Matematika?” </a:t>
            </a:r>
            <a:r>
              <a:rPr lang="id-ID" sz="1100" dirty="0" err="1">
                <a:latin typeface="Gotham" panose="02000504050000020004" pitchFamily="2" charset="0"/>
              </a:rPr>
              <a:t>for</a:t>
            </a:r>
            <a:r>
              <a:rPr lang="id-ID" sz="1100" dirty="0">
                <a:latin typeface="Gotham" panose="02000504050000020004" pitchFamily="2" charset="0"/>
              </a:rPr>
              <a:t> Kelas Sinergi | Live </a:t>
            </a:r>
            <a:r>
              <a:rPr lang="id-ID" sz="1100" dirty="0" err="1">
                <a:latin typeface="Gotham" panose="02000504050000020004" pitchFamily="2" charset="0"/>
              </a:rPr>
              <a:t>on</a:t>
            </a:r>
            <a:r>
              <a:rPr lang="id-ID" sz="1100" dirty="0">
                <a:latin typeface="Gotham" panose="02000504050000020004" pitchFamily="2" charset="0"/>
              </a:rPr>
              <a:t> Zoom | (13 Juli 2025)</a:t>
            </a:r>
          </a:p>
          <a:p>
            <a:pPr marL="230505" indent="-228600">
              <a:lnSpc>
                <a:spcPct val="90000"/>
              </a:lnSpc>
              <a:spcAft>
                <a:spcPts val="600"/>
              </a:spcAft>
              <a:buFont typeface="+mj-lt"/>
              <a:buAutoNum type="arabicPeriod" startAt="67"/>
            </a:pPr>
            <a:r>
              <a:rPr lang="id-ID" sz="1100" dirty="0">
                <a:latin typeface="Gotham" panose="02000504050000020004" pitchFamily="2" charset="0"/>
              </a:rPr>
              <a:t>Narasumber “Pelatihan Pemasaran Online” </a:t>
            </a:r>
            <a:r>
              <a:rPr lang="id-ID" sz="1100" dirty="0" err="1">
                <a:latin typeface="Gotham" panose="02000504050000020004" pitchFamily="2" charset="0"/>
              </a:rPr>
              <a:t>for</a:t>
            </a:r>
            <a:r>
              <a:rPr lang="id-ID" sz="1100" dirty="0">
                <a:latin typeface="Gotham" panose="02000504050000020004" pitchFamily="2" charset="0"/>
              </a:rPr>
              <a:t> Dinas Koperasi dan UMKM Kab. Sidoarjo | </a:t>
            </a:r>
            <a:r>
              <a:rPr lang="id-ID" sz="1100" dirty="0" err="1">
                <a:latin typeface="Gotham" panose="02000504050000020004" pitchFamily="2" charset="0"/>
              </a:rPr>
              <a:t>Fave</a:t>
            </a:r>
            <a:r>
              <a:rPr lang="id-ID" sz="1100" dirty="0">
                <a:latin typeface="Gotham" panose="02000504050000020004" pitchFamily="2" charset="0"/>
              </a:rPr>
              <a:t> Hotel Sidoarjo | (16 &amp; 23 Juli 2025)</a:t>
            </a:r>
          </a:p>
          <a:p>
            <a:pPr marL="230505" indent="-228600">
              <a:lnSpc>
                <a:spcPct val="90000"/>
              </a:lnSpc>
              <a:spcAft>
                <a:spcPts val="600"/>
              </a:spcAft>
              <a:buFont typeface="+mj-lt"/>
              <a:buAutoNum type="arabicPeriod" startAt="67"/>
            </a:pPr>
            <a:r>
              <a:rPr lang="id-ID" sz="1100" dirty="0" err="1">
                <a:latin typeface="Gotham" panose="02000504050000020004" charset="0"/>
                <a:cs typeface="Gotham" panose="02000504050000020004" charset="0"/>
                <a:sym typeface="+mn-ea"/>
              </a:rPr>
              <a:t>Host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Podcast</a:t>
            </a:r>
            <a:r>
              <a:rPr lang="id-ID" sz="1100" dirty="0">
                <a:latin typeface="Gotham" panose="02000504050000020004" charset="0"/>
                <a:cs typeface="Gotham" panose="02000504050000020004" charset="0"/>
                <a:sym typeface="+mn-ea"/>
              </a:rPr>
              <a:t> Sapa Jatim bersama Aulia Hany Mustikasari, S.E, M.M (Komisi B DPRD Jawa Timur)”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Kompas TV | Surabaya | (17 Juli 2025)</a:t>
            </a:r>
          </a:p>
          <a:p>
            <a:pPr marL="230505" indent="-228600">
              <a:lnSpc>
                <a:spcPct val="90000"/>
              </a:lnSpc>
              <a:spcAft>
                <a:spcPts val="600"/>
              </a:spcAft>
              <a:buFont typeface="+mj-lt"/>
              <a:buAutoNum type="arabicPeriod" startAt="67"/>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Talkshow</a:t>
            </a:r>
            <a:r>
              <a:rPr lang="id-ID" sz="1100" dirty="0">
                <a:latin typeface="Gotham" panose="02000504050000020004" charset="0"/>
                <a:cs typeface="Gotham" panose="02000504050000020004" charset="0"/>
                <a:sym typeface="+mn-ea"/>
              </a:rPr>
              <a:t> Badan Pengelola Keuangan dan Aset Daerah Kab Sidoarjo” | </a:t>
            </a:r>
            <a:r>
              <a:rPr lang="id-ID" sz="1100" dirty="0" err="1">
                <a:latin typeface="Gotham" panose="02000504050000020004" charset="0"/>
                <a:cs typeface="Gotham" panose="02000504050000020004" charset="0"/>
                <a:sym typeface="+mn-ea"/>
              </a:rPr>
              <a:t>Aston</a:t>
            </a:r>
            <a:r>
              <a:rPr lang="id-ID" sz="1100" dirty="0">
                <a:latin typeface="Gotham" panose="02000504050000020004" charset="0"/>
                <a:cs typeface="Gotham" panose="02000504050000020004" charset="0"/>
                <a:sym typeface="+mn-ea"/>
              </a:rPr>
              <a:t> Sidoarjo City Hotel &amp; </a:t>
            </a:r>
            <a:r>
              <a:rPr lang="id-ID" sz="1100" dirty="0" err="1">
                <a:latin typeface="Gotham" panose="02000504050000020004" charset="0"/>
                <a:cs typeface="Gotham" panose="02000504050000020004" charset="0"/>
                <a:sym typeface="+mn-ea"/>
              </a:rPr>
              <a:t>Conference</a:t>
            </a:r>
            <a:r>
              <a:rPr lang="id-ID" sz="1100" dirty="0">
                <a:latin typeface="Gotham" panose="02000504050000020004" charset="0"/>
                <a:cs typeface="Gotham" panose="02000504050000020004" charset="0"/>
                <a:sym typeface="+mn-ea"/>
              </a:rPr>
              <a:t> Center | (18 Juli 2025)</a:t>
            </a:r>
          </a:p>
          <a:p>
            <a:pPr marL="230505" indent="-228600">
              <a:lnSpc>
                <a:spcPct val="90000"/>
              </a:lnSpc>
              <a:spcAft>
                <a:spcPts val="600"/>
              </a:spcAft>
              <a:buFont typeface="+mj-lt"/>
              <a:buAutoNum type="arabicPeriod" startAt="67"/>
            </a:pPr>
            <a:r>
              <a:rPr lang="id-ID" sz="1100" dirty="0">
                <a:latin typeface="Gotham" panose="02000504050000020004" charset="0"/>
                <a:cs typeface="Gotham" panose="02000504050000020004" charset="0"/>
                <a:sym typeface="+mn-ea"/>
              </a:rPr>
              <a:t>Narasumber “ODP </a:t>
            </a:r>
            <a:r>
              <a:rPr lang="id-ID" sz="1100" dirty="0" err="1">
                <a:latin typeface="Gotham" panose="02000504050000020004" charset="0"/>
                <a:cs typeface="Gotham" panose="02000504050000020004" charset="0"/>
                <a:sym typeface="+mn-ea"/>
              </a:rPr>
              <a:t>Adujustment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Entry</a:t>
            </a:r>
            <a:r>
              <a:rPr lang="id-ID" sz="1100" dirty="0">
                <a:latin typeface="Gotham" panose="02000504050000020004" charset="0"/>
                <a:cs typeface="Gotham" panose="02000504050000020004" charset="0"/>
                <a:sym typeface="+mn-ea"/>
              </a:rPr>
              <a:t> Level </a:t>
            </a:r>
            <a:r>
              <a:rPr lang="id-ID" sz="1100" dirty="0" err="1">
                <a:latin typeface="Gotham" panose="02000504050000020004" charset="0"/>
                <a:cs typeface="Gotham" panose="02000504050000020004" charset="0"/>
                <a:sym typeface="+mn-ea"/>
              </a:rPr>
              <a:t>Batch</a:t>
            </a:r>
            <a:r>
              <a:rPr lang="id-ID" sz="1100" dirty="0">
                <a:latin typeface="Gotham" panose="02000504050000020004" charset="0"/>
                <a:cs typeface="Gotham" panose="02000504050000020004" charset="0"/>
                <a:sym typeface="+mn-ea"/>
              </a:rPr>
              <a:t> 3”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LinxBrain</a:t>
            </a:r>
            <a:r>
              <a:rPr lang="id-ID" sz="1100" dirty="0">
                <a:latin typeface="Gotham" panose="02000504050000020004" charset="0"/>
                <a:cs typeface="Gotham" panose="02000504050000020004" charset="0"/>
                <a:sym typeface="+mn-ea"/>
              </a:rPr>
              <a:t>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(21 Juli 2025)</a:t>
            </a:r>
          </a:p>
          <a:p>
            <a:pPr marL="230505" indent="-228600">
              <a:lnSpc>
                <a:spcPct val="90000"/>
              </a:lnSpc>
              <a:spcAft>
                <a:spcPts val="600"/>
              </a:spcAft>
              <a:buFont typeface="+mj-lt"/>
              <a:buAutoNum type="arabicPeriod" startAt="67"/>
            </a:pPr>
            <a:r>
              <a:rPr lang="id-ID" sz="1100" dirty="0">
                <a:latin typeface="Gotham" panose="02000504050000020004" charset="0"/>
                <a:cs typeface="Gotham" panose="02000504050000020004" charset="0"/>
                <a:sym typeface="+mn-ea"/>
              </a:rPr>
              <a:t>Narasumber “Pelatihan </a:t>
            </a:r>
            <a:r>
              <a:rPr lang="id-ID" sz="1100" dirty="0" err="1">
                <a:latin typeface="Gotham" panose="02000504050000020004" charset="0"/>
                <a:cs typeface="Gotham" panose="02000504050000020004" charset="0"/>
                <a:sym typeface="+mn-ea"/>
              </a:rPr>
              <a:t>Public</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Speaking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Kelurahan </a:t>
            </a:r>
            <a:r>
              <a:rPr lang="id-ID" sz="1100" dirty="0" err="1">
                <a:latin typeface="Gotham" panose="02000504050000020004" charset="0"/>
                <a:cs typeface="Gotham" panose="02000504050000020004" charset="0"/>
                <a:sym typeface="+mn-ea"/>
              </a:rPr>
              <a:t>Bulusidokare</a:t>
            </a:r>
            <a:r>
              <a:rPr lang="id-ID" sz="1100" dirty="0">
                <a:latin typeface="Gotham" panose="02000504050000020004" charset="0"/>
                <a:cs typeface="Gotham" panose="02000504050000020004" charset="0"/>
                <a:sym typeface="+mn-ea"/>
              </a:rPr>
              <a:t> | Kantor Kelurahan </a:t>
            </a:r>
            <a:r>
              <a:rPr lang="id-ID" sz="1100" dirty="0" err="1">
                <a:latin typeface="Gotham" panose="02000504050000020004" charset="0"/>
                <a:cs typeface="Gotham" panose="02000504050000020004" charset="0"/>
                <a:sym typeface="+mn-ea"/>
              </a:rPr>
              <a:t>Bulusidokare</a:t>
            </a:r>
            <a:r>
              <a:rPr lang="id-ID" sz="1100" dirty="0">
                <a:latin typeface="Gotham" panose="02000504050000020004" charset="0"/>
                <a:cs typeface="Gotham" panose="02000504050000020004" charset="0"/>
                <a:sym typeface="+mn-ea"/>
              </a:rPr>
              <a:t>, Sidoarjo | (22 Juli 2025)</a:t>
            </a:r>
          </a:p>
          <a:p>
            <a:pPr marL="230505" indent="-228600">
              <a:lnSpc>
                <a:spcPct val="90000"/>
              </a:lnSpc>
              <a:spcAft>
                <a:spcPts val="600"/>
              </a:spcAft>
              <a:buFont typeface="+mj-lt"/>
              <a:buAutoNum type="arabicPeriod" startAt="67"/>
            </a:pPr>
            <a:endParaRPr lang="id-ID" sz="1100" dirty="0">
              <a:latin typeface="Gotham" panose="02000504050000020004" pitchFamily="2" charset="0"/>
            </a:endParaRPr>
          </a:p>
          <a:p>
            <a:pPr marL="230505" indent="-228600">
              <a:lnSpc>
                <a:spcPct val="90000"/>
              </a:lnSpc>
              <a:spcAft>
                <a:spcPts val="600"/>
              </a:spcAft>
              <a:buFont typeface="+mj-lt"/>
              <a:buAutoNum type="arabicPeriod" startAt="67"/>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48"/>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48"/>
            </a:pPr>
            <a:r>
              <a:rPr lang="id-ID" sz="1100" b="0" dirty="0">
                <a:latin typeface="Gotham" panose="02000504050000020004" charset="0"/>
                <a:cs typeface="Gotham" panose="02000504050000020004" charset="0"/>
              </a:rPr>
              <a:t>1</a:t>
            </a:r>
            <a:endParaRPr lang="en-US" sz="110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D87D5796-11C6-87EC-CB05-6ACF70921E4C}"/>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462403CD-E31E-45A5-B292-F3A381553757}"/>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14B4E920-0B09-7E77-D200-B4E3E6286B4F}"/>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BA34B5E0-E51A-2EAD-42BA-8007645D37C3}"/>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A98AB0C1-DFB2-FE18-18ED-3F4CCBE01EC8}"/>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1CB1E67B-E0C8-3DA5-AC73-DBC727EB1ED4}"/>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E801A0BC-DF56-4448-8B62-A13D35E137EC}"/>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A06AD1EE-D8FA-A303-08F2-A06A3650DDF9}"/>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A9637BCB-2FF4-519F-FC5B-97C2AE10E0EE}"/>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87BC444F-D1D9-DB6D-E0D0-1C9161E7F745}"/>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A1491D8D-7D5C-69DF-0E6D-EA33E3407956}"/>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42B7389A-2362-4937-D4B9-910CD9F82245}"/>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06890C3D-2E10-ABAB-991B-2FFC2532AB49}"/>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18526EBB-3F0A-224D-51A8-07DEB4B43C05}"/>
              </a:ext>
            </a:extLst>
          </p:cNvPr>
          <p:cNvSpPr txBox="1"/>
          <p:nvPr/>
        </p:nvSpPr>
        <p:spPr>
          <a:xfrm>
            <a:off x="6331094" y="360000"/>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78"/>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Unleash</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Your</a:t>
            </a:r>
            <a:r>
              <a:rPr lang="id-ID" sz="1100" dirty="0">
                <a:latin typeface="Gotham" panose="02000504050000020004" charset="0"/>
                <a:cs typeface="Gotham" panose="02000504050000020004" charset="0"/>
                <a:sym typeface="+mn-ea"/>
              </a:rPr>
              <a:t> Power, </a:t>
            </a:r>
            <a:r>
              <a:rPr lang="id-ID" sz="1100" dirty="0" err="1">
                <a:latin typeface="Gotham" panose="02000504050000020004" charset="0"/>
                <a:cs typeface="Gotham" panose="02000504050000020004" charset="0"/>
                <a:sym typeface="+mn-ea"/>
              </a:rPr>
              <a:t>Build</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Your</a:t>
            </a:r>
            <a:r>
              <a:rPr lang="id-ID" sz="1100" dirty="0">
                <a:latin typeface="Gotham" panose="02000504050000020004" charset="0"/>
                <a:cs typeface="Gotham" panose="02000504050000020004" charset="0"/>
                <a:sym typeface="+mn-ea"/>
              </a:rPr>
              <a:t> Brand: Srikandi SBB Anggun, Cerdas, Tangguh”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PLN (Persero) UP3 Surabaya | Kantor PLN UP3 Surabaya Barat | (24 Juli 2025)</a:t>
            </a:r>
          </a:p>
          <a:p>
            <a:pPr marL="230505" indent="-228600">
              <a:lnSpc>
                <a:spcPct val="90000"/>
              </a:lnSpc>
              <a:spcAft>
                <a:spcPts val="600"/>
              </a:spcAft>
              <a:buFont typeface="+mj-lt"/>
              <a:buAutoNum type="arabicPeriod" startAt="78"/>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Leadership</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Pertamina Gas Negara | Hotel </a:t>
            </a:r>
            <a:r>
              <a:rPr lang="id-ID" sz="1100" dirty="0" err="1">
                <a:latin typeface="Gotham" panose="02000504050000020004" charset="0"/>
                <a:cs typeface="Gotham" panose="02000504050000020004" charset="0"/>
                <a:sym typeface="+mn-ea"/>
              </a:rPr>
              <a:t>Aston</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Inn</a:t>
            </a:r>
            <a:r>
              <a:rPr lang="id-ID" sz="1100" dirty="0">
                <a:latin typeface="Gotham" panose="02000504050000020004" charset="0"/>
                <a:cs typeface="Gotham" panose="02000504050000020004" charset="0"/>
                <a:sym typeface="+mn-ea"/>
              </a:rPr>
              <a:t> Batu | (24 Juli 2025)</a:t>
            </a:r>
          </a:p>
          <a:p>
            <a:pPr marL="230505" indent="-228600">
              <a:lnSpc>
                <a:spcPct val="90000"/>
              </a:lnSpc>
              <a:spcAft>
                <a:spcPts val="600"/>
              </a:spcAft>
              <a:buFont typeface="+mj-lt"/>
              <a:buAutoNum type="arabicPeriod" startAt="78"/>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Workshop</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Pitching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Skills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PT PLN (Persero) Nusantara Power | Gedung A </a:t>
            </a:r>
            <a:r>
              <a:rPr lang="id-ID" sz="1100" dirty="0" err="1">
                <a:latin typeface="Gotham" panose="02000504050000020004" charset="0"/>
                <a:cs typeface="Gotham" panose="02000504050000020004" charset="0"/>
                <a:sym typeface="+mn-ea"/>
              </a:rPr>
              <a:t>Lt</a:t>
            </a:r>
            <a:r>
              <a:rPr lang="id-ID" sz="1100" dirty="0">
                <a:latin typeface="Gotham" panose="02000504050000020004" charset="0"/>
                <a:cs typeface="Gotham" panose="02000504050000020004" charset="0"/>
                <a:sym typeface="+mn-ea"/>
              </a:rPr>
              <a:t>. 1 PT PLN Nusantara Power UP </a:t>
            </a:r>
            <a:r>
              <a:rPr lang="id-ID" sz="1100" dirty="0" err="1">
                <a:latin typeface="Gotham" panose="02000504050000020004" charset="0"/>
                <a:cs typeface="Gotham" panose="02000504050000020004" charset="0"/>
                <a:sym typeface="+mn-ea"/>
              </a:rPr>
              <a:t>Cirata</a:t>
            </a:r>
            <a:r>
              <a:rPr lang="id-ID" sz="1100" dirty="0">
                <a:latin typeface="Gotham" panose="02000504050000020004" charset="0"/>
                <a:cs typeface="Gotham" panose="02000504050000020004" charset="0"/>
                <a:sym typeface="+mn-ea"/>
              </a:rPr>
              <a:t>, Purwakarta | (26-27 Juli 2025)</a:t>
            </a:r>
          </a:p>
          <a:p>
            <a:pPr marL="230505" indent="-228600">
              <a:lnSpc>
                <a:spcPct val="90000"/>
              </a:lnSpc>
              <a:spcAft>
                <a:spcPts val="600"/>
              </a:spcAft>
              <a:buFont typeface="+mj-lt"/>
              <a:buAutoNum type="arabicPeriod" startAt="78"/>
            </a:pPr>
            <a:r>
              <a:rPr lang="id-ID" sz="1100" dirty="0">
                <a:latin typeface="Gotham" panose="02000504050000020004" charset="0"/>
                <a:cs typeface="Gotham" panose="02000504050000020004" charset="0"/>
                <a:sym typeface="+mn-ea"/>
              </a:rPr>
              <a:t>MC &amp; Moderator “Forum </a:t>
            </a:r>
            <a:r>
              <a:rPr lang="id-ID" sz="1100" dirty="0" err="1">
                <a:latin typeface="Gotham" panose="02000504050000020004" charset="0"/>
                <a:cs typeface="Gotham" panose="02000504050000020004" charset="0"/>
                <a:sym typeface="+mn-ea"/>
              </a:rPr>
              <a:t>KolaborasiOptimalisasi</a:t>
            </a:r>
            <a:r>
              <a:rPr lang="id-ID" sz="1100" dirty="0">
                <a:latin typeface="Gotham" panose="02000504050000020004" charset="0"/>
                <a:cs typeface="Gotham" panose="02000504050000020004" charset="0"/>
                <a:sym typeface="+mn-ea"/>
              </a:rPr>
              <a:t> Barang Milik Daerah”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Badan Pengelola Keuangan dan Aset Daerah Kab. Sidoarjo | Hotel </a:t>
            </a:r>
            <a:r>
              <a:rPr lang="id-ID" sz="1100" dirty="0" err="1">
                <a:latin typeface="Gotham" panose="02000504050000020004" charset="0"/>
                <a:cs typeface="Gotham" panose="02000504050000020004" charset="0"/>
                <a:sym typeface="+mn-ea"/>
              </a:rPr>
              <a:t>Aston</a:t>
            </a:r>
            <a:r>
              <a:rPr lang="id-ID" sz="1100" dirty="0">
                <a:latin typeface="Gotham" panose="02000504050000020004" charset="0"/>
                <a:cs typeface="Gotham" panose="02000504050000020004" charset="0"/>
                <a:sym typeface="+mn-ea"/>
              </a:rPr>
              <a:t> Gresik | (31 Juli 2025)</a:t>
            </a:r>
          </a:p>
          <a:p>
            <a:pPr marL="230505" indent="-228600">
              <a:lnSpc>
                <a:spcPct val="90000"/>
              </a:lnSpc>
              <a:spcAft>
                <a:spcPts val="600"/>
              </a:spcAft>
              <a:buFont typeface="+mj-lt"/>
              <a:buAutoNum type="arabicPeriod" startAt="7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Anik Maslachah (Komisi B DPRD Jawa Timur)” </a:t>
            </a:r>
            <a:r>
              <a:rPr lang="id-ID" sz="1100" dirty="0" err="1">
                <a:latin typeface="Gotham" panose="02000504050000020004" pitchFamily="2" charset="0"/>
              </a:rPr>
              <a:t>for</a:t>
            </a:r>
            <a:r>
              <a:rPr lang="id-ID" sz="1100" dirty="0">
                <a:latin typeface="Gotham" panose="02000504050000020004" pitchFamily="2" charset="0"/>
              </a:rPr>
              <a:t> Kompas TV | Surabaya | (31 Juli 2025</a:t>
            </a:r>
            <a:r>
              <a:rPr lang="id-ID" sz="1100" dirty="0"/>
              <a:t>)</a:t>
            </a:r>
          </a:p>
          <a:p>
            <a:pPr marL="230505" indent="-228600">
              <a:lnSpc>
                <a:spcPct val="90000"/>
              </a:lnSpc>
              <a:spcAft>
                <a:spcPts val="600"/>
              </a:spcAft>
              <a:buFont typeface="+mj-lt"/>
              <a:buAutoNum type="arabicPeriod" startAt="78"/>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Workshop</a:t>
            </a:r>
            <a:r>
              <a:rPr lang="id-ID" sz="1100" dirty="0">
                <a:latin typeface="Gotham" panose="02000504050000020004" charset="0"/>
                <a:cs typeface="Gotham" panose="02000504050000020004" charset="0"/>
                <a:sym typeface="+mn-ea"/>
              </a:rPr>
              <a:t> Service </a:t>
            </a:r>
            <a:r>
              <a:rPr lang="id-ID" sz="1100" dirty="0" err="1">
                <a:latin typeface="Gotham" panose="02000504050000020004" charset="0"/>
                <a:cs typeface="Gotham" panose="02000504050000020004" charset="0"/>
                <a:sym typeface="+mn-ea"/>
              </a:rPr>
              <a:t>Excellent</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BKD Sidoarjo | Kantor BKD Sidoarjo | (4, 7, 12 Agustus 2025)</a:t>
            </a:r>
          </a:p>
          <a:p>
            <a:pPr marL="230505" indent="-228600">
              <a:lnSpc>
                <a:spcPct val="90000"/>
              </a:lnSpc>
              <a:spcAft>
                <a:spcPts val="600"/>
              </a:spcAft>
              <a:buFont typeface="+mj-lt"/>
              <a:buAutoNum type="arabicPeriod" startAt="78"/>
            </a:pPr>
            <a:r>
              <a:rPr lang="id-ID" sz="1100" dirty="0">
                <a:latin typeface="Gotham" panose="02000504050000020004" charset="0"/>
                <a:cs typeface="Gotham" panose="02000504050000020004" charset="0"/>
                <a:sym typeface="+mn-ea"/>
              </a:rPr>
              <a:t>MC “</a:t>
            </a:r>
            <a:r>
              <a:rPr lang="en-US" sz="1100" dirty="0">
                <a:latin typeface="Gotham" panose="02000504050000020004" charset="0"/>
                <a:cs typeface="Gotham" panose="02000504050000020004" charset="0"/>
                <a:sym typeface="+mn-ea"/>
              </a:rPr>
              <a:t>Grand Launching Robotic Surgical Assistant Knee Surgery: The Future Walks with You</a:t>
            </a:r>
            <a:r>
              <a:rPr lang="id-ID" sz="1100" dirty="0">
                <a:latin typeface="Gotham" panose="02000504050000020004" charset="0"/>
                <a:cs typeface="Gotham" panose="02000504050000020004" charset="0"/>
                <a:sym typeface="+mn-ea"/>
              </a:rPr>
              <a:t>Z’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Siloam Hospital Surabaya | Gedung New Siloam Hospital Surabaya | (13 Agustus 2025)</a:t>
            </a:r>
          </a:p>
          <a:p>
            <a:pPr marL="230505" indent="-228600">
              <a:lnSpc>
                <a:spcPct val="90000"/>
              </a:lnSpc>
              <a:spcAft>
                <a:spcPts val="600"/>
              </a:spcAft>
              <a:buFont typeface="+mj-lt"/>
              <a:buAutoNum type="arabicPeriod" startAt="7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Hasan Irsyad, S.H., M.Si. (Komisi C DPRD Jawa Timur)” </a:t>
            </a:r>
            <a:r>
              <a:rPr lang="id-ID" sz="1100" dirty="0" err="1">
                <a:latin typeface="Gotham" panose="02000504050000020004" pitchFamily="2" charset="0"/>
              </a:rPr>
              <a:t>for</a:t>
            </a:r>
            <a:r>
              <a:rPr lang="id-ID" sz="1100" dirty="0">
                <a:latin typeface="Gotham" panose="02000504050000020004" pitchFamily="2" charset="0"/>
              </a:rPr>
              <a:t> Kompas TV | Surabaya | (14 Agustus 2025</a:t>
            </a:r>
            <a:r>
              <a:rPr lang="id-ID" sz="1100" dirty="0"/>
              <a:t>)</a:t>
            </a:r>
          </a:p>
          <a:p>
            <a:pPr marL="230505" indent="-228600">
              <a:lnSpc>
                <a:spcPct val="90000"/>
              </a:lnSpc>
              <a:spcAft>
                <a:spcPts val="600"/>
              </a:spcAft>
              <a:buFont typeface="+mj-lt"/>
              <a:buAutoNum type="arabicPeriod" startAt="78"/>
            </a:pPr>
            <a:r>
              <a:rPr lang="en-US" sz="1100" dirty="0">
                <a:latin typeface="Gotham" panose="02000504050000020004" charset="0"/>
                <a:cs typeface="Gotham" panose="02000504050000020004" charset="0"/>
              </a:rPr>
              <a:t>Host “Instagram Live </a:t>
            </a:r>
            <a:r>
              <a:rPr lang="en-US" sz="1100" dirty="0" err="1">
                <a:latin typeface="Gotham" panose="02000504050000020004" charset="0"/>
                <a:cs typeface="Gotham" panose="02000504050000020004" charset="0"/>
              </a:rPr>
              <a:t>Apotek</a:t>
            </a:r>
            <a:r>
              <a:rPr lang="en-US" sz="1100" dirty="0">
                <a:latin typeface="Gotham" panose="02000504050000020004" charset="0"/>
                <a:cs typeface="Gotham" panose="02000504050000020004" charset="0"/>
              </a:rPr>
              <a:t> Tiara” | Live on Instagram @apotektiara. (1</a:t>
            </a:r>
            <a:r>
              <a:rPr lang="id-ID" sz="1100" dirty="0">
                <a:latin typeface="Gotham" panose="02000504050000020004" charset="0"/>
                <a:cs typeface="Gotham" panose="02000504050000020004" charset="0"/>
              </a:rPr>
              <a:t>5 Agustus </a:t>
            </a:r>
            <a:r>
              <a:rPr lang="en-US" sz="1100" dirty="0">
                <a:latin typeface="Gotham" panose="02000504050000020004" charset="0"/>
                <a:cs typeface="Gotham" panose="02000504050000020004" charset="0"/>
              </a:rPr>
              <a:t>202</a:t>
            </a:r>
            <a:r>
              <a:rPr lang="id-ID" sz="1100" dirty="0">
                <a:latin typeface="Gotham" panose="02000504050000020004" charset="0"/>
                <a:cs typeface="Gotham" panose="02000504050000020004" charset="0"/>
              </a:rPr>
              <a:t>5</a:t>
            </a:r>
            <a:r>
              <a:rPr lang="en-US" sz="1100" dirty="0">
                <a:latin typeface="Gotham" panose="02000504050000020004" charset="0"/>
                <a:cs typeface="Gotham" panose="02000504050000020004" charset="0"/>
              </a:rPr>
              <a:t>).</a:t>
            </a: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7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Aulia Hany Mustikasari, S.E., M.M. (Komisi B DPRD Jawa Timur)” </a:t>
            </a:r>
            <a:r>
              <a:rPr lang="id-ID" sz="1100" dirty="0" err="1">
                <a:latin typeface="Gotham" panose="02000504050000020004" pitchFamily="2" charset="0"/>
              </a:rPr>
              <a:t>for</a:t>
            </a:r>
            <a:r>
              <a:rPr lang="id-ID" sz="1100" dirty="0">
                <a:latin typeface="Gotham" panose="02000504050000020004" pitchFamily="2" charset="0"/>
              </a:rPr>
              <a:t> Kompas TV | Surabaya | (15 Agustus 2025</a:t>
            </a:r>
            <a:r>
              <a:rPr lang="id-ID" sz="1100" dirty="0"/>
              <a:t>)</a:t>
            </a:r>
          </a:p>
          <a:p>
            <a:pPr marL="1905">
              <a:lnSpc>
                <a:spcPct val="90000"/>
              </a:lnSpc>
              <a:spcAft>
                <a:spcPts val="600"/>
              </a:spcAft>
            </a:pPr>
            <a:endParaRPr lang="id-ID"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 </a:t>
            </a: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516934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F71B4-5F0C-D3E9-5917-A556CA52D5F1}"/>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9BBED580-938F-BA17-DD57-C9712DE1109E}"/>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93E07423-03A8-4AE7-2F40-035253547868}"/>
              </a:ext>
            </a:extLst>
          </p:cNvPr>
          <p:cNvSpPr txBox="1"/>
          <p:nvPr/>
        </p:nvSpPr>
        <p:spPr>
          <a:xfrm>
            <a:off x="1746676" y="360000"/>
            <a:ext cx="4500245" cy="5783946"/>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88"/>
            </a:pPr>
            <a:r>
              <a:rPr lang="id-ID" sz="1100" dirty="0" err="1">
                <a:latin typeface="Gotham" panose="02000504050000020004" pitchFamily="2" charset="0"/>
              </a:rPr>
              <a:t>Facilitator</a:t>
            </a:r>
            <a:r>
              <a:rPr lang="id-ID" sz="1100" dirty="0">
                <a:latin typeface="Gotham" panose="02000504050000020004" pitchFamily="2" charset="0"/>
              </a:rPr>
              <a:t> “</a:t>
            </a:r>
            <a:r>
              <a:rPr lang="en-US" sz="1100" dirty="0">
                <a:latin typeface="Gotham" panose="02000504050000020004" pitchFamily="2" charset="0"/>
              </a:rPr>
              <a:t>Presentation Upscaling Training for Like PLN </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PT PLN (Persero) Nusantara Power | Gedung PLN Nusantara Power </a:t>
            </a:r>
            <a:r>
              <a:rPr lang="id-ID" sz="1100" dirty="0" err="1">
                <a:latin typeface="Gotham" panose="02000504050000020004" pitchFamily="2" charset="0"/>
              </a:rPr>
              <a:t>Ketintang</a:t>
            </a:r>
            <a:r>
              <a:rPr lang="id-ID" sz="1100" dirty="0">
                <a:latin typeface="Gotham" panose="02000504050000020004" pitchFamily="2" charset="0"/>
              </a:rPr>
              <a:t>, Surabaya | (17-19 Agustus 2025)</a:t>
            </a:r>
          </a:p>
          <a:p>
            <a:pPr marL="230505" indent="-228600">
              <a:lnSpc>
                <a:spcPct val="90000"/>
              </a:lnSpc>
              <a:spcAft>
                <a:spcPts val="600"/>
              </a:spcAft>
              <a:buFont typeface="+mj-lt"/>
              <a:buAutoNum type="arabicPeriod" startAt="88"/>
            </a:pPr>
            <a:r>
              <a:rPr lang="id-ID" sz="1100" dirty="0">
                <a:latin typeface="Gotham" panose="02000504050000020004" pitchFamily="2" charset="0"/>
              </a:rPr>
              <a:t>MC “UMKM Perempuan Berdaya” </a:t>
            </a:r>
            <a:r>
              <a:rPr lang="id-ID" sz="1100" dirty="0" err="1">
                <a:latin typeface="Gotham" panose="02000504050000020004" pitchFamily="2" charset="0"/>
              </a:rPr>
              <a:t>for</a:t>
            </a:r>
            <a:r>
              <a:rPr lang="id-ID" sz="1100" dirty="0">
                <a:latin typeface="Gotham" panose="02000504050000020004" pitchFamily="2" charset="0"/>
              </a:rPr>
              <a:t> Bank Indonesia Jawa Timur | Kantor Perwakilan Bank Indonesia Provinsi Jawa Timur | (25 Agustus 2025)</a:t>
            </a:r>
          </a:p>
          <a:p>
            <a:pPr marL="230505" indent="-228600">
              <a:lnSpc>
                <a:spcPct val="90000"/>
              </a:lnSpc>
              <a:spcAft>
                <a:spcPts val="600"/>
              </a:spcAft>
              <a:buFont typeface="+mj-lt"/>
              <a:buAutoNum type="arabicPeriod" startAt="88"/>
            </a:pPr>
            <a:r>
              <a:rPr lang="id-ID" sz="1100" dirty="0">
                <a:latin typeface="Gotham" panose="02000504050000020004" pitchFamily="2" charset="0"/>
                <a:cs typeface="Gotham" panose="02000504050000020004" charset="0"/>
              </a:rPr>
              <a:t>Narasumber “Level </a:t>
            </a:r>
            <a:r>
              <a:rPr lang="id-ID" sz="1100" dirty="0" err="1">
                <a:latin typeface="Gotham" panose="02000504050000020004" pitchFamily="2" charset="0"/>
                <a:cs typeface="Gotham" panose="02000504050000020004" charset="0"/>
              </a:rPr>
              <a:t>Up</a:t>
            </a:r>
            <a:r>
              <a:rPr lang="id-ID" sz="1100" dirty="0">
                <a:latin typeface="Gotham" panose="02000504050000020004" pitchFamily="2" charset="0"/>
                <a:cs typeface="Gotham" panose="02000504050000020004" charset="0"/>
              </a:rPr>
              <a:t> </a:t>
            </a:r>
            <a:r>
              <a:rPr lang="id-ID" sz="1100" dirty="0" err="1">
                <a:latin typeface="Gotham" panose="02000504050000020004" pitchFamily="2" charset="0"/>
                <a:cs typeface="Gotham" panose="02000504050000020004" charset="0"/>
              </a:rPr>
              <a:t>Public</a:t>
            </a:r>
            <a:r>
              <a:rPr lang="id-ID" sz="1100" dirty="0">
                <a:latin typeface="Gotham" panose="02000504050000020004" pitchFamily="2" charset="0"/>
                <a:cs typeface="Gotham" panose="02000504050000020004" charset="0"/>
              </a:rPr>
              <a:t> </a:t>
            </a:r>
            <a:r>
              <a:rPr lang="id-ID" sz="1100" dirty="0" err="1">
                <a:latin typeface="Gotham" panose="02000504050000020004" pitchFamily="2" charset="0"/>
                <a:cs typeface="Gotham" panose="02000504050000020004" charset="0"/>
              </a:rPr>
              <a:t>Speaking</a:t>
            </a:r>
            <a:r>
              <a:rPr lang="id-ID" sz="1100" dirty="0">
                <a:latin typeface="Gotham" panose="02000504050000020004" pitchFamily="2" charset="0"/>
                <a:cs typeface="Gotham" panose="02000504050000020004" charset="0"/>
              </a:rPr>
              <a:t> &amp; Business: Meraih Sukses di Era Digital dan AI” </a:t>
            </a:r>
            <a:r>
              <a:rPr lang="id-ID" sz="1100" dirty="0" err="1">
                <a:latin typeface="Gotham" panose="02000504050000020004" pitchFamily="2" charset="0"/>
                <a:cs typeface="Gotham" panose="02000504050000020004" charset="0"/>
              </a:rPr>
              <a:t>for</a:t>
            </a:r>
            <a:r>
              <a:rPr lang="id-ID" sz="1100" dirty="0">
                <a:latin typeface="Gotham" panose="02000504050000020004" pitchFamily="2" charset="0"/>
                <a:cs typeface="Gotham" panose="02000504050000020004" charset="0"/>
              </a:rPr>
              <a:t> Rumah IT Indonesia | Live </a:t>
            </a:r>
            <a:r>
              <a:rPr lang="id-ID" sz="1100" dirty="0" err="1">
                <a:latin typeface="Gotham" panose="02000504050000020004" pitchFamily="2" charset="0"/>
                <a:cs typeface="Gotham" panose="02000504050000020004" charset="0"/>
              </a:rPr>
              <a:t>on</a:t>
            </a:r>
            <a:r>
              <a:rPr lang="id-ID" sz="1100" dirty="0">
                <a:latin typeface="Gotham" panose="02000504050000020004" pitchFamily="2" charset="0"/>
                <a:cs typeface="Gotham" panose="02000504050000020004" charset="0"/>
              </a:rPr>
              <a:t> Zoom | (25 Agustus 2025)</a:t>
            </a:r>
          </a:p>
          <a:p>
            <a:pPr marL="230505" indent="-228600">
              <a:lnSpc>
                <a:spcPct val="90000"/>
              </a:lnSpc>
              <a:spcAft>
                <a:spcPts val="600"/>
              </a:spcAft>
              <a:buFont typeface="+mj-lt"/>
              <a:buAutoNum type="arabicPeriod" startAt="8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H. </a:t>
            </a:r>
            <a:r>
              <a:rPr lang="id-ID" sz="1100" dirty="0" err="1">
                <a:latin typeface="Gotham" panose="02000504050000020004" pitchFamily="2" charset="0"/>
              </a:rPr>
              <a:t>Sulli</a:t>
            </a:r>
            <a:r>
              <a:rPr lang="id-ID" sz="1100" dirty="0">
                <a:latin typeface="Gotham" panose="02000504050000020004" pitchFamily="2" charset="0"/>
              </a:rPr>
              <a:t> Daim, S.M., S.Pd., M.M (Komisi E DPRD Jawa Timur)” </a:t>
            </a:r>
            <a:r>
              <a:rPr lang="id-ID" sz="1100" dirty="0" err="1">
                <a:latin typeface="Gotham" panose="02000504050000020004" pitchFamily="2" charset="0"/>
              </a:rPr>
              <a:t>for</a:t>
            </a:r>
            <a:r>
              <a:rPr lang="id-ID" sz="1100" dirty="0">
                <a:latin typeface="Gotham" panose="02000504050000020004" pitchFamily="2" charset="0"/>
              </a:rPr>
              <a:t> Kompas TV | Surabaya | (26 Agustus 2025</a:t>
            </a:r>
            <a:r>
              <a:rPr lang="id-ID" sz="1100" dirty="0"/>
              <a:t>)</a:t>
            </a:r>
          </a:p>
          <a:p>
            <a:pPr marL="230505" indent="-228600">
              <a:lnSpc>
                <a:spcPct val="90000"/>
              </a:lnSpc>
              <a:spcAft>
                <a:spcPts val="600"/>
              </a:spcAft>
              <a:buFont typeface="+mj-lt"/>
              <a:buAutoNum type="arabicPeriod" startAt="88"/>
            </a:pPr>
            <a:r>
              <a:rPr lang="id-ID" sz="1100" dirty="0" err="1">
                <a:latin typeface="Gotham" panose="02000504050000020004" pitchFamily="2" charset="0"/>
              </a:rPr>
              <a:t>Facilitator</a:t>
            </a:r>
            <a:r>
              <a:rPr lang="id-ID" sz="1100" dirty="0">
                <a:latin typeface="Gotham" panose="02000504050000020004" pitchFamily="2" charset="0"/>
              </a:rPr>
              <a:t> “</a:t>
            </a:r>
            <a:r>
              <a:rPr lang="en-US" sz="1100" dirty="0">
                <a:latin typeface="Gotham" panose="02000504050000020004" pitchFamily="2" charset="0"/>
              </a:rPr>
              <a:t>Harmony in Collaboration "Build to be Awesome": Public Speaking &amp; Respectful Workplace</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PT PLN (Persero) UIW MMU | </a:t>
            </a:r>
            <a:r>
              <a:rPr lang="id-ID" sz="1100" dirty="0" err="1">
                <a:latin typeface="Gotham" panose="02000504050000020004" pitchFamily="2" charset="0"/>
              </a:rPr>
              <a:t>Zest</a:t>
            </a:r>
            <a:r>
              <a:rPr lang="id-ID" sz="1100" dirty="0">
                <a:latin typeface="Gotham" panose="02000504050000020004" pitchFamily="2" charset="0"/>
              </a:rPr>
              <a:t> Hotel Ambon | (28 Agustus 2025)</a:t>
            </a:r>
          </a:p>
          <a:p>
            <a:pPr marL="230505" indent="-228600">
              <a:lnSpc>
                <a:spcPct val="90000"/>
              </a:lnSpc>
              <a:spcAft>
                <a:spcPts val="600"/>
              </a:spcAft>
              <a:buFont typeface="+mj-lt"/>
              <a:buAutoNum type="arabicPeriod" startAt="8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H. Anang Akhmad Syaifuddin (Komisi C DPRD Jawa Timur)” </a:t>
            </a:r>
            <a:r>
              <a:rPr lang="id-ID" sz="1100" dirty="0" err="1">
                <a:latin typeface="Gotham" panose="02000504050000020004" pitchFamily="2" charset="0"/>
              </a:rPr>
              <a:t>for</a:t>
            </a:r>
            <a:r>
              <a:rPr lang="id-ID" sz="1100" dirty="0">
                <a:latin typeface="Gotham" panose="02000504050000020004" pitchFamily="2" charset="0"/>
              </a:rPr>
              <a:t> Kompas TV | Surabaya | (1 September 2025</a:t>
            </a:r>
            <a:r>
              <a:rPr lang="id-ID" sz="1100" dirty="0"/>
              <a:t>)</a:t>
            </a:r>
          </a:p>
          <a:p>
            <a:pPr marL="230505" indent="-228600">
              <a:lnSpc>
                <a:spcPct val="90000"/>
              </a:lnSpc>
              <a:spcAft>
                <a:spcPts val="600"/>
              </a:spcAft>
              <a:buFont typeface="+mj-lt"/>
              <a:buAutoNum type="arabicPeriod" startAt="88"/>
            </a:pPr>
            <a:r>
              <a:rPr lang="id-ID" sz="1100" dirty="0">
                <a:latin typeface="Gotham" panose="02000504050000020004" pitchFamily="2" charset="0"/>
              </a:rPr>
              <a:t>Narasumber “</a:t>
            </a:r>
            <a:r>
              <a:rPr lang="id-ID" sz="1100" dirty="0" err="1">
                <a:latin typeface="Gotham" panose="02000504050000020004" pitchFamily="2" charset="0"/>
              </a:rPr>
              <a:t>Workshop</a:t>
            </a:r>
            <a:r>
              <a:rPr lang="id-ID" sz="1100" dirty="0">
                <a:latin typeface="Gotham" panose="02000504050000020004" pitchFamily="2" charset="0"/>
              </a:rPr>
              <a:t> Service </a:t>
            </a:r>
            <a:r>
              <a:rPr lang="id-ID" sz="1100" dirty="0" err="1">
                <a:latin typeface="Gotham" panose="02000504050000020004" pitchFamily="2" charset="0"/>
              </a:rPr>
              <a:t>Excellent</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Puskesmas Waru | Puskesmas Waru, Sidoarjo | (2-3 September 2025)</a:t>
            </a:r>
          </a:p>
          <a:p>
            <a:pPr marL="230505" indent="-228600">
              <a:lnSpc>
                <a:spcPct val="90000"/>
              </a:lnSpc>
              <a:spcAft>
                <a:spcPts val="600"/>
              </a:spcAft>
              <a:buFont typeface="+mj-lt"/>
              <a:buAutoNum type="arabicPeriod" startAt="8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Cahyo Harjo Prakoso, S.H., M.H. (Komisi E DPRD Jawa Timur)” </a:t>
            </a:r>
            <a:r>
              <a:rPr lang="id-ID" sz="1100" dirty="0" err="1">
                <a:latin typeface="Gotham" panose="02000504050000020004" pitchFamily="2" charset="0"/>
              </a:rPr>
              <a:t>for</a:t>
            </a:r>
            <a:r>
              <a:rPr lang="id-ID" sz="1100" dirty="0">
                <a:latin typeface="Gotham" panose="02000504050000020004" pitchFamily="2" charset="0"/>
              </a:rPr>
              <a:t> Kompas TV | Surabaya | (8 September 2025</a:t>
            </a:r>
            <a:r>
              <a:rPr lang="id-ID" sz="1100" dirty="0"/>
              <a:t>)</a:t>
            </a:r>
          </a:p>
          <a:p>
            <a:pPr marL="230505" indent="-228600">
              <a:lnSpc>
                <a:spcPct val="90000"/>
              </a:lnSpc>
              <a:spcAft>
                <a:spcPts val="600"/>
              </a:spcAft>
              <a:buFont typeface="+mj-lt"/>
              <a:buAutoNum type="arabicPeriod" startAt="8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Indra Widya Agustina (Komisi B DPRD Jawa Timur)” </a:t>
            </a:r>
            <a:r>
              <a:rPr lang="id-ID" sz="1100" dirty="0" err="1">
                <a:latin typeface="Gotham" panose="02000504050000020004" pitchFamily="2" charset="0"/>
              </a:rPr>
              <a:t>for</a:t>
            </a:r>
            <a:r>
              <a:rPr lang="id-ID" sz="1100" dirty="0">
                <a:latin typeface="Gotham" panose="02000504050000020004" pitchFamily="2" charset="0"/>
              </a:rPr>
              <a:t> Kompas TV | Surabaya | (9 September 2025</a:t>
            </a:r>
            <a:r>
              <a:rPr lang="id-ID" sz="1100" dirty="0"/>
              <a:t>)</a:t>
            </a:r>
          </a:p>
          <a:p>
            <a:pPr marL="230505" indent="-228600">
              <a:lnSpc>
                <a:spcPct val="90000"/>
              </a:lnSpc>
              <a:spcAft>
                <a:spcPts val="600"/>
              </a:spcAft>
              <a:buFont typeface="+mj-lt"/>
              <a:buAutoNum type="arabicPeriod" startAt="88"/>
            </a:pPr>
            <a:r>
              <a:rPr lang="id-ID" sz="1100" dirty="0">
                <a:latin typeface="Gotham" panose="02000504050000020004" pitchFamily="2" charset="0"/>
              </a:rPr>
              <a:t>Narasumber “</a:t>
            </a:r>
            <a:r>
              <a:rPr lang="en-US" sz="1100" dirty="0">
                <a:latin typeface="Gotham" panose="02000504050000020004" pitchFamily="2" charset="0"/>
              </a:rPr>
              <a:t>Workshop Public Speaking Public Speaking &amp; Beauty Class</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BKKBN Provinsi Jawa Timur | Hotel </a:t>
            </a:r>
            <a:r>
              <a:rPr lang="id-ID" sz="1100" dirty="0" err="1">
                <a:latin typeface="Gotham" panose="02000504050000020004" pitchFamily="2" charset="0"/>
              </a:rPr>
              <a:t>Morazen</a:t>
            </a:r>
            <a:r>
              <a:rPr lang="id-ID" sz="1100" dirty="0">
                <a:latin typeface="Gotham" panose="02000504050000020004" pitchFamily="2" charset="0"/>
              </a:rPr>
              <a:t>, Surabaya | (10 September 2025)</a:t>
            </a:r>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p>
          <a:p>
            <a:pPr marL="230505" indent="-228600">
              <a:lnSpc>
                <a:spcPct val="90000"/>
              </a:lnSpc>
              <a:spcAft>
                <a:spcPts val="600"/>
              </a:spcAft>
              <a:buFont typeface="+mj-lt"/>
              <a:buAutoNum type="arabicPeriod" startAt="88"/>
            </a:pPr>
            <a:endParaRPr lang="id-ID" sz="1100" dirty="0"/>
          </a:p>
          <a:p>
            <a:pPr marL="230505" indent="-228600">
              <a:lnSpc>
                <a:spcPct val="90000"/>
              </a:lnSpc>
              <a:spcAft>
                <a:spcPts val="600"/>
              </a:spcAft>
              <a:buFont typeface="+mj-lt"/>
              <a:buAutoNum type="arabicPeriod" startAt="88"/>
            </a:pPr>
            <a:endParaRPr lang="id-ID" sz="1100" dirty="0"/>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latin typeface="Gotham" panose="02000504050000020004" pitchFamily="2" charset="0"/>
              <a:cs typeface="Gotham" panose="02000504050000020004" charset="0"/>
            </a:endParaRPr>
          </a:p>
          <a:p>
            <a:pPr marL="230505" indent="-228600">
              <a:lnSpc>
                <a:spcPct val="90000"/>
              </a:lnSpc>
              <a:spcAft>
                <a:spcPts val="600"/>
              </a:spcAft>
              <a:buFont typeface="+mj-lt"/>
              <a:buAutoNum type="arabicPeriod" startAt="88"/>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88"/>
            </a:pPr>
            <a:endParaRPr lang="id-ID" sz="1100" dirty="0">
              <a:latin typeface="Gotham" panose="02000504050000020004" pitchFamily="2" charset="0"/>
            </a:endParaRPr>
          </a:p>
          <a:p>
            <a:pPr marL="230505" indent="-228600">
              <a:lnSpc>
                <a:spcPct val="90000"/>
              </a:lnSpc>
              <a:spcAft>
                <a:spcPts val="600"/>
              </a:spcAft>
              <a:buFont typeface="+mj-lt"/>
              <a:buAutoNum type="arabicPeriod" startAt="88"/>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48"/>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48"/>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48"/>
            </a:pPr>
            <a:r>
              <a:rPr lang="id-ID" sz="1100" b="0" dirty="0">
                <a:latin typeface="Gotham" panose="02000504050000020004" charset="0"/>
                <a:cs typeface="Gotham" panose="02000504050000020004" charset="0"/>
              </a:rPr>
              <a:t>1</a:t>
            </a:r>
            <a:endParaRPr lang="en-US" sz="110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816964E7-FD1A-5966-BBA4-E059D4755F06}"/>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6F61E9AA-7424-A90C-9C91-EC90EC66B7DA}"/>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500A36FC-810D-BECC-DC0F-F4396F9D09A4}"/>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308490F6-7D8D-053D-7A79-E13D5929E9C5}"/>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A0D8ED23-2031-79A3-DC61-7CC1D349A70C}"/>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5A096AFE-FD44-A8FA-3917-A102A6031F24}"/>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F281FE45-0DC1-5B66-D314-CD55CFFF48E8}"/>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FC734851-1541-794D-FDA4-D7925B5FF256}"/>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DE2316B5-8B39-3F86-E61A-95FFA210E2B0}"/>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051C603D-D7E4-48F7-E6CE-E9ED49AA5DA4}"/>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70AE7754-D7A0-CE6C-912C-711DBB654372}"/>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F9188755-CAFF-98D5-2E2D-46FAADD3C861}"/>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F2ACA249-F069-7E75-0AD7-1CE74F1734BC}"/>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3546BB82-EB2F-2F2C-A432-D5459AFD9755}"/>
              </a:ext>
            </a:extLst>
          </p:cNvPr>
          <p:cNvSpPr txBox="1"/>
          <p:nvPr/>
        </p:nvSpPr>
        <p:spPr>
          <a:xfrm>
            <a:off x="6331094" y="360000"/>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98"/>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Indra Widya Agustina (Komisi B DPRD Jawa Timur)” </a:t>
            </a:r>
            <a:r>
              <a:rPr lang="id-ID" sz="1100" dirty="0" err="1">
                <a:latin typeface="Gotham" panose="02000504050000020004" pitchFamily="2" charset="0"/>
              </a:rPr>
              <a:t>for</a:t>
            </a:r>
            <a:r>
              <a:rPr lang="id-ID" sz="1100" dirty="0">
                <a:latin typeface="Gotham" panose="02000504050000020004" pitchFamily="2" charset="0"/>
              </a:rPr>
              <a:t> Kompas TV | Surabaya | (9 September 2025</a:t>
            </a:r>
            <a:r>
              <a:rPr lang="id-ID" sz="1100" dirty="0"/>
              <a:t>)</a:t>
            </a:r>
          </a:p>
          <a:p>
            <a:pPr marL="230505" indent="-228600">
              <a:lnSpc>
                <a:spcPct val="90000"/>
              </a:lnSpc>
              <a:spcAft>
                <a:spcPts val="600"/>
              </a:spcAft>
              <a:buFont typeface="+mj-lt"/>
              <a:buAutoNum type="arabicPeriod" startAt="98"/>
            </a:pPr>
            <a:r>
              <a:rPr lang="id-ID" sz="1100" dirty="0">
                <a:latin typeface="Gotham" panose="02000504050000020004" pitchFamily="2" charset="0"/>
              </a:rPr>
              <a:t>Moderator </a:t>
            </a:r>
            <a:r>
              <a:rPr lang="id-ID" sz="1100" dirty="0" err="1">
                <a:latin typeface="Gotham" panose="02000504050000020004" pitchFamily="2" charset="0"/>
              </a:rPr>
              <a:t>Fesyar</a:t>
            </a:r>
            <a:r>
              <a:rPr lang="id-ID" sz="1100" dirty="0">
                <a:latin typeface="Gotham" panose="02000504050000020004" pitchFamily="2" charset="0"/>
              </a:rPr>
              <a:t> “Seminar </a:t>
            </a:r>
            <a:r>
              <a:rPr lang="id-ID" sz="1100" dirty="0" err="1">
                <a:latin typeface="Gotham" panose="02000504050000020004" pitchFamily="2" charset="0"/>
              </a:rPr>
              <a:t>Flagship</a:t>
            </a:r>
            <a:r>
              <a:rPr lang="id-ID" sz="1100" dirty="0">
                <a:latin typeface="Gotham" panose="02000504050000020004" pitchFamily="2" charset="0"/>
              </a:rPr>
              <a:t> Ekonomi dan Keuangan Syariah” </a:t>
            </a:r>
            <a:r>
              <a:rPr lang="id-ID" sz="1100" dirty="0" err="1">
                <a:latin typeface="Gotham" panose="02000504050000020004" pitchFamily="2" charset="0"/>
              </a:rPr>
              <a:t>for</a:t>
            </a:r>
            <a:r>
              <a:rPr lang="id-ID" sz="1100" dirty="0">
                <a:latin typeface="Gotham" panose="02000504050000020004" pitchFamily="2" charset="0"/>
              </a:rPr>
              <a:t> Bank Indonesia | Masjid </a:t>
            </a:r>
            <a:r>
              <a:rPr lang="id-ID" sz="1100" dirty="0" err="1">
                <a:latin typeface="Gotham" panose="02000504050000020004" pitchFamily="2" charset="0"/>
              </a:rPr>
              <a:t>Al-Akbar</a:t>
            </a:r>
            <a:r>
              <a:rPr lang="id-ID" sz="1100" dirty="0">
                <a:latin typeface="Gotham" panose="02000504050000020004" pitchFamily="2" charset="0"/>
              </a:rPr>
              <a:t> Surabaya | (12 September 2025)</a:t>
            </a:r>
          </a:p>
          <a:p>
            <a:pPr marL="230505" indent="-228600">
              <a:lnSpc>
                <a:spcPct val="90000"/>
              </a:lnSpc>
              <a:spcAft>
                <a:spcPts val="600"/>
              </a:spcAft>
              <a:buFont typeface="+mj-lt"/>
              <a:buAutoNum type="arabicPeriod" startAt="98"/>
            </a:pPr>
            <a:r>
              <a:rPr lang="id-ID" sz="1100" dirty="0">
                <a:latin typeface="Gotham" panose="02000504050000020004" pitchFamily="2" charset="0"/>
              </a:rPr>
              <a:t>Moderator </a:t>
            </a:r>
            <a:r>
              <a:rPr lang="id-ID" sz="1100" dirty="0" err="1">
                <a:latin typeface="Gotham" panose="02000504050000020004" pitchFamily="2" charset="0"/>
              </a:rPr>
              <a:t>Fesyar</a:t>
            </a:r>
            <a:r>
              <a:rPr lang="id-ID" sz="1100" dirty="0">
                <a:latin typeface="Gotham" panose="02000504050000020004" pitchFamily="2" charset="0"/>
              </a:rPr>
              <a:t> “</a:t>
            </a:r>
            <a:r>
              <a:rPr lang="id-ID" sz="1100" dirty="0" err="1">
                <a:latin typeface="Gotham" panose="02000504050000020004" pitchFamily="2" charset="0"/>
              </a:rPr>
              <a:t>Talkshow</a:t>
            </a:r>
            <a:r>
              <a:rPr lang="id-ID" sz="1100" dirty="0">
                <a:latin typeface="Gotham" panose="02000504050000020004" pitchFamily="2" charset="0"/>
              </a:rPr>
              <a:t> Pemberdayaan Usaha Syariah” </a:t>
            </a:r>
            <a:r>
              <a:rPr lang="id-ID" sz="1100" dirty="0" err="1">
                <a:latin typeface="Gotham" panose="02000504050000020004" pitchFamily="2" charset="0"/>
              </a:rPr>
              <a:t>for</a:t>
            </a:r>
            <a:r>
              <a:rPr lang="id-ID" sz="1100" dirty="0">
                <a:latin typeface="Gotham" panose="02000504050000020004" pitchFamily="2" charset="0"/>
              </a:rPr>
              <a:t> Bank Indonesia | Masjid </a:t>
            </a:r>
            <a:r>
              <a:rPr lang="id-ID" sz="1100" dirty="0" err="1">
                <a:latin typeface="Gotham" panose="02000504050000020004" pitchFamily="2" charset="0"/>
              </a:rPr>
              <a:t>Al-Akbar</a:t>
            </a:r>
            <a:r>
              <a:rPr lang="id-ID" sz="1100" dirty="0">
                <a:latin typeface="Gotham" panose="02000504050000020004" pitchFamily="2" charset="0"/>
              </a:rPr>
              <a:t> Surabaya | (12 September 2025)</a:t>
            </a:r>
          </a:p>
          <a:p>
            <a:pPr marL="230505" indent="-228600">
              <a:lnSpc>
                <a:spcPct val="90000"/>
              </a:lnSpc>
              <a:spcAft>
                <a:spcPts val="600"/>
              </a:spcAft>
              <a:buFont typeface="+mj-lt"/>
              <a:buAutoNum type="arabicPeriod" startAt="98"/>
            </a:pPr>
            <a:r>
              <a:rPr lang="id-ID" sz="1100" dirty="0">
                <a:latin typeface="Gotham" panose="02000504050000020004" pitchFamily="2" charset="0"/>
              </a:rPr>
              <a:t>Narasumber “</a:t>
            </a:r>
            <a:r>
              <a:rPr lang="id-ID" sz="1100" dirty="0" err="1">
                <a:latin typeface="Gotham" panose="02000504050000020004" pitchFamily="2" charset="0"/>
              </a:rPr>
              <a:t>Workshop</a:t>
            </a:r>
            <a:r>
              <a:rPr lang="id-ID" sz="1100" dirty="0">
                <a:latin typeface="Gotham" panose="02000504050000020004" pitchFamily="2" charset="0"/>
              </a:rPr>
              <a:t> Funding </a:t>
            </a:r>
            <a:r>
              <a:rPr lang="id-ID" sz="1100" dirty="0" err="1">
                <a:latin typeface="Gotham" panose="02000504050000020004" pitchFamily="2" charset="0"/>
              </a:rPr>
              <a:t>Excellence</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a:t>
            </a:r>
            <a:r>
              <a:rPr lang="id-ID" sz="1100" dirty="0" err="1">
                <a:latin typeface="Gotham" panose="02000504050000020004" pitchFamily="2" charset="0"/>
              </a:rPr>
              <a:t>Sales</a:t>
            </a:r>
            <a:r>
              <a:rPr lang="id-ID" sz="1100" dirty="0">
                <a:latin typeface="Gotham" panose="02000504050000020004" pitchFamily="2" charset="0"/>
              </a:rPr>
              <a:t> </a:t>
            </a:r>
            <a:r>
              <a:rPr lang="id-ID" sz="1100" dirty="0" err="1">
                <a:latin typeface="Gotham" panose="02000504050000020004" pitchFamily="2" charset="0"/>
              </a:rPr>
              <a:t>Mindset</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BTN Surabaya | Hotel Harris Gubeng, Surabaya | (13 September 2025)</a:t>
            </a:r>
          </a:p>
          <a:p>
            <a:pPr marL="230505" indent="-228600">
              <a:lnSpc>
                <a:spcPct val="90000"/>
              </a:lnSpc>
              <a:spcAft>
                <a:spcPts val="600"/>
              </a:spcAft>
              <a:buFont typeface="+mj-lt"/>
              <a:buAutoNum type="arabicPeriod" startAt="98"/>
            </a:pPr>
            <a:r>
              <a:rPr lang="id-ID" sz="1100" dirty="0">
                <a:latin typeface="Gotham" panose="02000504050000020004" pitchFamily="2" charset="0"/>
              </a:rPr>
              <a:t>Narasumber “</a:t>
            </a:r>
            <a:r>
              <a:rPr lang="id-ID" sz="1100" dirty="0" err="1">
                <a:latin typeface="Gotham" panose="02000504050000020004" pitchFamily="2" charset="0"/>
              </a:rPr>
              <a:t>Jatimers</a:t>
            </a:r>
            <a:r>
              <a:rPr lang="id-ID" sz="1100" dirty="0">
                <a:latin typeface="Gotham" panose="02000504050000020004" pitchFamily="2" charset="0"/>
              </a:rPr>
              <a:t> </a:t>
            </a:r>
            <a:r>
              <a:rPr lang="id-ID" sz="1100" dirty="0" err="1">
                <a:latin typeface="Gotham" panose="02000504050000020004" pitchFamily="2" charset="0"/>
              </a:rPr>
              <a:t>Improvement</a:t>
            </a:r>
            <a:r>
              <a:rPr lang="id-ID" sz="1100" dirty="0">
                <a:latin typeface="Gotham" panose="02000504050000020004" pitchFamily="2" charset="0"/>
              </a:rPr>
              <a:t> </a:t>
            </a:r>
            <a:r>
              <a:rPr lang="id-ID" sz="1100" dirty="0" err="1">
                <a:latin typeface="Gotham" panose="02000504050000020004" pitchFamily="2" charset="0"/>
              </a:rPr>
              <a:t>Meeting</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Bank Jatim Jombang | Golden Hill </a:t>
            </a:r>
            <a:r>
              <a:rPr lang="id-ID" sz="1100" dirty="0" err="1">
                <a:latin typeface="Gotham" panose="02000504050000020004" pitchFamily="2" charset="0"/>
              </a:rPr>
              <a:t>by</a:t>
            </a:r>
            <a:r>
              <a:rPr lang="id-ID" sz="1100" dirty="0">
                <a:latin typeface="Gotham" panose="02000504050000020004" pitchFamily="2" charset="0"/>
              </a:rPr>
              <a:t> Golden Tulip, Batu | (13 September 2025)</a:t>
            </a:r>
          </a:p>
          <a:p>
            <a:pPr marL="230505" indent="-228600">
              <a:lnSpc>
                <a:spcPct val="90000"/>
              </a:lnSpc>
              <a:spcAft>
                <a:spcPts val="600"/>
              </a:spcAft>
              <a:buFont typeface="+mj-lt"/>
              <a:buAutoNum type="arabicPeriod" startAt="98"/>
            </a:pPr>
            <a:r>
              <a:rPr lang="id-ID" sz="1100" dirty="0">
                <a:latin typeface="Gotham" panose="02000504050000020004" pitchFamily="2" charset="0"/>
              </a:rPr>
              <a:t>MC “Fashion </a:t>
            </a:r>
            <a:r>
              <a:rPr lang="id-ID" sz="1100" dirty="0" err="1">
                <a:latin typeface="Gotham" panose="02000504050000020004" pitchFamily="2" charset="0"/>
              </a:rPr>
              <a:t>Show</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Bank Indonesia Jawa Timur | </a:t>
            </a:r>
            <a:r>
              <a:rPr lang="id-ID" sz="1100" dirty="0" err="1">
                <a:latin typeface="Gotham" panose="02000504050000020004" pitchFamily="2" charset="0"/>
              </a:rPr>
              <a:t>Tunjungan</a:t>
            </a:r>
            <a:r>
              <a:rPr lang="id-ID" sz="1100" dirty="0">
                <a:latin typeface="Gotham" panose="02000504050000020004" pitchFamily="2" charset="0"/>
              </a:rPr>
              <a:t> Plaza, Surabaya | (14 September 2025)</a:t>
            </a:r>
          </a:p>
          <a:p>
            <a:pPr marL="230505" indent="-228600">
              <a:lnSpc>
                <a:spcPct val="90000"/>
              </a:lnSpc>
              <a:spcAft>
                <a:spcPts val="600"/>
              </a:spcAft>
              <a:buFont typeface="+mj-lt"/>
              <a:buAutoNum type="arabicPeriod" startAt="98"/>
            </a:pPr>
            <a:r>
              <a:rPr lang="id-ID" sz="1100" dirty="0" err="1">
                <a:latin typeface="Gotham" panose="02000504050000020004" pitchFamily="2" charset="0"/>
              </a:rPr>
              <a:t>Host</a:t>
            </a:r>
            <a:r>
              <a:rPr lang="id-ID" sz="1100" dirty="0">
                <a:latin typeface="Gotham" panose="02000504050000020004" pitchFamily="2" charset="0"/>
              </a:rPr>
              <a:t> “Live Instagram #LebihDekat bersama Intan Sahara” </a:t>
            </a:r>
            <a:r>
              <a:rPr lang="id-ID" sz="1100" dirty="0" err="1">
                <a:latin typeface="Gotham" panose="02000504050000020004" pitchFamily="2" charset="0"/>
              </a:rPr>
              <a:t>for</a:t>
            </a:r>
            <a:r>
              <a:rPr lang="id-ID" sz="1100" dirty="0">
                <a:latin typeface="Gotham" panose="02000504050000020004" pitchFamily="2" charset="0"/>
              </a:rPr>
              <a:t> Komunitas Teman Bicara | Live </a:t>
            </a:r>
            <a:r>
              <a:rPr lang="id-ID" sz="1100" dirty="0" err="1">
                <a:latin typeface="Gotham" panose="02000504050000020004" pitchFamily="2" charset="0"/>
              </a:rPr>
              <a:t>on</a:t>
            </a:r>
            <a:r>
              <a:rPr lang="id-ID" sz="1100" dirty="0">
                <a:latin typeface="Gotham" panose="02000504050000020004" pitchFamily="2" charset="0"/>
              </a:rPr>
              <a:t> Instagram | (14 September 2025)</a:t>
            </a:r>
          </a:p>
          <a:p>
            <a:pPr marL="230505" indent="-228600">
              <a:lnSpc>
                <a:spcPct val="90000"/>
              </a:lnSpc>
              <a:spcAft>
                <a:spcPts val="600"/>
              </a:spcAft>
              <a:buFont typeface="+mj-lt"/>
              <a:buAutoNum type="arabicPeriod" startAt="98"/>
            </a:pPr>
            <a:r>
              <a:rPr lang="id-ID" sz="1100" dirty="0" err="1">
                <a:latin typeface="Gotham" panose="02000504050000020004" pitchFamily="2" charset="0"/>
              </a:rPr>
              <a:t>Facilitator</a:t>
            </a:r>
            <a:r>
              <a:rPr lang="id-ID" sz="1100" dirty="0">
                <a:latin typeface="Gotham" panose="02000504050000020004" pitchFamily="2" charset="0"/>
              </a:rPr>
              <a:t> “</a:t>
            </a:r>
            <a:r>
              <a:rPr lang="id-ID" sz="1100" dirty="0" err="1">
                <a:latin typeface="Gotham" panose="02000504050000020004" pitchFamily="2" charset="0"/>
              </a:rPr>
              <a:t>Powerful</a:t>
            </a:r>
            <a:r>
              <a:rPr lang="id-ID" sz="1100" dirty="0">
                <a:latin typeface="Gotham" panose="02000504050000020004" pitchFamily="2" charset="0"/>
              </a:rPr>
              <a:t> </a:t>
            </a:r>
            <a:r>
              <a:rPr lang="id-ID" sz="1100" dirty="0" err="1">
                <a:latin typeface="Gotham" panose="02000504050000020004" pitchFamily="2" charset="0"/>
              </a:rPr>
              <a:t>Speaking</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a:t>
            </a:r>
            <a:r>
              <a:rPr lang="id-ID" sz="1100" dirty="0" err="1">
                <a:latin typeface="Gotham" panose="02000504050000020004" pitchFamily="2" charset="0"/>
              </a:rPr>
              <a:t>Strategic</a:t>
            </a:r>
            <a:r>
              <a:rPr lang="id-ID" sz="1100" dirty="0">
                <a:latin typeface="Gotham" panose="02000504050000020004" pitchFamily="2" charset="0"/>
              </a:rPr>
              <a:t> </a:t>
            </a:r>
            <a:r>
              <a:rPr lang="id-ID" sz="1100" dirty="0" err="1">
                <a:latin typeface="Gotham" panose="02000504050000020004" pitchFamily="2" charset="0"/>
              </a:rPr>
              <a:t>Impact</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Kawasan Berikat Nusantara | Kantor KBN, Jakarta Utara | (15 September 2025)</a:t>
            </a:r>
          </a:p>
          <a:p>
            <a:pPr marL="230505" indent="-228600">
              <a:lnSpc>
                <a:spcPct val="90000"/>
              </a:lnSpc>
              <a:spcAft>
                <a:spcPts val="600"/>
              </a:spcAft>
              <a:buFont typeface="+mj-lt"/>
              <a:buAutoNum type="arabicPeriod" startAt="98"/>
            </a:pPr>
            <a:r>
              <a:rPr lang="id-ID" sz="1100" dirty="0">
                <a:latin typeface="Gotham" panose="02000504050000020004" pitchFamily="2" charset="0"/>
              </a:rPr>
              <a:t>Narasumber “Bimbingan Teknis </a:t>
            </a:r>
            <a:r>
              <a:rPr lang="id-ID" sz="1100" dirty="0" err="1">
                <a:latin typeface="Gotham" panose="02000504050000020004" pitchFamily="2" charset="0"/>
              </a:rPr>
              <a:t>Public</a:t>
            </a:r>
            <a:r>
              <a:rPr lang="id-ID" sz="1100" dirty="0">
                <a:latin typeface="Gotham" panose="02000504050000020004" pitchFamily="2" charset="0"/>
              </a:rPr>
              <a:t> </a:t>
            </a:r>
            <a:r>
              <a:rPr lang="id-ID" sz="1100" dirty="0" err="1">
                <a:latin typeface="Gotham" panose="02000504050000020004" pitchFamily="2" charset="0"/>
              </a:rPr>
              <a:t>Speaking</a:t>
            </a:r>
            <a:r>
              <a:rPr lang="id-ID" sz="1100" dirty="0">
                <a:latin typeface="Gotham" panose="02000504050000020004" pitchFamily="2" charset="0"/>
              </a:rPr>
              <a:t> bagi Guru dan Tenaga Pendidik SMA/SMK Dinas Pendidikan Provinsi Kalimantan Timur” </a:t>
            </a:r>
            <a:r>
              <a:rPr lang="id-ID" sz="1100" dirty="0" err="1">
                <a:latin typeface="Gotham" panose="02000504050000020004" pitchFamily="2" charset="0"/>
              </a:rPr>
              <a:t>for</a:t>
            </a:r>
            <a:r>
              <a:rPr lang="id-ID" sz="1100" dirty="0">
                <a:latin typeface="Gotham" panose="02000504050000020004" pitchFamily="2" charset="0"/>
              </a:rPr>
              <a:t> BPSDM Kalimantan Timur | Kantor BPSDM Kaltim, Samarinda |(16-17 September 2025)</a:t>
            </a:r>
          </a:p>
          <a:p>
            <a:pPr marL="230505" indent="-228600">
              <a:lnSpc>
                <a:spcPct val="90000"/>
              </a:lnSpc>
              <a:spcAft>
                <a:spcPts val="600"/>
              </a:spcAft>
              <a:buFont typeface="+mj-lt"/>
              <a:buAutoNum type="arabicPeriod" startAt="98"/>
            </a:pPr>
            <a:r>
              <a:rPr lang="en-US" sz="1100" dirty="0">
                <a:latin typeface="Gotham" panose="02000504050000020004" charset="0"/>
                <a:cs typeface="Gotham" panose="02000504050000020004" charset="0"/>
              </a:rPr>
              <a:t>Host “Instagram Live </a:t>
            </a:r>
            <a:r>
              <a:rPr lang="en-US" sz="1100" dirty="0" err="1">
                <a:latin typeface="Gotham" panose="02000504050000020004" charset="0"/>
                <a:cs typeface="Gotham" panose="02000504050000020004" charset="0"/>
              </a:rPr>
              <a:t>Apotek</a:t>
            </a:r>
            <a:r>
              <a:rPr lang="en-US" sz="1100" dirty="0">
                <a:latin typeface="Gotham" panose="02000504050000020004" charset="0"/>
                <a:cs typeface="Gotham" panose="02000504050000020004" charset="0"/>
              </a:rPr>
              <a:t> Tiara” | Live on Instagram @apotektiara</a:t>
            </a:r>
            <a:r>
              <a:rPr lang="id-ID" sz="1100" dirty="0">
                <a:latin typeface="Gotham" panose="02000504050000020004" charset="0"/>
                <a:cs typeface="Gotham" panose="02000504050000020004" charset="0"/>
              </a:rPr>
              <a:t> | </a:t>
            </a:r>
            <a:r>
              <a:rPr lang="en-US" sz="1100" dirty="0">
                <a:latin typeface="Gotham" panose="02000504050000020004" charset="0"/>
                <a:cs typeface="Gotham" panose="02000504050000020004" charset="0"/>
              </a:rPr>
              <a:t>(1</a:t>
            </a:r>
            <a:r>
              <a:rPr lang="id-ID" sz="1100" dirty="0">
                <a:latin typeface="Gotham" panose="02000504050000020004" charset="0"/>
                <a:cs typeface="Gotham" panose="02000504050000020004" charset="0"/>
              </a:rPr>
              <a:t>7 September 2025)</a:t>
            </a:r>
          </a:p>
          <a:p>
            <a:pPr marL="230505" indent="-228600">
              <a:lnSpc>
                <a:spcPct val="90000"/>
              </a:lnSpc>
              <a:spcAft>
                <a:spcPts val="600"/>
              </a:spcAft>
              <a:buFont typeface="+mj-lt"/>
              <a:buAutoNum type="arabicPeriod" startAt="98"/>
            </a:pPr>
            <a:r>
              <a:rPr lang="id-ID" sz="1100" dirty="0">
                <a:latin typeface="Gotham" panose="02000504050000020004" charset="0"/>
              </a:rPr>
              <a:t>Narasumber “Pelatihan Koordinator” </a:t>
            </a:r>
            <a:r>
              <a:rPr lang="id-ID" sz="1100" dirty="0" err="1">
                <a:latin typeface="Gotham" panose="02000504050000020004" charset="0"/>
              </a:rPr>
              <a:t>for</a:t>
            </a:r>
            <a:r>
              <a:rPr lang="id-ID" sz="1100" dirty="0">
                <a:latin typeface="Gotham" panose="02000504050000020004" charset="0"/>
              </a:rPr>
              <a:t> PT Mitra Karya Prima | </a:t>
            </a:r>
            <a:r>
              <a:rPr lang="id-ID" sz="1100" dirty="0" err="1">
                <a:latin typeface="Gotham" panose="02000504050000020004" charset="0"/>
              </a:rPr>
              <a:t>Premiere</a:t>
            </a:r>
            <a:r>
              <a:rPr lang="id-ID" sz="1100" dirty="0">
                <a:latin typeface="Gotham" panose="02000504050000020004" charset="0"/>
              </a:rPr>
              <a:t> </a:t>
            </a:r>
            <a:r>
              <a:rPr lang="id-ID" sz="1100" dirty="0" err="1">
                <a:latin typeface="Gotham" panose="02000504050000020004" charset="0"/>
              </a:rPr>
              <a:t>Place</a:t>
            </a:r>
            <a:r>
              <a:rPr lang="id-ID" sz="1100" dirty="0">
                <a:latin typeface="Gotham" panose="02000504050000020004" charset="0"/>
              </a:rPr>
              <a:t> Hotel Juanda, Sidoarjo | (18 September 2025)</a:t>
            </a:r>
            <a:endParaRPr lang="id-ID" sz="1100" dirty="0">
              <a:latin typeface="Gotham" panose="02000504050000020004" pitchFamily="2" charset="0"/>
            </a:endParaRPr>
          </a:p>
          <a:p>
            <a:pPr marL="230505" indent="-228600">
              <a:lnSpc>
                <a:spcPct val="90000"/>
              </a:lnSpc>
              <a:spcAft>
                <a:spcPts val="600"/>
              </a:spcAft>
              <a:buFont typeface="+mj-lt"/>
              <a:buAutoNum type="arabicPeriod" startAt="100"/>
            </a:pPr>
            <a:endParaRPr lang="id-ID" sz="1100" dirty="0">
              <a:latin typeface="Gotham" panose="02000504050000020004" charset="0"/>
              <a:cs typeface="Gotham" panose="02000504050000020004" charset="0"/>
            </a:endParaRPr>
          </a:p>
          <a:p>
            <a:pPr marL="1905">
              <a:lnSpc>
                <a:spcPct val="90000"/>
              </a:lnSpc>
              <a:spcAft>
                <a:spcPts val="600"/>
              </a:spcAft>
            </a:pPr>
            <a:endParaRPr lang="id-ID"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 </a:t>
            </a: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2142927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D4198-A408-8BA2-1792-EB953A74D8D4}"/>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A3A729B1-A357-683B-7541-A5082CCCF8B5}"/>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D6D7AF6A-F4E8-2BBA-ECC7-3865D918A682}"/>
              </a:ext>
            </a:extLst>
          </p:cNvPr>
          <p:cNvSpPr txBox="1"/>
          <p:nvPr/>
        </p:nvSpPr>
        <p:spPr>
          <a:xfrm>
            <a:off x="1746676" y="360000"/>
            <a:ext cx="4500245" cy="5783946"/>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09"/>
            </a:pPr>
            <a:r>
              <a:rPr lang="id-ID" sz="1100" dirty="0">
                <a:latin typeface="Gotham" panose="02000504050000020004" pitchFamily="2" charset="0"/>
              </a:rPr>
              <a:t> Narasumber “Pelatihan Pendamping Pasien Kanker Payudara” </a:t>
            </a:r>
            <a:r>
              <a:rPr lang="id-ID" sz="1100" dirty="0" err="1">
                <a:latin typeface="Gotham" panose="02000504050000020004" pitchFamily="2" charset="0"/>
              </a:rPr>
              <a:t>for</a:t>
            </a:r>
            <a:r>
              <a:rPr lang="id-ID" sz="1100" dirty="0">
                <a:latin typeface="Gotham" panose="02000504050000020004" pitchFamily="2" charset="0"/>
              </a:rPr>
              <a:t> </a:t>
            </a:r>
            <a:r>
              <a:rPr lang="id-ID" sz="1100" dirty="0" err="1">
                <a:latin typeface="Gotham" panose="02000504050000020004" pitchFamily="2" charset="0"/>
              </a:rPr>
              <a:t>Reach</a:t>
            </a:r>
            <a:r>
              <a:rPr lang="id-ID" sz="1100" dirty="0">
                <a:latin typeface="Gotham" panose="02000504050000020004" pitchFamily="2" charset="0"/>
              </a:rPr>
              <a:t> </a:t>
            </a:r>
            <a:r>
              <a:rPr lang="id-ID" sz="1100" dirty="0" err="1">
                <a:latin typeface="Gotham" panose="02000504050000020004" pitchFamily="2" charset="0"/>
              </a:rPr>
              <a:t>to</a:t>
            </a:r>
            <a:r>
              <a:rPr lang="id-ID" sz="1100" dirty="0">
                <a:latin typeface="Gotham" panose="02000504050000020004" pitchFamily="2" charset="0"/>
              </a:rPr>
              <a:t> </a:t>
            </a:r>
            <a:r>
              <a:rPr lang="id-ID" sz="1100" dirty="0" err="1">
                <a:latin typeface="Gotham" panose="02000504050000020004" pitchFamily="2" charset="0"/>
              </a:rPr>
              <a:t>Recovery</a:t>
            </a:r>
            <a:r>
              <a:rPr lang="id-ID" sz="1100" dirty="0">
                <a:latin typeface="Gotham" panose="02000504050000020004" pitchFamily="2" charset="0"/>
              </a:rPr>
              <a:t> Surabaya </a:t>
            </a:r>
            <a:r>
              <a:rPr lang="id-ID" sz="1100" dirty="0" err="1">
                <a:latin typeface="Gotham" panose="02000504050000020004" pitchFamily="2" charset="0"/>
              </a:rPr>
              <a:t>Breast</a:t>
            </a:r>
            <a:r>
              <a:rPr lang="id-ID" sz="1100" dirty="0">
                <a:latin typeface="Gotham" panose="02000504050000020004" pitchFamily="2" charset="0"/>
              </a:rPr>
              <a:t> Cancer | Kantor IDI Surabaya | (20 September 2025)</a:t>
            </a:r>
          </a:p>
          <a:p>
            <a:pPr marL="230505" indent="-228600">
              <a:lnSpc>
                <a:spcPct val="90000"/>
              </a:lnSpc>
              <a:spcAft>
                <a:spcPts val="600"/>
              </a:spcAft>
              <a:buFont typeface="+mj-lt"/>
              <a:buAutoNum type="arabicPeriod" startAt="109"/>
            </a:pPr>
            <a:r>
              <a:rPr lang="id-ID" sz="1100" dirty="0">
                <a:latin typeface="Gotham" panose="02000504050000020004" pitchFamily="2" charset="0"/>
              </a:rPr>
              <a:t>Narasumber “Kuliah Tamu Teknik Membaca Berita” </a:t>
            </a:r>
            <a:r>
              <a:rPr lang="id-ID" sz="1100" dirty="0" err="1">
                <a:latin typeface="Gotham" panose="02000504050000020004" pitchFamily="2" charset="0"/>
              </a:rPr>
              <a:t>for</a:t>
            </a:r>
            <a:r>
              <a:rPr lang="id-ID" sz="1100" dirty="0">
                <a:latin typeface="Gotham" panose="02000504050000020004" pitchFamily="2" charset="0"/>
              </a:rPr>
              <a:t> Fakultas Komunikasi UKWMS | UKWMS, Surabaya | (25 September 2025)</a:t>
            </a:r>
          </a:p>
          <a:p>
            <a:pPr marL="230505" indent="-228600">
              <a:lnSpc>
                <a:spcPct val="90000"/>
              </a:lnSpc>
              <a:spcAft>
                <a:spcPts val="600"/>
              </a:spcAft>
              <a:buFont typeface="+mj-lt"/>
              <a:buAutoNum type="arabicPeriod" startAt="109"/>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Puguh Wiji Pamungkas (Komisi E DPRD Jawa Timur)” </a:t>
            </a:r>
            <a:r>
              <a:rPr lang="id-ID" sz="1100" dirty="0" err="1">
                <a:latin typeface="Gotham" panose="02000504050000020004" pitchFamily="2" charset="0"/>
              </a:rPr>
              <a:t>for</a:t>
            </a:r>
            <a:r>
              <a:rPr lang="id-ID" sz="1100" dirty="0">
                <a:latin typeface="Gotham" panose="02000504050000020004" pitchFamily="2" charset="0"/>
              </a:rPr>
              <a:t> Kompas TV | Surabaya | (26 September 2025</a:t>
            </a:r>
            <a:r>
              <a:rPr lang="id-ID" sz="1100" dirty="0"/>
              <a:t>)</a:t>
            </a:r>
          </a:p>
          <a:p>
            <a:pPr marL="230505" indent="-228600">
              <a:lnSpc>
                <a:spcPct val="90000"/>
              </a:lnSpc>
              <a:spcAft>
                <a:spcPts val="600"/>
              </a:spcAft>
              <a:buFont typeface="+mj-lt"/>
              <a:buAutoNum type="arabicPeriod" startAt="109"/>
            </a:pPr>
            <a:r>
              <a:rPr lang="id-ID" sz="1100" dirty="0">
                <a:latin typeface="Gotham" panose="02000504050000020004" pitchFamily="2" charset="0"/>
                <a:cs typeface="Arial" panose="020B0604020202020204" pitchFamily="34" charset="0"/>
              </a:rPr>
              <a:t>Narasumber “</a:t>
            </a:r>
            <a:r>
              <a:rPr lang="id-ID" sz="1100" dirty="0" err="1">
                <a:latin typeface="Gotham" panose="02000504050000020004" pitchFamily="2" charset="0"/>
                <a:cs typeface="Arial" panose="020B0604020202020204" pitchFamily="34" charset="0"/>
              </a:rPr>
              <a:t>Workshop</a:t>
            </a:r>
            <a:r>
              <a:rPr lang="id-ID" sz="1100" dirty="0">
                <a:latin typeface="Gotham" panose="02000504050000020004" pitchFamily="2" charset="0"/>
                <a:cs typeface="Arial" panose="020B0604020202020204" pitchFamily="34" charset="0"/>
              </a:rPr>
              <a:t> Pembuatan Presentasi dan Teknik Presentasi (Komunikasi)” </a:t>
            </a:r>
            <a:r>
              <a:rPr lang="id-ID" sz="1100" dirty="0" err="1">
                <a:latin typeface="Gotham" panose="02000504050000020004" pitchFamily="2" charset="0"/>
                <a:cs typeface="Arial" panose="020B0604020202020204" pitchFamily="34" charset="0"/>
              </a:rPr>
              <a:t>for</a:t>
            </a:r>
            <a:r>
              <a:rPr lang="id-ID" sz="1100" dirty="0">
                <a:latin typeface="Gotham" panose="02000504050000020004" pitchFamily="2" charset="0"/>
                <a:cs typeface="Arial" panose="020B0604020202020204" pitchFamily="34" charset="0"/>
              </a:rPr>
              <a:t> PLN UPDL Suralaya | Live </a:t>
            </a:r>
            <a:r>
              <a:rPr lang="id-ID" sz="1100" dirty="0" err="1">
                <a:latin typeface="Gotham" panose="02000504050000020004" pitchFamily="2" charset="0"/>
                <a:cs typeface="Arial" panose="020B0604020202020204" pitchFamily="34" charset="0"/>
              </a:rPr>
              <a:t>on</a:t>
            </a:r>
            <a:r>
              <a:rPr lang="id-ID" sz="1100" dirty="0">
                <a:latin typeface="Gotham" panose="02000504050000020004" pitchFamily="2" charset="0"/>
                <a:cs typeface="Arial" panose="020B0604020202020204" pitchFamily="34" charset="0"/>
              </a:rPr>
              <a:t> Zoom | (29-20 September, 1, 6-8 Oktober 2025)</a:t>
            </a:r>
          </a:p>
          <a:p>
            <a:pPr marL="230505" indent="-228600">
              <a:lnSpc>
                <a:spcPct val="90000"/>
              </a:lnSpc>
              <a:spcAft>
                <a:spcPts val="600"/>
              </a:spcAft>
              <a:buFont typeface="+mj-lt"/>
              <a:buAutoNum type="arabicPeriod" startAt="109"/>
            </a:pPr>
            <a:r>
              <a:rPr lang="id-ID" sz="1100" dirty="0">
                <a:latin typeface="Gotham" panose="02000504050000020004" pitchFamily="2" charset="0"/>
                <a:cs typeface="Arial" panose="020B0604020202020204" pitchFamily="34" charset="0"/>
              </a:rPr>
              <a:t>MC “SELANGKAH” </a:t>
            </a:r>
            <a:r>
              <a:rPr lang="id-ID" sz="1100" dirty="0" err="1">
                <a:latin typeface="Gotham" panose="02000504050000020004" pitchFamily="2" charset="0"/>
                <a:cs typeface="Arial" panose="020B0604020202020204" pitchFamily="34" charset="0"/>
              </a:rPr>
              <a:t>for</a:t>
            </a:r>
            <a:r>
              <a:rPr lang="id-ID" sz="1100" dirty="0">
                <a:latin typeface="Gotham" panose="02000504050000020004" pitchFamily="2" charset="0"/>
                <a:cs typeface="Arial" panose="020B0604020202020204" pitchFamily="34" charset="0"/>
              </a:rPr>
              <a:t> Siloam Internasional Hospitals | Hutan Kota </a:t>
            </a:r>
            <a:r>
              <a:rPr lang="id-ID" sz="1100" dirty="0" err="1">
                <a:latin typeface="Gotham" panose="02000504050000020004" pitchFamily="2" charset="0"/>
                <a:cs typeface="Arial" panose="020B0604020202020204" pitchFamily="34" charset="0"/>
              </a:rPr>
              <a:t>by</a:t>
            </a:r>
            <a:r>
              <a:rPr lang="id-ID" sz="1100" dirty="0">
                <a:latin typeface="Gotham" panose="02000504050000020004" pitchFamily="2" charset="0"/>
                <a:cs typeface="Arial" panose="020B0604020202020204" pitchFamily="34" charset="0"/>
              </a:rPr>
              <a:t> </a:t>
            </a:r>
            <a:r>
              <a:rPr lang="id-ID" sz="1100" dirty="0" err="1">
                <a:latin typeface="Gotham" panose="02000504050000020004" pitchFamily="2" charset="0"/>
                <a:cs typeface="Arial" panose="020B0604020202020204" pitchFamily="34" charset="0"/>
              </a:rPr>
              <a:t>Plataran</a:t>
            </a:r>
            <a:r>
              <a:rPr lang="id-ID" sz="1100" dirty="0">
                <a:latin typeface="Gotham" panose="02000504050000020004" pitchFamily="2" charset="0"/>
                <a:cs typeface="Arial" panose="020B0604020202020204" pitchFamily="34" charset="0"/>
              </a:rPr>
              <a:t>, Jakarta | (29 September)</a:t>
            </a:r>
          </a:p>
          <a:p>
            <a:pPr marL="230505" indent="-228600">
              <a:lnSpc>
                <a:spcPct val="90000"/>
              </a:lnSpc>
              <a:spcAft>
                <a:spcPts val="600"/>
              </a:spcAft>
              <a:buFont typeface="+mj-lt"/>
              <a:buAutoNum type="arabicPeriod" startAt="109"/>
            </a:pPr>
            <a:r>
              <a:rPr lang="id-ID" sz="1100" dirty="0">
                <a:latin typeface="Gotham" panose="02000504050000020004" pitchFamily="2" charset="0"/>
                <a:cs typeface="Arial" panose="020B0604020202020204" pitchFamily="34" charset="0"/>
              </a:rPr>
              <a:t>Narasumber “</a:t>
            </a:r>
            <a:r>
              <a:rPr lang="id-ID" sz="1100" dirty="0" err="1">
                <a:latin typeface="Gotham" panose="02000504050000020004" pitchFamily="2" charset="0"/>
                <a:cs typeface="Arial" panose="020B0604020202020204" pitchFamily="34" charset="0"/>
              </a:rPr>
              <a:t>Webinar</a:t>
            </a:r>
            <a:r>
              <a:rPr lang="id-ID" sz="1100" dirty="0">
                <a:latin typeface="Gotham" panose="02000504050000020004" pitchFamily="2" charset="0"/>
                <a:cs typeface="Arial" panose="020B0604020202020204" pitchFamily="34" charset="0"/>
              </a:rPr>
              <a:t> Komunikasi Publik Khusus ASN” </a:t>
            </a:r>
            <a:r>
              <a:rPr lang="id-ID" sz="1100" dirty="0" err="1">
                <a:latin typeface="Gotham" panose="02000504050000020004" pitchFamily="2" charset="0"/>
                <a:cs typeface="Arial" panose="020B0604020202020204" pitchFamily="34" charset="0"/>
              </a:rPr>
              <a:t>for</a:t>
            </a:r>
            <a:r>
              <a:rPr lang="id-ID" sz="1100" dirty="0">
                <a:latin typeface="Gotham" panose="02000504050000020004" pitchFamily="2" charset="0"/>
                <a:cs typeface="Arial" panose="020B0604020202020204" pitchFamily="34" charset="0"/>
              </a:rPr>
              <a:t> Kementerian PU | Live </a:t>
            </a:r>
            <a:r>
              <a:rPr lang="id-ID" sz="1100" dirty="0" err="1">
                <a:latin typeface="Gotham" panose="02000504050000020004" pitchFamily="2" charset="0"/>
                <a:cs typeface="Arial" panose="020B0604020202020204" pitchFamily="34" charset="0"/>
              </a:rPr>
              <a:t>on</a:t>
            </a:r>
            <a:r>
              <a:rPr lang="id-ID" sz="1100" dirty="0">
                <a:latin typeface="Gotham" panose="02000504050000020004" pitchFamily="2" charset="0"/>
                <a:cs typeface="Arial" panose="020B0604020202020204" pitchFamily="34" charset="0"/>
              </a:rPr>
              <a:t> Zoom | (30 September 2025)</a:t>
            </a:r>
          </a:p>
          <a:p>
            <a:pPr marL="230505" indent="-228600">
              <a:lnSpc>
                <a:spcPct val="90000"/>
              </a:lnSpc>
              <a:spcAft>
                <a:spcPts val="600"/>
              </a:spcAft>
              <a:buFont typeface="+mj-lt"/>
              <a:buAutoNum type="arabicPeriod" startAt="109"/>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Wilbex</a:t>
            </a:r>
            <a:r>
              <a:rPr lang="en-US" sz="1100" dirty="0">
                <a:latin typeface="Gotham" panose="02000504050000020004" charset="0"/>
                <a:cs typeface="Gotham" panose="02000504050000020004" charset="0"/>
                <a:sym typeface="+mn-ea"/>
              </a:rPr>
              <a:t> 202</a:t>
            </a:r>
            <a:r>
              <a:rPr lang="id-ID" sz="1100" dirty="0">
                <a:latin typeface="Gotham" panose="02000504050000020004" charset="0"/>
                <a:cs typeface="Gotham" panose="02000504050000020004" charset="0"/>
                <a:sym typeface="+mn-ea"/>
              </a:rPr>
              <a:t>5</a:t>
            </a:r>
            <a:r>
              <a:rPr lang="en-US" sz="1100" dirty="0">
                <a:latin typeface="Gotham" panose="02000504050000020004" charset="0"/>
                <a:cs typeface="Gotham" panose="02000504050000020004" charset="0"/>
                <a:sym typeface="+mn-ea"/>
              </a:rPr>
              <a:t> | </a:t>
            </a:r>
            <a:r>
              <a:rPr lang="id-ID" sz="1100" dirty="0">
                <a:latin typeface="Gotham" panose="02000504050000020004" charset="0"/>
                <a:cs typeface="Gotham" panose="02000504050000020004" charset="0"/>
                <a:sym typeface="+mn-ea"/>
              </a:rPr>
              <a:t>PTC </a:t>
            </a:r>
            <a:r>
              <a:rPr lang="en-US" sz="1100" dirty="0">
                <a:latin typeface="Gotham" panose="02000504050000020004" charset="0"/>
                <a:cs typeface="Gotham" panose="02000504050000020004" charset="0"/>
                <a:sym typeface="+mn-ea"/>
              </a:rPr>
              <a:t>Mall</a:t>
            </a:r>
            <a:r>
              <a:rPr lang="id-ID" sz="1100" dirty="0">
                <a:latin typeface="Gotham" panose="02000504050000020004" charset="0"/>
                <a:cs typeface="Gotham" panose="02000504050000020004" charset="0"/>
                <a:sym typeface="+mn-ea"/>
              </a:rPr>
              <a:t>,</a:t>
            </a:r>
            <a:r>
              <a:rPr lang="en-US" sz="1100" dirty="0">
                <a:latin typeface="Gotham" panose="02000504050000020004" charset="0"/>
                <a:cs typeface="Gotham" panose="02000504050000020004" charset="0"/>
                <a:sym typeface="+mn-ea"/>
              </a:rPr>
              <a:t> Surabaya | (</a:t>
            </a:r>
            <a:r>
              <a:rPr lang="id-ID" sz="1100" dirty="0">
                <a:latin typeface="Gotham" panose="02000504050000020004" charset="0"/>
                <a:cs typeface="Gotham" panose="02000504050000020004" charset="0"/>
                <a:sym typeface="+mn-ea"/>
              </a:rPr>
              <a:t>2-5 Oktober 2025)</a:t>
            </a:r>
          </a:p>
          <a:p>
            <a:pPr marL="230505" indent="-228600">
              <a:lnSpc>
                <a:spcPct val="90000"/>
              </a:lnSpc>
              <a:spcAft>
                <a:spcPts val="600"/>
              </a:spcAft>
              <a:buFont typeface="+mj-lt"/>
              <a:buAutoNum type="arabicPeriod" startAt="109"/>
            </a:pPr>
            <a:r>
              <a:rPr lang="id-ID" sz="1100" dirty="0">
                <a:latin typeface="Gotham" panose="02000504050000020004" charset="0"/>
                <a:cs typeface="Gotham" panose="02000504050000020004" charset="0"/>
                <a:sym typeface="+mn-ea"/>
              </a:rPr>
              <a:t>Moderator “</a:t>
            </a:r>
            <a:r>
              <a:rPr lang="id-ID" sz="1100" dirty="0" err="1">
                <a:latin typeface="Gotham" panose="02000504050000020004" charset="0"/>
                <a:cs typeface="Gotham" panose="02000504050000020004" charset="0"/>
                <a:sym typeface="+mn-ea"/>
              </a:rPr>
              <a:t>Voice</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of</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Customer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Pelindo</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Aperindo</a:t>
            </a:r>
            <a:r>
              <a:rPr lang="id-ID" sz="1100" dirty="0">
                <a:latin typeface="Gotham" panose="02000504050000020004" charset="0"/>
                <a:cs typeface="Gotham" panose="02000504050000020004" charset="0"/>
                <a:sym typeface="+mn-ea"/>
              </a:rPr>
              <a:t> | The Meru Sanur, Bali | (3 Oktober 2025)</a:t>
            </a:r>
          </a:p>
          <a:p>
            <a:pPr marL="230505" indent="-228600">
              <a:lnSpc>
                <a:spcPct val="90000"/>
              </a:lnSpc>
              <a:spcAft>
                <a:spcPts val="600"/>
              </a:spcAft>
              <a:buFont typeface="+mj-lt"/>
              <a:buAutoNum type="arabicPeriod" startAt="109"/>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“Pendampingan </a:t>
            </a:r>
            <a:r>
              <a:rPr lang="id-ID" sz="1100" dirty="0" err="1">
                <a:latin typeface="Gotham" panose="02000504050000020004" charset="0"/>
                <a:cs typeface="Gotham" panose="02000504050000020004" charset="0"/>
                <a:sym typeface="+mn-ea"/>
              </a:rPr>
              <a:t>Marketing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Award</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PLN UID Lampung | Kantor PLN UID Lampung | (7 Oktober 2025)</a:t>
            </a:r>
          </a:p>
          <a:p>
            <a:pPr marL="230505" indent="-228600">
              <a:lnSpc>
                <a:spcPct val="90000"/>
              </a:lnSpc>
              <a:spcAft>
                <a:spcPts val="600"/>
              </a:spcAft>
              <a:buFont typeface="+mj-lt"/>
              <a:buAutoNum type="arabicPeriod" startAt="109"/>
            </a:pP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“Pembinaan Pembekalan Tim Inovasi SPKI LIKE”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PLN Nusantara Power | Live </a:t>
            </a:r>
            <a:r>
              <a:rPr lang="id-ID" sz="1100" dirty="0" err="1">
                <a:latin typeface="Gotham" panose="02000504050000020004" charset="0"/>
                <a:cs typeface="Gotham" panose="02000504050000020004" charset="0"/>
                <a:sym typeface="+mn-ea"/>
              </a:rPr>
              <a:t>on</a:t>
            </a:r>
            <a:r>
              <a:rPr lang="id-ID" sz="1100" dirty="0">
                <a:latin typeface="Gotham" panose="02000504050000020004" charset="0"/>
                <a:cs typeface="Gotham" panose="02000504050000020004" charset="0"/>
                <a:sym typeface="+mn-ea"/>
              </a:rPr>
              <a:t> Zoom | (9, 15, 16 Oktober 2025)</a:t>
            </a:r>
          </a:p>
          <a:p>
            <a:pPr marL="230505" indent="-228600">
              <a:lnSpc>
                <a:spcPct val="90000"/>
              </a:lnSpc>
              <a:spcAft>
                <a:spcPts val="600"/>
              </a:spcAft>
              <a:buFont typeface="+mj-lt"/>
              <a:buAutoNum type="arabicPeriod" startAt="109"/>
            </a:pPr>
            <a:r>
              <a:rPr lang="id-ID" sz="1100" dirty="0">
                <a:latin typeface="Gotham" panose="02000504050000020004" charset="0"/>
                <a:cs typeface="Gotham" panose="02000504050000020004" charset="0"/>
                <a:sym typeface="+mn-ea"/>
              </a:rPr>
              <a:t>Narasumber “</a:t>
            </a:r>
            <a:r>
              <a:rPr lang="id-ID" sz="1100" dirty="0" err="1">
                <a:latin typeface="Gotham" panose="02000504050000020004" charset="0"/>
                <a:cs typeface="Gotham" panose="02000504050000020004" charset="0"/>
                <a:sym typeface="+mn-ea"/>
              </a:rPr>
              <a:t>Training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of</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Trainer</a:t>
            </a:r>
            <a:r>
              <a:rPr lang="id-ID" sz="1100" dirty="0">
                <a:latin typeface="Gotham" panose="02000504050000020004" charset="0"/>
                <a:cs typeface="Gotham" panose="02000504050000020004" charset="0"/>
                <a:sym typeface="+mn-ea"/>
              </a:rPr>
              <a:t> bagi Narasumber Pelatihan Sertifikasi </a:t>
            </a:r>
            <a:r>
              <a:rPr lang="id-ID" sz="1100" dirty="0" err="1">
                <a:latin typeface="Gotham" panose="02000504050000020004" charset="0"/>
                <a:cs typeface="Gotham" panose="02000504050000020004" charset="0"/>
                <a:sym typeface="+mn-ea"/>
              </a:rPr>
              <a:t>Tresuri</a:t>
            </a:r>
            <a:r>
              <a:rPr lang="id-ID" sz="1100" dirty="0">
                <a:latin typeface="Gotham" panose="02000504050000020004" charset="0"/>
                <a:cs typeface="Gotham" panose="02000504050000020004" charset="0"/>
                <a:sym typeface="+mn-ea"/>
              </a:rPr>
              <a:t> dan Penguji Uji Sertifikasi </a:t>
            </a:r>
            <a:r>
              <a:rPr lang="id-ID" sz="1100" dirty="0" err="1">
                <a:latin typeface="Gotham" panose="02000504050000020004" charset="0"/>
                <a:cs typeface="Gotham" panose="02000504050000020004" charset="0"/>
                <a:sym typeface="+mn-ea"/>
              </a:rPr>
              <a:t>Tresuri</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Bank Indonesia | The </a:t>
            </a:r>
            <a:r>
              <a:rPr lang="id-ID" sz="1100" dirty="0" err="1">
                <a:latin typeface="Gotham" panose="02000504050000020004" charset="0"/>
                <a:cs typeface="Gotham" panose="02000504050000020004" charset="0"/>
                <a:sym typeface="+mn-ea"/>
              </a:rPr>
              <a:t>Gaia</a:t>
            </a:r>
            <a:r>
              <a:rPr lang="id-ID" sz="1100" dirty="0">
                <a:latin typeface="Gotham" panose="02000504050000020004" charset="0"/>
                <a:cs typeface="Gotham" panose="02000504050000020004" charset="0"/>
                <a:sym typeface="+mn-ea"/>
              </a:rPr>
              <a:t> Hotel, Bandung | (10 Oktober 2025)</a:t>
            </a:r>
            <a:br>
              <a:rPr lang="id-ID" sz="1050" dirty="0">
                <a:latin typeface="Gotham" panose="02000504050000020004" pitchFamily="2" charset="0"/>
              </a:rPr>
            </a:br>
            <a:r>
              <a:rPr lang="id-ID" sz="1100" dirty="0">
                <a:latin typeface="Gotham" panose="02000504050000020004" charset="0"/>
                <a:cs typeface="Gotham" panose="02000504050000020004" charset="0"/>
                <a:sym typeface="+mn-ea"/>
              </a:rPr>
              <a:t> </a:t>
            </a: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cs typeface="Arial" panose="020B0604020202020204" pitchFamily="34"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p>
          <a:p>
            <a:pPr marL="230505" indent="-228600">
              <a:lnSpc>
                <a:spcPct val="90000"/>
              </a:lnSpc>
              <a:spcAft>
                <a:spcPts val="600"/>
              </a:spcAft>
              <a:buFont typeface="+mj-lt"/>
              <a:buAutoNum type="arabicPeriod" startAt="109"/>
            </a:pPr>
            <a:endParaRPr lang="id-ID" sz="1100" dirty="0"/>
          </a:p>
          <a:p>
            <a:pPr marL="230505" indent="-228600">
              <a:lnSpc>
                <a:spcPct val="90000"/>
              </a:lnSpc>
              <a:spcAft>
                <a:spcPts val="600"/>
              </a:spcAft>
              <a:buFont typeface="+mj-lt"/>
              <a:buAutoNum type="arabicPeriod" startAt="109"/>
            </a:pPr>
            <a:endParaRPr lang="id-ID" sz="1100" dirty="0"/>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cs typeface="Gotham" panose="02000504050000020004" charset="0"/>
            </a:endParaRPr>
          </a:p>
          <a:p>
            <a:pPr marL="230505" indent="-228600">
              <a:lnSpc>
                <a:spcPct val="90000"/>
              </a:lnSpc>
              <a:spcAft>
                <a:spcPts val="600"/>
              </a:spcAft>
              <a:buFont typeface="+mj-lt"/>
              <a:buAutoNum type="arabicPeriod" startAt="109"/>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09"/>
            </a:pPr>
            <a:endParaRPr lang="id-ID" sz="1100" dirty="0">
              <a:latin typeface="Gotham" panose="02000504050000020004" pitchFamily="2" charset="0"/>
            </a:endParaRPr>
          </a:p>
          <a:p>
            <a:pPr marL="230505" indent="-228600">
              <a:lnSpc>
                <a:spcPct val="90000"/>
              </a:lnSpc>
              <a:spcAft>
                <a:spcPts val="600"/>
              </a:spcAft>
              <a:buFont typeface="+mj-lt"/>
              <a:buAutoNum type="arabicPeriod" startAt="109"/>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09"/>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09"/>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09"/>
            </a:pPr>
            <a:r>
              <a:rPr lang="id-ID" sz="1100" b="0" dirty="0">
                <a:latin typeface="Gotham" panose="02000504050000020004" charset="0"/>
                <a:cs typeface="Gotham" panose="02000504050000020004" charset="0"/>
              </a:rPr>
              <a:t>1</a:t>
            </a:r>
            <a:endParaRPr lang="en-US" sz="110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F0B91E87-5DE8-17DE-593B-2DCA72D09C05}"/>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15822BD6-33DE-2F62-91D7-A6F5B2B1A76E}"/>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EDE76515-8AB4-4701-9AA4-387F36069911}"/>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4164EC2F-4171-E25E-118D-612848D63A55}"/>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AD6BF2B2-A388-66FE-0D0F-CB3415737E90}"/>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4EEBCC50-882B-38BA-2274-0E7F0AF7C522}"/>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F8A2FEB7-BA8C-17C3-00E9-83BAF9BFAC01}"/>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0F324AF9-BEF5-7CC8-8247-140855320058}"/>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3DD4C67F-345F-5766-3DBB-2A0B8C33E279}"/>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2223FC0E-728A-E0C0-05F3-5A842F65B73E}"/>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B3C70A59-DC9C-9AF5-9773-DFFDE8B06341}"/>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DF874923-ABDA-D8C8-7B08-C3FF1C889FEF}"/>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A90D8636-3C3C-98EC-81AD-E05C715D749A}"/>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E8EA6D1B-4106-3CF4-F067-79419A14FF08}"/>
              </a:ext>
            </a:extLst>
          </p:cNvPr>
          <p:cNvSpPr txBox="1"/>
          <p:nvPr/>
        </p:nvSpPr>
        <p:spPr>
          <a:xfrm>
            <a:off x="6409272" y="360000"/>
            <a:ext cx="4500245"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20"/>
            </a:pPr>
            <a:r>
              <a:rPr lang="id-ID" sz="1100" dirty="0">
                <a:latin typeface="Gotham" panose="02000504050000020004" charset="0"/>
                <a:cs typeface="Gotham" panose="02000504050000020004" charset="0"/>
              </a:rPr>
              <a:t> </a:t>
            </a:r>
            <a:r>
              <a:rPr lang="id-ID" sz="1100" dirty="0">
                <a:latin typeface="Gotham" panose="02000504050000020004" pitchFamily="2" charset="0"/>
              </a:rPr>
              <a:t>Narasumber “</a:t>
            </a:r>
            <a:r>
              <a:rPr lang="sv-SE" sz="1100" dirty="0">
                <a:latin typeface="Gotham" panose="02000504050000020004" pitchFamily="2" charset="0"/>
              </a:rPr>
              <a:t>Pelatihan Penguatan Kompetensi dan Profesionalisme SDM dalam </a:t>
            </a:r>
            <a:r>
              <a:rPr lang="id-ID" sz="1100" dirty="0">
                <a:latin typeface="Gotham" panose="02000504050000020004" pitchFamily="2" charset="0"/>
              </a:rPr>
              <a:t>M</a:t>
            </a:r>
            <a:r>
              <a:rPr lang="sv-SE" sz="1100" dirty="0">
                <a:latin typeface="Gotham" panose="02000504050000020004" pitchFamily="2" charset="0"/>
              </a:rPr>
              <a:t>eningkatkan </a:t>
            </a:r>
            <a:r>
              <a:rPr lang="id-ID" sz="1100" dirty="0">
                <a:latin typeface="Gotham" panose="02000504050000020004" pitchFamily="2" charset="0"/>
              </a:rPr>
              <a:t>K</a:t>
            </a:r>
            <a:r>
              <a:rPr lang="sv-SE" sz="1100" dirty="0">
                <a:latin typeface="Gotham" panose="02000504050000020004" pitchFamily="2" charset="0"/>
              </a:rPr>
              <a:t>inerja Pelayanan</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PDAM Magelang | </a:t>
            </a:r>
            <a:r>
              <a:rPr lang="id-ID" sz="1100" dirty="0" err="1">
                <a:latin typeface="Gotham" panose="02000504050000020004" pitchFamily="2" charset="0"/>
              </a:rPr>
              <a:t>Swissbell</a:t>
            </a:r>
            <a:r>
              <a:rPr lang="id-ID" sz="1100" dirty="0">
                <a:latin typeface="Gotham" panose="02000504050000020004" pitchFamily="2" charset="0"/>
              </a:rPr>
              <a:t> </a:t>
            </a:r>
            <a:r>
              <a:rPr lang="id-ID" sz="1100" dirty="0" err="1">
                <a:latin typeface="Gotham" panose="02000504050000020004" pitchFamily="2" charset="0"/>
              </a:rPr>
              <a:t>Tunjungan</a:t>
            </a:r>
            <a:r>
              <a:rPr lang="id-ID" sz="1100" dirty="0">
                <a:latin typeface="Gotham" panose="02000504050000020004" pitchFamily="2" charset="0"/>
              </a:rPr>
              <a:t>, Surabaya | (12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Narasumber “Menjadikan Pengaduan Sebagai Sumber Inovasi Layanan Perizinan” </a:t>
            </a:r>
            <a:r>
              <a:rPr lang="id-ID" sz="1100" dirty="0" err="1">
                <a:latin typeface="Gotham" panose="02000504050000020004" pitchFamily="2" charset="0"/>
              </a:rPr>
              <a:t>for</a:t>
            </a:r>
            <a:r>
              <a:rPr lang="id-ID" sz="1100" dirty="0">
                <a:latin typeface="Gotham" panose="02000504050000020004" pitchFamily="2" charset="0"/>
              </a:rPr>
              <a:t> BP Batam | Hotel Santika Batam | (14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a:t>
            </a: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Aulia Hany Mustikasari (Komisi B DPRD Jawa Timur)” </a:t>
            </a:r>
            <a:r>
              <a:rPr lang="id-ID" sz="1100" dirty="0" err="1">
                <a:latin typeface="Gotham" panose="02000504050000020004" pitchFamily="2" charset="0"/>
              </a:rPr>
              <a:t>for</a:t>
            </a:r>
            <a:r>
              <a:rPr lang="id-ID" sz="1100" dirty="0">
                <a:latin typeface="Gotham" panose="02000504050000020004" pitchFamily="2" charset="0"/>
              </a:rPr>
              <a:t> Kompas TV | Surabaya | (16 September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a:t>
            </a:r>
            <a:r>
              <a:rPr lang="id-ID" sz="1100" dirty="0" err="1">
                <a:latin typeface="Gotham" panose="02000504050000020004" pitchFamily="2" charset="0"/>
              </a:rPr>
              <a:t>Facilitator</a:t>
            </a:r>
            <a:r>
              <a:rPr lang="id-ID" sz="1100" dirty="0">
                <a:latin typeface="Gotham" panose="02000504050000020004" pitchFamily="2" charset="0"/>
              </a:rPr>
              <a:t> “Pembekalan </a:t>
            </a:r>
            <a:r>
              <a:rPr lang="id-ID" sz="1100" dirty="0" err="1">
                <a:latin typeface="Gotham" panose="02000504050000020004" pitchFamily="2" charset="0"/>
              </a:rPr>
              <a:t>Culture</a:t>
            </a:r>
            <a:r>
              <a:rPr lang="id-ID" sz="1100" dirty="0">
                <a:latin typeface="Gotham" panose="02000504050000020004" pitchFamily="2" charset="0"/>
              </a:rPr>
              <a:t> Festival” </a:t>
            </a:r>
            <a:r>
              <a:rPr lang="id-ID" sz="1100" dirty="0" err="1">
                <a:latin typeface="Gotham" panose="02000504050000020004" pitchFamily="2" charset="0"/>
              </a:rPr>
              <a:t>for</a:t>
            </a:r>
            <a:r>
              <a:rPr lang="id-ID" sz="1100" dirty="0">
                <a:latin typeface="Gotham" panose="02000504050000020004" pitchFamily="2" charset="0"/>
              </a:rPr>
              <a:t> PLN Nusantara Power | 18 Office Park, Jakarta | (20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a:t>
            </a:r>
            <a:r>
              <a:rPr lang="en-US" sz="1100" dirty="0">
                <a:latin typeface="Gotham" panose="02000504050000020004" charset="0"/>
                <a:cs typeface="Gotham" panose="02000504050000020004" charset="0"/>
              </a:rPr>
              <a:t>Host “Instagram Live </a:t>
            </a:r>
            <a:r>
              <a:rPr lang="en-US" sz="1100" dirty="0" err="1">
                <a:latin typeface="Gotham" panose="02000504050000020004" charset="0"/>
                <a:cs typeface="Gotham" panose="02000504050000020004" charset="0"/>
              </a:rPr>
              <a:t>Apotek</a:t>
            </a:r>
            <a:r>
              <a:rPr lang="en-US" sz="1100" dirty="0">
                <a:latin typeface="Gotham" panose="02000504050000020004" charset="0"/>
                <a:cs typeface="Gotham" panose="02000504050000020004" charset="0"/>
              </a:rPr>
              <a:t> Tiara” | Live on Instagram @apotektiara</a:t>
            </a:r>
            <a:r>
              <a:rPr lang="id-ID" sz="1100" dirty="0">
                <a:latin typeface="Gotham" panose="02000504050000020004" charset="0"/>
                <a:cs typeface="Gotham" panose="02000504050000020004" charset="0"/>
              </a:rPr>
              <a:t> | </a:t>
            </a:r>
            <a:r>
              <a:rPr lang="en-US" sz="1100" dirty="0">
                <a:latin typeface="Gotham" panose="02000504050000020004" charset="0"/>
                <a:cs typeface="Gotham" panose="02000504050000020004" charset="0"/>
              </a:rPr>
              <a:t>(2</a:t>
            </a:r>
            <a:r>
              <a:rPr lang="id-ID" sz="1100" dirty="0">
                <a:latin typeface="Gotham" panose="02000504050000020004" charset="0"/>
                <a:cs typeface="Gotham" panose="02000504050000020004" charset="0"/>
              </a:rPr>
              <a:t>1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a:t>
            </a:r>
            <a:r>
              <a:rPr lang="id-ID" sz="1100" dirty="0" err="1">
                <a:latin typeface="Gotham" panose="02000504050000020004" pitchFamily="2" charset="0"/>
              </a:rPr>
              <a:t>Facilitator</a:t>
            </a:r>
            <a:r>
              <a:rPr lang="id-ID" sz="1100" dirty="0">
                <a:latin typeface="Gotham" panose="02000504050000020004" pitchFamily="2" charset="0"/>
              </a:rPr>
              <a:t> “Pembekalan Tim Inovasi PLN” </a:t>
            </a:r>
            <a:r>
              <a:rPr lang="id-ID" sz="1100" dirty="0" err="1">
                <a:latin typeface="Gotham" panose="02000504050000020004" pitchFamily="2" charset="0"/>
              </a:rPr>
              <a:t>for</a:t>
            </a:r>
            <a:r>
              <a:rPr lang="id-ID" sz="1100" dirty="0">
                <a:latin typeface="Gotham" panose="02000504050000020004" pitchFamily="2" charset="0"/>
              </a:rPr>
              <a:t> PLN Pusdiklat UPDL Pandaan | (22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MC “Sarasehan JKN dengan PABRI” </a:t>
            </a:r>
            <a:r>
              <a:rPr lang="id-ID" sz="1100" dirty="0" err="1">
                <a:latin typeface="Gotham" panose="02000504050000020004" pitchFamily="2" charset="0"/>
              </a:rPr>
              <a:t>for</a:t>
            </a:r>
            <a:r>
              <a:rPr lang="id-ID" sz="1100" dirty="0">
                <a:latin typeface="Gotham" panose="02000504050000020004" pitchFamily="2" charset="0"/>
              </a:rPr>
              <a:t> BPJS Kesehatan | Hotel </a:t>
            </a:r>
            <a:r>
              <a:rPr lang="id-ID" sz="1100" dirty="0" err="1">
                <a:latin typeface="Gotham" panose="02000504050000020004" pitchFamily="2" charset="0"/>
              </a:rPr>
              <a:t>Novotel</a:t>
            </a:r>
            <a:r>
              <a:rPr lang="id-ID" sz="1100" dirty="0">
                <a:latin typeface="Gotham" panose="02000504050000020004" pitchFamily="2" charset="0"/>
              </a:rPr>
              <a:t> </a:t>
            </a:r>
            <a:r>
              <a:rPr lang="id-ID" sz="1100" dirty="0" err="1">
                <a:latin typeface="Gotham" panose="02000504050000020004" pitchFamily="2" charset="0"/>
              </a:rPr>
              <a:t>Samator</a:t>
            </a:r>
            <a:r>
              <a:rPr lang="id-ID" sz="1100" dirty="0">
                <a:latin typeface="Gotham" panose="02000504050000020004" pitchFamily="2" charset="0"/>
              </a:rPr>
              <a:t>, Surabaya | (23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Narasumber “</a:t>
            </a:r>
            <a:r>
              <a:rPr lang="id-ID" sz="1100" dirty="0" err="1">
                <a:latin typeface="Gotham" panose="02000504050000020004" pitchFamily="2" charset="0"/>
              </a:rPr>
              <a:t>Workshop</a:t>
            </a:r>
            <a:r>
              <a:rPr lang="id-ID" sz="1100" dirty="0">
                <a:latin typeface="Gotham" panose="02000504050000020004" pitchFamily="2" charset="0"/>
              </a:rPr>
              <a:t> Service </a:t>
            </a:r>
            <a:r>
              <a:rPr lang="id-ID" sz="1100" dirty="0" err="1">
                <a:latin typeface="Gotham" panose="02000504050000020004" pitchFamily="2" charset="0"/>
              </a:rPr>
              <a:t>Excellence</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Puskesmas </a:t>
            </a:r>
            <a:r>
              <a:rPr lang="id-ID" sz="1100" dirty="0" err="1">
                <a:latin typeface="Gotham" panose="02000504050000020004" pitchFamily="2" charset="0"/>
              </a:rPr>
              <a:t>Sawoo</a:t>
            </a:r>
            <a:r>
              <a:rPr lang="id-ID" sz="1100" dirty="0">
                <a:latin typeface="Gotham" panose="02000504050000020004" pitchFamily="2" charset="0"/>
              </a:rPr>
              <a:t> | The Malioboro Hotel &amp; </a:t>
            </a:r>
            <a:r>
              <a:rPr lang="id-ID" sz="1100" dirty="0" err="1">
                <a:latin typeface="Gotham" panose="02000504050000020004" pitchFamily="2" charset="0"/>
              </a:rPr>
              <a:t>Conference</a:t>
            </a:r>
            <a:r>
              <a:rPr lang="id-ID" sz="1100" dirty="0">
                <a:latin typeface="Gotham" panose="02000504050000020004" pitchFamily="2" charset="0"/>
              </a:rPr>
              <a:t> Center, Yogyakarta | (24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MC Hari Dokter Nasional </a:t>
            </a:r>
            <a:r>
              <a:rPr lang="id-ID" sz="1100" dirty="0" err="1">
                <a:latin typeface="Gotham" panose="02000504050000020004" pitchFamily="2" charset="0"/>
              </a:rPr>
              <a:t>for</a:t>
            </a:r>
            <a:r>
              <a:rPr lang="id-ID" sz="1100" dirty="0">
                <a:latin typeface="Gotham" panose="02000504050000020004" pitchFamily="2" charset="0"/>
              </a:rPr>
              <a:t> Siloam Hospitals Surabaya | Westin Hotel, Surabaya | (25 Oktober 2025)</a:t>
            </a:r>
          </a:p>
          <a:p>
            <a:pPr marL="230505" indent="-228600">
              <a:lnSpc>
                <a:spcPct val="90000"/>
              </a:lnSpc>
              <a:spcAft>
                <a:spcPts val="600"/>
              </a:spcAft>
              <a:buFont typeface="+mj-lt"/>
              <a:buAutoNum type="arabicPeriod" startAt="120"/>
            </a:pPr>
            <a:r>
              <a:rPr lang="id-ID" sz="1100" dirty="0">
                <a:latin typeface="Gotham" panose="02000504050000020004" pitchFamily="2" charset="0"/>
              </a:rPr>
              <a:t> </a:t>
            </a:r>
            <a:r>
              <a:rPr lang="id-ID" sz="1100" dirty="0" err="1">
                <a:latin typeface="Gotham" panose="02000504050000020004" pitchFamily="2" charset="0"/>
              </a:rPr>
              <a:t>Facilitator</a:t>
            </a:r>
            <a:r>
              <a:rPr lang="id-ID" sz="1100" dirty="0">
                <a:latin typeface="Gotham" panose="02000504050000020004" pitchFamily="2" charset="0"/>
              </a:rPr>
              <a:t> “Pembinaan Pembekalan Tim Inovasi SPKI LIKE” </a:t>
            </a:r>
            <a:r>
              <a:rPr lang="id-ID" sz="1100" dirty="0" err="1">
                <a:latin typeface="Gotham" panose="02000504050000020004" pitchFamily="2" charset="0"/>
              </a:rPr>
              <a:t>for</a:t>
            </a:r>
            <a:r>
              <a:rPr lang="id-ID" sz="1100" dirty="0">
                <a:latin typeface="Gotham" panose="02000504050000020004" pitchFamily="2" charset="0"/>
              </a:rPr>
              <a:t> PLN Nusantara Power | Kantor PLN NP, Jakarta | (26-27 Oktober 2025) </a:t>
            </a:r>
          </a:p>
          <a:p>
            <a:pPr marL="230505" indent="-228600">
              <a:lnSpc>
                <a:spcPct val="90000"/>
              </a:lnSpc>
              <a:spcAft>
                <a:spcPts val="600"/>
              </a:spcAft>
              <a:buFont typeface="+mj-lt"/>
              <a:buAutoNum type="arabicPeriod" startAt="120"/>
            </a:pPr>
            <a:r>
              <a:rPr lang="id-ID" sz="1100" dirty="0">
                <a:latin typeface="Gotham" panose="02000504050000020004" pitchFamily="2" charset="0"/>
              </a:rPr>
              <a:t> Narasumber “Komunikasi Efektif Dalam Rangka Edukasi dan Pengaduan Konsumen dan Masyarakat” </a:t>
            </a:r>
            <a:r>
              <a:rPr lang="id-ID" sz="1100" dirty="0" err="1">
                <a:latin typeface="Gotham" panose="02000504050000020004" pitchFamily="2" charset="0"/>
              </a:rPr>
              <a:t>for</a:t>
            </a:r>
            <a:r>
              <a:rPr lang="id-ID" sz="1100" dirty="0">
                <a:latin typeface="Gotham" panose="02000504050000020004" pitchFamily="2" charset="0"/>
              </a:rPr>
              <a:t> OJK Jawa Tengah | Hotel </a:t>
            </a:r>
            <a:r>
              <a:rPr lang="id-ID" sz="1100" dirty="0" err="1">
                <a:latin typeface="Gotham" panose="02000504050000020004" pitchFamily="2" charset="0"/>
              </a:rPr>
              <a:t>Tentrem</a:t>
            </a:r>
            <a:r>
              <a:rPr lang="id-ID" sz="1100" dirty="0">
                <a:latin typeface="Gotham" panose="02000504050000020004" pitchFamily="2" charset="0"/>
              </a:rPr>
              <a:t>, Semarang | (28 Oktober 2025)</a:t>
            </a:r>
            <a:br>
              <a:rPr lang="id-ID" sz="1100" dirty="0">
                <a:latin typeface="Gotham" panose="02000504050000020004" pitchFamily="2" charset="0"/>
              </a:rPr>
            </a:br>
            <a:endParaRPr lang="id-ID" sz="1100" dirty="0">
              <a:latin typeface="Gotham" panose="02000504050000020004" charset="0"/>
              <a:cs typeface="Gotham" panose="02000504050000020004" charset="0"/>
            </a:endParaRPr>
          </a:p>
          <a:p>
            <a:pPr marL="1905">
              <a:lnSpc>
                <a:spcPct val="90000"/>
              </a:lnSpc>
              <a:spcAft>
                <a:spcPts val="600"/>
              </a:spcAft>
            </a:pPr>
            <a:endParaRPr lang="id-ID"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 </a:t>
            </a: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1091249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4777B-F0A4-9997-F254-520A4C5EC10F}"/>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EB3D416F-B1EB-66D6-83FE-B67661FAE65E}"/>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B7D20DB1-DA78-6593-E62B-F46A71C92961}"/>
              </a:ext>
            </a:extLst>
          </p:cNvPr>
          <p:cNvSpPr txBox="1"/>
          <p:nvPr/>
        </p:nvSpPr>
        <p:spPr>
          <a:xfrm>
            <a:off x="1746676" y="360000"/>
            <a:ext cx="4500245" cy="5783946"/>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31"/>
            </a:pPr>
            <a:r>
              <a:rPr lang="id-ID" sz="1050" dirty="0">
                <a:latin typeface="Gotham" panose="02000504050000020004" pitchFamily="2" charset="0"/>
              </a:rPr>
              <a:t>Narasumber “</a:t>
            </a:r>
            <a:r>
              <a:rPr lang="id-ID" sz="1050" dirty="0" err="1">
                <a:latin typeface="Gotham" panose="02000504050000020004" pitchFamily="2" charset="0"/>
              </a:rPr>
              <a:t>Workshop</a:t>
            </a:r>
            <a:r>
              <a:rPr lang="id-ID" sz="1050" dirty="0">
                <a:latin typeface="Gotham" panose="02000504050000020004" pitchFamily="2" charset="0"/>
              </a:rPr>
              <a:t> Pelatihan Service </a:t>
            </a:r>
            <a:r>
              <a:rPr lang="id-ID" sz="1050" dirty="0" err="1">
                <a:latin typeface="Gotham" panose="02000504050000020004" pitchFamily="2" charset="0"/>
              </a:rPr>
              <a:t>Excellence</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Dinas Kesehatan Kab. Tuban | Aula Aster, </a:t>
            </a:r>
            <a:r>
              <a:rPr lang="id-ID" sz="1050" dirty="0" err="1">
                <a:latin typeface="Gotham" panose="02000504050000020004" pitchFamily="2" charset="0"/>
              </a:rPr>
              <a:t>Dinkes</a:t>
            </a:r>
            <a:r>
              <a:rPr lang="id-ID" sz="1050" dirty="0">
                <a:latin typeface="Gotham" panose="02000504050000020004" pitchFamily="2" charset="0"/>
              </a:rPr>
              <a:t> Tuban | (29-30 Oktober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Narasumber “</a:t>
            </a:r>
            <a:r>
              <a:rPr lang="sv-SE" sz="1050" dirty="0">
                <a:latin typeface="Gotham" panose="02000504050000020004" pitchFamily="2" charset="0"/>
              </a:rPr>
              <a:t>Kurikulum Cinta: Sinergi Orang Tua dan Madrasah dalam Membangun Generasi Berakhlak</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Fakultas </a:t>
            </a:r>
            <a:r>
              <a:rPr lang="id-ID" sz="1050" dirty="0" err="1">
                <a:latin typeface="Gotham" panose="02000504050000020004" pitchFamily="2" charset="0"/>
              </a:rPr>
              <a:t>Tarbiyah</a:t>
            </a:r>
            <a:r>
              <a:rPr lang="id-ID" sz="1050" dirty="0">
                <a:latin typeface="Gotham" panose="02000504050000020004" pitchFamily="2" charset="0"/>
              </a:rPr>
              <a:t> dan Keguruan UINSA | Hotel Mustika, Tuban | (31 Oktober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Narasumber “Pelatihan Service </a:t>
            </a:r>
            <a:r>
              <a:rPr lang="id-ID" sz="1050" dirty="0" err="1">
                <a:latin typeface="Gotham" panose="02000504050000020004" pitchFamily="2" charset="0"/>
              </a:rPr>
              <a:t>Excellence</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Puskesmas </a:t>
            </a:r>
            <a:r>
              <a:rPr lang="id-ID" sz="1050" dirty="0" err="1">
                <a:latin typeface="Gotham" panose="02000504050000020004" pitchFamily="2" charset="0"/>
              </a:rPr>
              <a:t>Buduran</a:t>
            </a:r>
            <a:r>
              <a:rPr lang="id-ID" sz="1050" dirty="0">
                <a:latin typeface="Gotham" panose="02000504050000020004" pitchFamily="2" charset="0"/>
              </a:rPr>
              <a:t> | Samara Hotel &amp; Resort, Batu | (2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MC “</a:t>
            </a:r>
            <a:r>
              <a:rPr lang="sv-SE" sz="1050" dirty="0">
                <a:latin typeface="Gotham" panose="02000504050000020004" pitchFamily="2" charset="0"/>
              </a:rPr>
              <a:t>P</a:t>
            </a:r>
            <a:r>
              <a:rPr lang="id-ID" sz="1050" dirty="0" err="1">
                <a:latin typeface="Gotham" panose="02000504050000020004" pitchFamily="2" charset="0"/>
              </a:rPr>
              <a:t>enganugerahan</a:t>
            </a:r>
            <a:r>
              <a:rPr lang="sv-SE" sz="1050" dirty="0">
                <a:latin typeface="Gotham" panose="02000504050000020004" pitchFamily="2" charset="0"/>
              </a:rPr>
              <a:t> P</a:t>
            </a:r>
            <a:r>
              <a:rPr lang="id-ID" sz="1050" dirty="0" err="1">
                <a:latin typeface="Gotham" panose="02000504050000020004" pitchFamily="2" charset="0"/>
              </a:rPr>
              <a:t>enghargaan</a:t>
            </a:r>
            <a:r>
              <a:rPr lang="sv-SE" sz="1050" dirty="0">
                <a:latin typeface="Gotham" panose="02000504050000020004" pitchFamily="2" charset="0"/>
              </a:rPr>
              <a:t> P</a:t>
            </a:r>
            <a:r>
              <a:rPr lang="id-ID" sz="1050" dirty="0" err="1">
                <a:latin typeface="Gotham" panose="02000504050000020004" pitchFamily="2" charset="0"/>
              </a:rPr>
              <a:t>roduktivitas</a:t>
            </a:r>
            <a:r>
              <a:rPr lang="sv-SE" sz="1050" dirty="0">
                <a:latin typeface="Gotham" panose="02000504050000020004" pitchFamily="2" charset="0"/>
              </a:rPr>
              <a:t> K</a:t>
            </a:r>
            <a:r>
              <a:rPr lang="id-ID" sz="1050" dirty="0" err="1">
                <a:latin typeface="Gotham" panose="02000504050000020004" pitchFamily="2" charset="0"/>
              </a:rPr>
              <a:t>ompetisi</a:t>
            </a:r>
            <a:r>
              <a:rPr lang="sv-SE" sz="1050" dirty="0">
                <a:latin typeface="Gotham" panose="02000504050000020004" pitchFamily="2" charset="0"/>
              </a:rPr>
              <a:t> 5R/5S A</a:t>
            </a:r>
            <a:r>
              <a:rPr lang="id-ID" sz="1050" dirty="0" err="1">
                <a:latin typeface="Gotham" panose="02000504050000020004" pitchFamily="2" charset="0"/>
              </a:rPr>
              <a:t>ntar</a:t>
            </a:r>
            <a:r>
              <a:rPr lang="sv-SE" sz="1050" dirty="0">
                <a:latin typeface="Gotham" panose="02000504050000020004" pitchFamily="2" charset="0"/>
              </a:rPr>
              <a:t> P</a:t>
            </a:r>
            <a:r>
              <a:rPr lang="id-ID" sz="1050" dirty="0" err="1">
                <a:latin typeface="Gotham" panose="02000504050000020004" pitchFamily="2" charset="0"/>
              </a:rPr>
              <a:t>erusahaan</a:t>
            </a:r>
            <a:r>
              <a:rPr lang="sv-SE" sz="1050" dirty="0">
                <a:latin typeface="Gotham" panose="02000504050000020004" pitchFamily="2" charset="0"/>
              </a:rPr>
              <a:t> </a:t>
            </a:r>
            <a:r>
              <a:rPr lang="id-ID" sz="1050" dirty="0">
                <a:latin typeface="Gotham" panose="02000504050000020004" pitchFamily="2" charset="0"/>
              </a:rPr>
              <a:t>di</a:t>
            </a:r>
            <a:r>
              <a:rPr lang="sv-SE" sz="1050" dirty="0">
                <a:latin typeface="Gotham" panose="02000504050000020004" pitchFamily="2" charset="0"/>
              </a:rPr>
              <a:t> </a:t>
            </a:r>
            <a:r>
              <a:rPr lang="id-ID" sz="1050" dirty="0">
                <a:latin typeface="Gotham" panose="02000504050000020004" pitchFamily="2" charset="0"/>
              </a:rPr>
              <a:t>Jawa Timur</a:t>
            </a:r>
            <a:r>
              <a:rPr lang="sv-SE" sz="1050" dirty="0">
                <a:latin typeface="Gotham" panose="02000504050000020004" pitchFamily="2" charset="0"/>
              </a:rPr>
              <a:t> T</a:t>
            </a:r>
            <a:r>
              <a:rPr lang="id-ID" sz="1050" dirty="0" err="1">
                <a:latin typeface="Gotham" panose="02000504050000020004" pitchFamily="2" charset="0"/>
              </a:rPr>
              <a:t>ahun</a:t>
            </a:r>
            <a:r>
              <a:rPr lang="id-ID" sz="1050" dirty="0">
                <a:latin typeface="Gotham" panose="02000504050000020004" pitchFamily="2" charset="0"/>
              </a:rPr>
              <a:t> </a:t>
            </a:r>
            <a:r>
              <a:rPr lang="sv-SE" sz="1050" dirty="0">
                <a:latin typeface="Gotham" panose="02000504050000020004" pitchFamily="2" charset="0"/>
              </a:rPr>
              <a:t>2025</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a:t>
            </a:r>
            <a:r>
              <a:rPr lang="id-ID" sz="1050" dirty="0" err="1">
                <a:latin typeface="Gotham" panose="02000504050000020004" pitchFamily="2" charset="0"/>
              </a:rPr>
              <a:t>Disnakertrans</a:t>
            </a:r>
            <a:r>
              <a:rPr lang="id-ID" sz="1050" dirty="0">
                <a:latin typeface="Gotham" panose="02000504050000020004" pitchFamily="2" charset="0"/>
              </a:rPr>
              <a:t> Jawa Timur | Hotel </a:t>
            </a:r>
            <a:r>
              <a:rPr lang="id-ID" sz="1050" dirty="0" err="1">
                <a:latin typeface="Gotham" panose="02000504050000020004" pitchFamily="2" charset="0"/>
              </a:rPr>
              <a:t>Mercure</a:t>
            </a:r>
            <a:r>
              <a:rPr lang="id-ID" sz="1050" dirty="0">
                <a:latin typeface="Gotham" panose="02000504050000020004" pitchFamily="2" charset="0"/>
              </a:rPr>
              <a:t> Grand Mirama, Surabaya | (5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Narasumber “</a:t>
            </a:r>
            <a:r>
              <a:rPr lang="id-ID" sz="1050" dirty="0" err="1">
                <a:latin typeface="Gotham" panose="02000504050000020004" pitchFamily="2" charset="0"/>
              </a:rPr>
              <a:t>Workshop</a:t>
            </a:r>
            <a:r>
              <a:rPr lang="id-ID" sz="1050" dirty="0">
                <a:latin typeface="Gotham" panose="02000504050000020004" pitchFamily="2" charset="0"/>
              </a:rPr>
              <a:t> Personal </a:t>
            </a:r>
            <a:r>
              <a:rPr lang="id-ID" sz="1050" dirty="0" err="1">
                <a:latin typeface="Gotham" panose="02000504050000020004" pitchFamily="2" charset="0"/>
              </a:rPr>
              <a:t>Branding</a:t>
            </a:r>
            <a:r>
              <a:rPr lang="id-ID" sz="1050" dirty="0">
                <a:latin typeface="Gotham" panose="02000504050000020004" pitchFamily="2" charset="0"/>
              </a:rPr>
              <a:t>, Professional </a:t>
            </a:r>
            <a:r>
              <a:rPr lang="id-ID" sz="1050" dirty="0" err="1">
                <a:latin typeface="Gotham" panose="02000504050000020004" pitchFamily="2" charset="0"/>
              </a:rPr>
              <a:t>Grooming</a:t>
            </a:r>
            <a:r>
              <a:rPr lang="id-ID" sz="1050" dirty="0">
                <a:latin typeface="Gotham" panose="02000504050000020004" pitchFamily="2" charset="0"/>
              </a:rPr>
              <a:t>, dan </a:t>
            </a:r>
            <a:r>
              <a:rPr lang="id-ID" sz="1050" dirty="0" err="1">
                <a:latin typeface="Gotham" panose="02000504050000020004" pitchFamily="2" charset="0"/>
              </a:rPr>
              <a:t>Attitude</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a:t>
            </a:r>
            <a:r>
              <a:rPr lang="id-ID" sz="1050" dirty="0" err="1">
                <a:latin typeface="Gotham" panose="02000504050000020004" pitchFamily="2" charset="0"/>
              </a:rPr>
              <a:t>Sekertariat</a:t>
            </a:r>
            <a:r>
              <a:rPr lang="id-ID" sz="1050" dirty="0">
                <a:latin typeface="Gotham" panose="02000504050000020004" pitchFamily="2" charset="0"/>
              </a:rPr>
              <a:t> Daerah </a:t>
            </a:r>
            <a:r>
              <a:rPr lang="id-ID" sz="1050" dirty="0" err="1">
                <a:latin typeface="Gotham" panose="02000504050000020004" pitchFamily="2" charset="0"/>
              </a:rPr>
              <a:t>Prov</a:t>
            </a:r>
            <a:r>
              <a:rPr lang="id-ID" sz="1050" dirty="0">
                <a:latin typeface="Gotham" panose="02000504050000020004" pitchFamily="2" charset="0"/>
              </a:rPr>
              <a:t>. Jatim | Kantor </a:t>
            </a:r>
            <a:r>
              <a:rPr lang="id-ID" sz="1050" dirty="0" err="1">
                <a:latin typeface="Gotham" panose="02000504050000020004" pitchFamily="2" charset="0"/>
              </a:rPr>
              <a:t>Setda</a:t>
            </a:r>
            <a:r>
              <a:rPr lang="id-ID" sz="1050" dirty="0">
                <a:latin typeface="Gotham" panose="02000504050000020004" pitchFamily="2" charset="0"/>
              </a:rPr>
              <a:t> </a:t>
            </a:r>
            <a:r>
              <a:rPr lang="id-ID" sz="1050" dirty="0" err="1">
                <a:latin typeface="Gotham" panose="02000504050000020004" pitchFamily="2" charset="0"/>
              </a:rPr>
              <a:t>Prov</a:t>
            </a:r>
            <a:r>
              <a:rPr lang="id-ID" sz="1050" dirty="0">
                <a:latin typeface="Gotham" panose="02000504050000020004" pitchFamily="2" charset="0"/>
              </a:rPr>
              <a:t>. Jatim, Surabaya | (6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Moderator “Amazing Rupiah Festival” </a:t>
            </a:r>
            <a:r>
              <a:rPr lang="id-ID" sz="1050" dirty="0" err="1">
                <a:latin typeface="Gotham" panose="02000504050000020004" pitchFamily="2" charset="0"/>
              </a:rPr>
              <a:t>for</a:t>
            </a:r>
            <a:r>
              <a:rPr lang="id-ID" sz="1050" dirty="0">
                <a:latin typeface="Gotham" panose="02000504050000020004" pitchFamily="2" charset="0"/>
              </a:rPr>
              <a:t> Bank Indonesia Jawa Timur | Grand City </a:t>
            </a:r>
            <a:r>
              <a:rPr lang="id-ID" sz="1050" dirty="0" err="1">
                <a:latin typeface="Gotham" panose="02000504050000020004" pitchFamily="2" charset="0"/>
              </a:rPr>
              <a:t>Ballroom</a:t>
            </a:r>
            <a:r>
              <a:rPr lang="id-ID" sz="1050" dirty="0">
                <a:latin typeface="Gotham" panose="02000504050000020004" pitchFamily="2" charset="0"/>
              </a:rPr>
              <a:t>, Surabaya | (8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Narasumber “Strategi Personal </a:t>
            </a:r>
            <a:r>
              <a:rPr lang="id-ID" sz="1050" dirty="0" err="1">
                <a:latin typeface="Gotham" panose="02000504050000020004" pitchFamily="2" charset="0"/>
              </a:rPr>
              <a:t>Branding</a:t>
            </a:r>
            <a:r>
              <a:rPr lang="id-ID" sz="1050" dirty="0">
                <a:latin typeface="Gotham" panose="02000504050000020004" pitchFamily="2" charset="0"/>
              </a:rPr>
              <a:t> untuk Aparatur Sipil Negara dan Pelayan Publik” </a:t>
            </a:r>
            <a:r>
              <a:rPr lang="id-ID" sz="1050" dirty="0" err="1">
                <a:latin typeface="Gotham" panose="02000504050000020004" pitchFamily="2" charset="0"/>
              </a:rPr>
              <a:t>for</a:t>
            </a:r>
            <a:r>
              <a:rPr lang="id-ID" sz="1050" dirty="0">
                <a:latin typeface="Gotham" panose="02000504050000020004" pitchFamily="2" charset="0"/>
              </a:rPr>
              <a:t> Puskesmas </a:t>
            </a:r>
            <a:r>
              <a:rPr lang="id-ID" sz="1050" dirty="0" err="1">
                <a:latin typeface="Gotham" panose="02000504050000020004" pitchFamily="2" charset="0"/>
              </a:rPr>
              <a:t>Wonoayu</a:t>
            </a:r>
            <a:r>
              <a:rPr lang="id-ID" sz="1050" dirty="0">
                <a:latin typeface="Gotham" panose="02000504050000020004" pitchFamily="2" charset="0"/>
              </a:rPr>
              <a:t> | Royal Hotel &amp; Villa, Batu | (9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Narasumber “Service </a:t>
            </a:r>
            <a:r>
              <a:rPr lang="id-ID" sz="1050" dirty="0" err="1">
                <a:latin typeface="Gotham" panose="02000504050000020004" pitchFamily="2" charset="0"/>
              </a:rPr>
              <a:t>and</a:t>
            </a:r>
            <a:r>
              <a:rPr lang="id-ID" sz="1050" dirty="0">
                <a:latin typeface="Gotham" panose="02000504050000020004" pitchFamily="2" charset="0"/>
              </a:rPr>
              <a:t> </a:t>
            </a:r>
            <a:r>
              <a:rPr lang="id-ID" sz="1050" dirty="0" err="1">
                <a:latin typeface="Gotham" panose="02000504050000020004" pitchFamily="2" charset="0"/>
              </a:rPr>
              <a:t>Communication</a:t>
            </a:r>
            <a:r>
              <a:rPr lang="id-ID" sz="1050" dirty="0">
                <a:latin typeface="Gotham" panose="02000504050000020004" pitchFamily="2" charset="0"/>
              </a:rPr>
              <a:t> </a:t>
            </a:r>
            <a:r>
              <a:rPr lang="id-ID" sz="1050" dirty="0" err="1">
                <a:latin typeface="Gotham" panose="02000504050000020004" pitchFamily="2" charset="0"/>
              </a:rPr>
              <a:t>with</a:t>
            </a:r>
            <a:r>
              <a:rPr lang="id-ID" sz="1050" dirty="0">
                <a:latin typeface="Gotham" panose="02000504050000020004" pitchFamily="2" charset="0"/>
              </a:rPr>
              <a:t> </a:t>
            </a:r>
            <a:r>
              <a:rPr lang="id-ID" sz="1050" dirty="0" err="1">
                <a:latin typeface="Gotham" panose="02000504050000020004" pitchFamily="2" charset="0"/>
              </a:rPr>
              <a:t>Heart</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Puskesmas </a:t>
            </a:r>
            <a:r>
              <a:rPr lang="id-ID" sz="1050" dirty="0" err="1">
                <a:latin typeface="Gotham" panose="02000504050000020004" pitchFamily="2" charset="0"/>
              </a:rPr>
              <a:t>Balongbendo</a:t>
            </a:r>
            <a:r>
              <a:rPr lang="id-ID" sz="1050" dirty="0">
                <a:latin typeface="Gotham" panose="02000504050000020004" pitchFamily="2" charset="0"/>
              </a:rPr>
              <a:t> | The </a:t>
            </a:r>
            <a:r>
              <a:rPr lang="id-ID" sz="1050" dirty="0" err="1">
                <a:latin typeface="Gotham" panose="02000504050000020004" pitchFamily="2" charset="0"/>
              </a:rPr>
              <a:t>Onsen</a:t>
            </a:r>
            <a:r>
              <a:rPr lang="id-ID" sz="1050" dirty="0">
                <a:latin typeface="Gotham" panose="02000504050000020004" pitchFamily="2" charset="0"/>
              </a:rPr>
              <a:t> Hot Spring Resort, Batu | (9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Narasumber “</a:t>
            </a:r>
            <a:r>
              <a:rPr lang="en-US" sz="1050" dirty="0">
                <a:latin typeface="Gotham" panose="02000504050000020004" pitchFamily="2" charset="0"/>
              </a:rPr>
              <a:t>Public Speaking </a:t>
            </a:r>
            <a:r>
              <a:rPr lang="en-US" sz="1050" dirty="0" err="1">
                <a:latin typeface="Gotham" panose="02000504050000020004" pitchFamily="2" charset="0"/>
              </a:rPr>
              <a:t>untuk</a:t>
            </a:r>
            <a:r>
              <a:rPr lang="en-US" sz="1050" dirty="0">
                <a:latin typeface="Gotham" panose="02000504050000020004" pitchFamily="2" charset="0"/>
              </a:rPr>
              <a:t> Tenaga </a:t>
            </a:r>
            <a:r>
              <a:rPr lang="en-US" sz="1050" dirty="0" err="1">
                <a:latin typeface="Gotham" panose="02000504050000020004" pitchFamily="2" charset="0"/>
              </a:rPr>
              <a:t>Pendidik</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Rumah IT Indonesia | Hotel Harper, Yogyakarta | (10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Narasumber “Personal </a:t>
            </a:r>
            <a:r>
              <a:rPr lang="id-ID" sz="1050" dirty="0" err="1">
                <a:latin typeface="Gotham" panose="02000504050000020004" pitchFamily="2" charset="0"/>
              </a:rPr>
              <a:t>Branding</a:t>
            </a:r>
            <a:r>
              <a:rPr lang="id-ID" sz="1050" dirty="0">
                <a:latin typeface="Gotham" panose="02000504050000020004" pitchFamily="2" charset="0"/>
              </a:rPr>
              <a:t> </a:t>
            </a:r>
            <a:r>
              <a:rPr lang="id-ID" sz="1050" dirty="0" err="1">
                <a:latin typeface="Gotham" panose="02000504050000020004" pitchFamily="2" charset="0"/>
              </a:rPr>
              <a:t>Women</a:t>
            </a:r>
            <a:r>
              <a:rPr lang="id-ID" sz="1050" dirty="0">
                <a:latin typeface="Gotham" panose="02000504050000020004" pitchFamily="2" charset="0"/>
              </a:rPr>
              <a:t> </a:t>
            </a:r>
            <a:r>
              <a:rPr lang="id-ID" sz="1050" dirty="0" err="1">
                <a:latin typeface="Gotham" panose="02000504050000020004" pitchFamily="2" charset="0"/>
              </a:rPr>
              <a:t>Enterpreneur</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IWAPI | Hotel </a:t>
            </a:r>
            <a:r>
              <a:rPr lang="id-ID" sz="1050" dirty="0" err="1">
                <a:latin typeface="Gotham" panose="02000504050000020004" pitchFamily="2" charset="0"/>
              </a:rPr>
              <a:t>Luminor</a:t>
            </a:r>
            <a:r>
              <a:rPr lang="id-ID" sz="1050" dirty="0">
                <a:latin typeface="Gotham" panose="02000504050000020004" pitchFamily="2" charset="0"/>
              </a:rPr>
              <a:t>, Sidoarjo | (12 November 2025)</a:t>
            </a:r>
          </a:p>
          <a:p>
            <a:pPr marL="230505" indent="-228600">
              <a:lnSpc>
                <a:spcPct val="90000"/>
              </a:lnSpc>
              <a:spcAft>
                <a:spcPts val="600"/>
              </a:spcAft>
              <a:buFont typeface="+mj-lt"/>
              <a:buAutoNum type="arabicPeriod" startAt="131"/>
            </a:pPr>
            <a:r>
              <a:rPr lang="id-ID" sz="1050" dirty="0">
                <a:latin typeface="Gotham" panose="02000504050000020004" pitchFamily="2" charset="0"/>
              </a:rPr>
              <a:t> Narasumber “Forum P2Humas” </a:t>
            </a:r>
            <a:r>
              <a:rPr lang="id-ID" sz="1050" dirty="0" err="1">
                <a:latin typeface="Gotham" panose="02000504050000020004" pitchFamily="2" charset="0"/>
              </a:rPr>
              <a:t>for</a:t>
            </a:r>
            <a:r>
              <a:rPr lang="id-ID" sz="1050" dirty="0">
                <a:latin typeface="Gotham" panose="02000504050000020004" pitchFamily="2" charset="0"/>
              </a:rPr>
              <a:t> Kanwil DJP Jawa Timur II | Hotel </a:t>
            </a:r>
            <a:r>
              <a:rPr lang="id-ID" sz="1050" dirty="0" err="1">
                <a:latin typeface="Gotham" panose="02000504050000020004" pitchFamily="2" charset="0"/>
              </a:rPr>
              <a:t>Morazen</a:t>
            </a:r>
            <a:r>
              <a:rPr lang="id-ID" sz="1050" dirty="0">
                <a:latin typeface="Gotham" panose="02000504050000020004" pitchFamily="2" charset="0"/>
              </a:rPr>
              <a:t>, Surabaya | (13 November 2025)</a:t>
            </a:r>
            <a:br>
              <a:rPr lang="id-ID" sz="1050" dirty="0">
                <a:latin typeface="Gotham" panose="02000504050000020004" pitchFamily="2" charset="0"/>
              </a:rPr>
            </a:br>
            <a:r>
              <a:rPr lang="id-ID" sz="1100" dirty="0">
                <a:latin typeface="Gotham" panose="02000504050000020004" charset="0"/>
                <a:cs typeface="Gotham" panose="02000504050000020004" charset="0"/>
                <a:sym typeface="+mn-ea"/>
              </a:rPr>
              <a:t> </a:t>
            </a: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cs typeface="Arial" panose="020B0604020202020204" pitchFamily="34"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p>
          <a:p>
            <a:pPr marL="230505" indent="-228600">
              <a:lnSpc>
                <a:spcPct val="90000"/>
              </a:lnSpc>
              <a:spcAft>
                <a:spcPts val="600"/>
              </a:spcAft>
              <a:buFont typeface="+mj-lt"/>
              <a:buAutoNum type="arabicPeriod" startAt="131"/>
            </a:pPr>
            <a:endParaRPr lang="id-ID" sz="1100" dirty="0"/>
          </a:p>
          <a:p>
            <a:pPr marL="230505" indent="-228600">
              <a:lnSpc>
                <a:spcPct val="90000"/>
              </a:lnSpc>
              <a:spcAft>
                <a:spcPts val="600"/>
              </a:spcAft>
              <a:buFont typeface="+mj-lt"/>
              <a:buAutoNum type="arabicPeriod" startAt="131"/>
            </a:pPr>
            <a:endParaRPr lang="id-ID" sz="1100" dirty="0"/>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cs typeface="Gotham" panose="02000504050000020004" charset="0"/>
            </a:endParaRPr>
          </a:p>
          <a:p>
            <a:pPr marL="230505" indent="-228600">
              <a:lnSpc>
                <a:spcPct val="90000"/>
              </a:lnSpc>
              <a:spcAft>
                <a:spcPts val="600"/>
              </a:spcAft>
              <a:buFont typeface="+mj-lt"/>
              <a:buAutoNum type="arabicPeriod" startAt="131"/>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31"/>
            </a:pPr>
            <a:endParaRPr lang="id-ID" sz="1100" dirty="0">
              <a:latin typeface="Gotham" panose="02000504050000020004" pitchFamily="2" charset="0"/>
            </a:endParaRPr>
          </a:p>
          <a:p>
            <a:pPr marL="230505" indent="-228600">
              <a:lnSpc>
                <a:spcPct val="90000"/>
              </a:lnSpc>
              <a:spcAft>
                <a:spcPts val="600"/>
              </a:spcAft>
              <a:buFont typeface="+mj-lt"/>
              <a:buAutoNum type="arabicPeriod" startAt="131"/>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3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31"/>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31"/>
            </a:pPr>
            <a:r>
              <a:rPr lang="id-ID" sz="1100" b="0" dirty="0">
                <a:latin typeface="Gotham" panose="02000504050000020004" charset="0"/>
                <a:cs typeface="Gotham" panose="02000504050000020004" charset="0"/>
              </a:rPr>
              <a:t>1</a:t>
            </a:r>
            <a:endParaRPr lang="en-US" sz="110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E4B215F8-DCFF-31DD-5B6F-7A4B5E71D7A1}"/>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28CCFBCA-7132-5E5D-C3F8-C3382BE9D497}"/>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20F13C84-3408-4B80-2A0A-4F2F506A31FC}"/>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D0B32F84-6164-77C8-C1DA-8DC2320F88A0}"/>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22987C66-908A-9CA0-4F3B-5FC0CFE4A925}"/>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7E81DEBA-3B97-4D2D-1B30-833B242865C1}"/>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15A209C3-C279-ED81-ACD5-6E166D0A34E5}"/>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1F05314F-F362-8FF9-22CE-A87E0B59957F}"/>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AD33152A-F09C-3ABD-541A-7007DC608B52}"/>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12859A42-557D-B839-2B19-F3A670D519A2}"/>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1833C42D-18A0-8A55-79BF-98E0C24E5F7D}"/>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FB7667AC-C3CA-D12E-30FD-1EE07202BCE2}"/>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C2D7FDAE-6EAA-41F1-4A0B-6B3E1FFF2741}"/>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FF7AC8FF-840D-1DAC-D3FD-3F695C820E1C}"/>
              </a:ext>
            </a:extLst>
          </p:cNvPr>
          <p:cNvSpPr txBox="1"/>
          <p:nvPr/>
        </p:nvSpPr>
        <p:spPr>
          <a:xfrm>
            <a:off x="6409272" y="360000"/>
            <a:ext cx="4500245" cy="5539740"/>
          </a:xfrm>
          <a:prstGeom prst="rect">
            <a:avLst/>
          </a:prstGeom>
          <a:noFill/>
          <a:ln w="9525">
            <a:noFill/>
          </a:ln>
        </p:spPr>
        <p:txBody>
          <a:bodyPr wrap="square">
            <a:noAutofit/>
          </a:bodyPr>
          <a:lstStyle/>
          <a:p>
            <a:pPr marL="344805" indent="-342900">
              <a:lnSpc>
                <a:spcPct val="90000"/>
              </a:lnSpc>
              <a:spcAft>
                <a:spcPts val="600"/>
              </a:spcAft>
              <a:buFont typeface="+mj-lt"/>
              <a:buAutoNum type="arabicPeriod" startAt="142"/>
            </a:pPr>
            <a:r>
              <a:rPr lang="id-ID" sz="1100" dirty="0">
                <a:latin typeface="Gotham" panose="02000504050000020004" pitchFamily="2" charset="0"/>
              </a:rPr>
              <a:t> </a:t>
            </a: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Hermin, </a:t>
            </a:r>
            <a:r>
              <a:rPr lang="id-ID" sz="1100" dirty="0" err="1">
                <a:latin typeface="Gotham" panose="02000504050000020004" pitchFamily="2" charset="0"/>
              </a:rPr>
              <a:t>S.Pd.I</a:t>
            </a:r>
            <a:r>
              <a:rPr lang="id-ID" sz="1100" dirty="0">
                <a:latin typeface="Gotham" panose="02000504050000020004" pitchFamily="2" charset="0"/>
              </a:rPr>
              <a:t>, M.Pd. (Komisi C DPRD Jawa Timur)” </a:t>
            </a:r>
            <a:r>
              <a:rPr lang="id-ID" sz="1100" dirty="0" err="1">
                <a:latin typeface="Gotham" panose="02000504050000020004" pitchFamily="2" charset="0"/>
              </a:rPr>
              <a:t>for</a:t>
            </a:r>
            <a:r>
              <a:rPr lang="id-ID" sz="1100" dirty="0">
                <a:latin typeface="Gotham" panose="02000504050000020004" pitchFamily="2" charset="0"/>
              </a:rPr>
              <a:t> Kompas TV | Surabaya | (14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Narasumber “</a:t>
            </a:r>
            <a:r>
              <a:rPr lang="id-ID" sz="1100" dirty="0" err="1">
                <a:latin typeface="Gotham" panose="02000504050000020004" pitchFamily="2" charset="0"/>
              </a:rPr>
              <a:t>Humble</a:t>
            </a:r>
            <a:r>
              <a:rPr lang="id-ID" sz="1100" dirty="0">
                <a:latin typeface="Gotham" panose="02000504050000020004" pitchFamily="2" charset="0"/>
              </a:rPr>
              <a:t> </a:t>
            </a:r>
            <a:r>
              <a:rPr lang="id-ID" sz="1100" dirty="0" err="1">
                <a:latin typeface="Gotham" panose="02000504050000020004" pitchFamily="2" charset="0"/>
              </a:rPr>
              <a:t>Leadership</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aktivis dan tim sukses M. </a:t>
            </a:r>
            <a:r>
              <a:rPr lang="id-ID" sz="1100" dirty="0" err="1">
                <a:latin typeface="Gotham" panose="02000504050000020004" pitchFamily="2" charset="0"/>
              </a:rPr>
              <a:t>Dhamroni</a:t>
            </a:r>
            <a:r>
              <a:rPr lang="id-ID" sz="1100" dirty="0">
                <a:latin typeface="Gotham" panose="02000504050000020004" pitchFamily="2" charset="0"/>
              </a:rPr>
              <a:t> Chudlori | Hotel </a:t>
            </a:r>
            <a:r>
              <a:rPr lang="id-ID" sz="1100" dirty="0" err="1">
                <a:latin typeface="Gotham" panose="02000504050000020004" pitchFamily="2" charset="0"/>
              </a:rPr>
              <a:t>Luminor</a:t>
            </a:r>
            <a:r>
              <a:rPr lang="id-ID" sz="1100" dirty="0">
                <a:latin typeface="Gotham" panose="02000504050000020004" pitchFamily="2" charset="0"/>
              </a:rPr>
              <a:t>, Sidoarjo | (14 November 2025)</a:t>
            </a:r>
          </a:p>
          <a:p>
            <a:pPr marL="344805" indent="-342900">
              <a:lnSpc>
                <a:spcPct val="90000"/>
              </a:lnSpc>
              <a:spcAft>
                <a:spcPts val="600"/>
              </a:spcAft>
              <a:buFont typeface="+mj-lt"/>
              <a:buAutoNum type="arabicPeriod" startAt="142"/>
            </a:pPr>
            <a:r>
              <a:rPr lang="id-ID" sz="1100" dirty="0" err="1">
                <a:latin typeface="Gotham" panose="02000504050000020004" pitchFamily="2" charset="0"/>
              </a:rPr>
              <a:t>Host</a:t>
            </a:r>
            <a:r>
              <a:rPr lang="id-ID" sz="1100" dirty="0">
                <a:latin typeface="Gotham" panose="02000504050000020004" pitchFamily="2" charset="0"/>
              </a:rPr>
              <a:t> “</a:t>
            </a:r>
            <a:r>
              <a:rPr lang="id-ID" sz="1100" dirty="0" err="1">
                <a:latin typeface="Gotham" panose="02000504050000020004" pitchFamily="2" charset="0"/>
              </a:rPr>
              <a:t>Podcast</a:t>
            </a:r>
            <a:r>
              <a:rPr lang="id-ID" sz="1100" dirty="0">
                <a:latin typeface="Gotham" panose="02000504050000020004" pitchFamily="2" charset="0"/>
              </a:rPr>
              <a:t> Sapa Jatim bersama Aulia Hany Mustikasari (Komisi B DPRD Jawa Timur)” </a:t>
            </a:r>
            <a:r>
              <a:rPr lang="id-ID" sz="1100" dirty="0" err="1">
                <a:latin typeface="Gotham" panose="02000504050000020004" pitchFamily="2" charset="0"/>
              </a:rPr>
              <a:t>for</a:t>
            </a:r>
            <a:r>
              <a:rPr lang="id-ID" sz="1100" dirty="0">
                <a:latin typeface="Gotham" panose="02000504050000020004" pitchFamily="2" charset="0"/>
              </a:rPr>
              <a:t> Kompas TV | Surabaya | (16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Narasumber “Peran Strategis DWP dalam Pendidikan Anak Bangsa untuk Indonesia Emas 2045” </a:t>
            </a:r>
            <a:r>
              <a:rPr lang="id-ID" sz="1100" dirty="0" err="1">
                <a:latin typeface="Gotham" panose="02000504050000020004" pitchFamily="2" charset="0"/>
              </a:rPr>
              <a:t>for</a:t>
            </a:r>
            <a:r>
              <a:rPr lang="id-ID" sz="1100" dirty="0">
                <a:latin typeface="Gotham" panose="02000504050000020004" pitchFamily="2" charset="0"/>
              </a:rPr>
              <a:t> DWP Kab. Demak | Pendopo Kab. Demak | (18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Narasumber “Pembentukan Karakter dan Etika” </a:t>
            </a:r>
            <a:r>
              <a:rPr lang="id-ID" sz="1100" dirty="0" err="1">
                <a:latin typeface="Gotham" panose="02000504050000020004" pitchFamily="2" charset="0"/>
              </a:rPr>
              <a:t>for</a:t>
            </a:r>
            <a:r>
              <a:rPr lang="id-ID" sz="1100" dirty="0">
                <a:latin typeface="Gotham" panose="02000504050000020004" pitchFamily="2" charset="0"/>
              </a:rPr>
              <a:t> DWP PNS Dinas Pendidikan Lampung | Way Jepara, Lampung | (20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Narasumber “Komunikasi Efektif pada Kehumasan di Perguruan Tinggi” </a:t>
            </a:r>
            <a:r>
              <a:rPr lang="id-ID" sz="1100" dirty="0" err="1">
                <a:latin typeface="Gotham" panose="02000504050000020004" pitchFamily="2" charset="0"/>
              </a:rPr>
              <a:t>for</a:t>
            </a:r>
            <a:r>
              <a:rPr lang="id-ID" sz="1100" dirty="0">
                <a:latin typeface="Gotham" panose="02000504050000020004" pitchFamily="2" charset="0"/>
              </a:rPr>
              <a:t> LLDIKTI Wilayah VII | </a:t>
            </a:r>
            <a:r>
              <a:rPr lang="id-ID" sz="1100" dirty="0" err="1">
                <a:latin typeface="Gotham" panose="02000504050000020004" pitchFamily="2" charset="0"/>
              </a:rPr>
              <a:t>Univ</a:t>
            </a:r>
            <a:r>
              <a:rPr lang="id-ID" sz="1100" dirty="0">
                <a:latin typeface="Gotham" panose="02000504050000020004" pitchFamily="2" charset="0"/>
              </a:rPr>
              <a:t>. Muhammadiyah Sidoarjo | (21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MC </a:t>
            </a:r>
            <a:r>
              <a:rPr lang="id-ID" sz="1100" dirty="0" err="1">
                <a:latin typeface="Gotham" panose="02000504050000020004" pitchFamily="2" charset="0"/>
              </a:rPr>
              <a:t>Nutri</a:t>
            </a:r>
            <a:r>
              <a:rPr lang="id-ID" sz="1100" dirty="0">
                <a:latin typeface="Gotham" panose="02000504050000020004" pitchFamily="2" charset="0"/>
              </a:rPr>
              <a:t> </a:t>
            </a:r>
            <a:r>
              <a:rPr lang="id-ID" sz="1100" dirty="0" err="1">
                <a:latin typeface="Gotham" panose="02000504050000020004" pitchFamily="2" charset="0"/>
              </a:rPr>
              <a:t>Beyond</a:t>
            </a:r>
            <a:r>
              <a:rPr lang="id-ID" sz="1100" dirty="0">
                <a:latin typeface="Gotham" panose="02000504050000020004" pitchFamily="2" charset="0"/>
              </a:rPr>
              <a:t> | Modena </a:t>
            </a:r>
            <a:r>
              <a:rPr lang="id-ID" sz="1100" dirty="0" err="1">
                <a:latin typeface="Gotham" panose="02000504050000020004" pitchFamily="2" charset="0"/>
              </a:rPr>
              <a:t>Experience</a:t>
            </a:r>
            <a:r>
              <a:rPr lang="id-ID" sz="1100" dirty="0">
                <a:latin typeface="Gotham" panose="02000504050000020004" pitchFamily="2" charset="0"/>
              </a:rPr>
              <a:t> Center, Surabaya | (22 November 2025)</a:t>
            </a:r>
          </a:p>
          <a:p>
            <a:pPr marL="344805" indent="-342900">
              <a:lnSpc>
                <a:spcPct val="90000"/>
              </a:lnSpc>
              <a:spcAft>
                <a:spcPts val="600"/>
              </a:spcAft>
              <a:buFont typeface="+mj-lt"/>
              <a:buAutoNum type="arabicPeriod" startAt="142"/>
            </a:pPr>
            <a:r>
              <a:rPr lang="id-ID" sz="1100" dirty="0" err="1">
                <a:latin typeface="Gotham" panose="02000504050000020004" pitchFamily="2" charset="0"/>
              </a:rPr>
              <a:t>Facilitator</a:t>
            </a:r>
            <a:r>
              <a:rPr lang="id-ID" sz="1100" dirty="0">
                <a:latin typeface="Gotham" panose="02000504050000020004" pitchFamily="2" charset="0"/>
              </a:rPr>
              <a:t> “</a:t>
            </a:r>
            <a:r>
              <a:rPr lang="id-ID" sz="1100" dirty="0" err="1">
                <a:latin typeface="Gotham" panose="02000504050000020004" pitchFamily="2" charset="0"/>
              </a:rPr>
              <a:t>Public</a:t>
            </a:r>
            <a:r>
              <a:rPr lang="id-ID" sz="1100" dirty="0">
                <a:latin typeface="Gotham" panose="02000504050000020004" pitchFamily="2" charset="0"/>
              </a:rPr>
              <a:t> </a:t>
            </a:r>
            <a:r>
              <a:rPr lang="id-ID" sz="1100" dirty="0" err="1">
                <a:latin typeface="Gotham" panose="02000504050000020004" pitchFamily="2" charset="0"/>
              </a:rPr>
              <a:t>Speaking</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Professional Development” </a:t>
            </a:r>
            <a:r>
              <a:rPr lang="id-ID" sz="1100" dirty="0" err="1">
                <a:latin typeface="Gotham" panose="02000504050000020004" pitchFamily="2" charset="0"/>
              </a:rPr>
              <a:t>for</a:t>
            </a:r>
            <a:r>
              <a:rPr lang="id-ID" sz="1100" dirty="0">
                <a:latin typeface="Gotham" panose="02000504050000020004" pitchFamily="2" charset="0"/>
              </a:rPr>
              <a:t> PT </a:t>
            </a:r>
            <a:r>
              <a:rPr lang="id-ID" sz="1100" dirty="0" err="1">
                <a:latin typeface="Gotham" panose="02000504050000020004" pitchFamily="2" charset="0"/>
              </a:rPr>
              <a:t>Moya</a:t>
            </a:r>
            <a:r>
              <a:rPr lang="id-ID" sz="1100" dirty="0">
                <a:latin typeface="Gotham" panose="02000504050000020004" pitchFamily="2" charset="0"/>
              </a:rPr>
              <a:t> Indonesia | Jakarta | (24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MC “</a:t>
            </a:r>
            <a:r>
              <a:rPr lang="en-US" sz="1100" dirty="0">
                <a:latin typeface="Gotham" panose="02000504050000020004" pitchFamily="2" charset="0"/>
              </a:rPr>
              <a:t>Supplier Gathering UMRO Gresik 2025</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PLN UMRO | Hotel </a:t>
            </a:r>
            <a:r>
              <a:rPr lang="id-ID" sz="1100" dirty="0" err="1">
                <a:latin typeface="Gotham" panose="02000504050000020004" pitchFamily="2" charset="0"/>
              </a:rPr>
              <a:t>Aston</a:t>
            </a:r>
            <a:r>
              <a:rPr lang="id-ID" sz="1100" dirty="0">
                <a:latin typeface="Gotham" panose="02000504050000020004" pitchFamily="2" charset="0"/>
              </a:rPr>
              <a:t>, Gresik | (26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MC </a:t>
            </a:r>
            <a:r>
              <a:rPr lang="en-US" sz="1100" dirty="0" err="1">
                <a:latin typeface="Gotham" panose="02000504050000020004" pitchFamily="2" charset="0"/>
              </a:rPr>
              <a:t>Talkshow</a:t>
            </a:r>
            <a:r>
              <a:rPr lang="en-US" sz="1100" dirty="0">
                <a:latin typeface="Gotham" panose="02000504050000020004" pitchFamily="2" charset="0"/>
              </a:rPr>
              <a:t> HUT Harian Surya ke-36</a:t>
            </a:r>
            <a:r>
              <a:rPr lang="id-ID" sz="1100" dirty="0">
                <a:latin typeface="Gotham" panose="02000504050000020004" pitchFamily="2" charset="0"/>
              </a:rPr>
              <a:t> | Dyandra </a:t>
            </a:r>
            <a:r>
              <a:rPr lang="id-ID" sz="1100" dirty="0" err="1">
                <a:latin typeface="Gotham" panose="02000504050000020004" pitchFamily="2" charset="0"/>
              </a:rPr>
              <a:t>Convention</a:t>
            </a:r>
            <a:r>
              <a:rPr lang="id-ID" sz="1100" dirty="0">
                <a:latin typeface="Gotham" panose="02000504050000020004" pitchFamily="2" charset="0"/>
              </a:rPr>
              <a:t> Center | (27 November 2025)</a:t>
            </a:r>
          </a:p>
          <a:p>
            <a:pPr marL="344805" indent="-342900">
              <a:lnSpc>
                <a:spcPct val="90000"/>
              </a:lnSpc>
              <a:spcAft>
                <a:spcPts val="600"/>
              </a:spcAft>
              <a:buFont typeface="+mj-lt"/>
              <a:buAutoNum type="arabicPeriod" startAt="142"/>
            </a:pPr>
            <a:r>
              <a:rPr lang="id-ID" sz="1100" dirty="0">
                <a:latin typeface="Gotham" panose="02000504050000020004" pitchFamily="2" charset="0"/>
              </a:rPr>
              <a:t>Narasumber “Peningkatan Kapasitas SDM” </a:t>
            </a:r>
            <a:r>
              <a:rPr lang="id-ID" sz="1100" dirty="0" err="1">
                <a:latin typeface="Gotham" panose="02000504050000020004" pitchFamily="2" charset="0"/>
              </a:rPr>
              <a:t>for</a:t>
            </a:r>
            <a:r>
              <a:rPr lang="id-ID" sz="1100" dirty="0">
                <a:latin typeface="Gotham" panose="02000504050000020004" pitchFamily="2" charset="0"/>
              </a:rPr>
              <a:t> Puskesmas </a:t>
            </a:r>
            <a:r>
              <a:rPr lang="id-ID" sz="1100" dirty="0" err="1">
                <a:latin typeface="Gotham" panose="02000504050000020004" pitchFamily="2" charset="0"/>
              </a:rPr>
              <a:t>Medaeng</a:t>
            </a:r>
            <a:r>
              <a:rPr lang="id-ID" sz="1100" dirty="0">
                <a:latin typeface="Gotham" panose="02000504050000020004" pitchFamily="2" charset="0"/>
              </a:rPr>
              <a:t> | Hotel Platinum, Surabaya | (29 November 2025)</a:t>
            </a:r>
          </a:p>
          <a:p>
            <a:pPr marL="344805" indent="-342900">
              <a:lnSpc>
                <a:spcPct val="90000"/>
              </a:lnSpc>
              <a:spcAft>
                <a:spcPts val="600"/>
              </a:spcAft>
              <a:buFont typeface="+mj-lt"/>
              <a:buAutoNum type="arabicPeriod" startAt="142"/>
            </a:pPr>
            <a:endParaRPr lang="id-ID" sz="1100" dirty="0">
              <a:latin typeface="Gotham" panose="02000504050000020004" pitchFamily="2" charset="0"/>
            </a:endParaRPr>
          </a:p>
          <a:p>
            <a:pPr marL="344805" indent="-342900">
              <a:lnSpc>
                <a:spcPct val="90000"/>
              </a:lnSpc>
              <a:spcAft>
                <a:spcPts val="600"/>
              </a:spcAft>
              <a:buFont typeface="+mj-lt"/>
              <a:buAutoNum type="arabicPeriod" startAt="142"/>
            </a:pPr>
            <a:endParaRPr lang="id-ID" sz="1100" dirty="0">
              <a:latin typeface="Gotham" panose="02000504050000020004" pitchFamily="2" charset="0"/>
            </a:endParaRPr>
          </a:p>
          <a:p>
            <a:pPr marL="344805" indent="-342900">
              <a:lnSpc>
                <a:spcPct val="90000"/>
              </a:lnSpc>
              <a:spcAft>
                <a:spcPts val="600"/>
              </a:spcAft>
              <a:buFont typeface="+mj-lt"/>
              <a:buAutoNum type="arabicPeriod" startAt="142"/>
            </a:pPr>
            <a:endParaRPr lang="id-ID" sz="1100" dirty="0">
              <a:latin typeface="Gotham" panose="02000504050000020004" pitchFamily="2" charset="0"/>
            </a:endParaRPr>
          </a:p>
          <a:p>
            <a:pPr marL="344805" indent="-342900">
              <a:lnSpc>
                <a:spcPct val="90000"/>
              </a:lnSpc>
              <a:spcAft>
                <a:spcPts val="600"/>
              </a:spcAft>
              <a:buFont typeface="+mj-lt"/>
              <a:buAutoNum type="arabicPeriod" startAt="142"/>
            </a:pPr>
            <a:endParaRPr lang="id-ID" sz="1100" dirty="0">
              <a:latin typeface="Gotham" panose="02000504050000020004" pitchFamily="2" charset="0"/>
            </a:endParaRPr>
          </a:p>
          <a:p>
            <a:pPr marL="344805" indent="-342900">
              <a:lnSpc>
                <a:spcPct val="90000"/>
              </a:lnSpc>
              <a:spcAft>
                <a:spcPts val="600"/>
              </a:spcAft>
              <a:buFont typeface="+mj-lt"/>
              <a:buAutoNum type="arabicPeriod" startAt="142"/>
            </a:pPr>
            <a:endParaRPr lang="id-ID" sz="1100" dirty="0">
              <a:latin typeface="Gotham" panose="02000504050000020004" pitchFamily="2" charset="0"/>
            </a:endParaRPr>
          </a:p>
          <a:p>
            <a:pPr marL="344805" indent="-342900">
              <a:lnSpc>
                <a:spcPct val="90000"/>
              </a:lnSpc>
              <a:spcAft>
                <a:spcPts val="600"/>
              </a:spcAft>
              <a:buFont typeface="+mj-lt"/>
              <a:buAutoNum type="arabicPeriod" startAt="142"/>
            </a:pPr>
            <a:endParaRPr lang="id-ID" sz="1100" dirty="0">
              <a:latin typeface="Gotham" panose="02000504050000020004" pitchFamily="2" charset="0"/>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 </a:t>
            </a:r>
          </a:p>
          <a:p>
            <a:pPr marL="230505" indent="-228600" fontAlgn="auto">
              <a:lnSpc>
                <a:spcPct val="90000"/>
              </a:lnSpc>
              <a:spcAft>
                <a:spcPts val="600"/>
              </a:spcAft>
              <a:buFont typeface="+mj-lt"/>
              <a:buAutoNum type="arabicPeriod" startAt="11"/>
            </a:pPr>
            <a:r>
              <a:rPr lang="id-ID" sz="1100" b="0" dirty="0">
                <a:latin typeface="Gotham" panose="02000504050000020004" charset="0"/>
                <a:cs typeface="Gotham" panose="02000504050000020004" charset="0"/>
              </a:rPr>
              <a:t>b</a:t>
            </a: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3711161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C2F46-0E76-64D1-6640-D262C78BC132}"/>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0BAB6317-87CA-8717-6433-8D07BF5AEF1B}"/>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A3374630-3397-BC8A-102B-CEEC7E60F916}"/>
              </a:ext>
            </a:extLst>
          </p:cNvPr>
          <p:cNvSpPr txBox="1"/>
          <p:nvPr/>
        </p:nvSpPr>
        <p:spPr>
          <a:xfrm>
            <a:off x="1746676" y="360000"/>
            <a:ext cx="4500245" cy="5783946"/>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53"/>
            </a:pPr>
            <a:r>
              <a:rPr lang="id-ID" sz="1050" dirty="0">
                <a:latin typeface="Gotham" panose="02000504050000020004" pitchFamily="2" charset="0"/>
              </a:rPr>
              <a:t>Narasumber “</a:t>
            </a:r>
            <a:r>
              <a:rPr lang="id-ID" sz="1050" dirty="0" err="1">
                <a:latin typeface="Gotham" panose="02000504050000020004" pitchFamily="2" charset="0"/>
              </a:rPr>
              <a:t>Build</a:t>
            </a:r>
            <a:r>
              <a:rPr lang="id-ID" sz="1050" dirty="0">
                <a:latin typeface="Gotham" panose="02000504050000020004" pitchFamily="2" charset="0"/>
              </a:rPr>
              <a:t> </a:t>
            </a:r>
            <a:r>
              <a:rPr lang="id-ID" sz="1050" dirty="0" err="1">
                <a:latin typeface="Gotham" panose="02000504050000020004" pitchFamily="2" charset="0"/>
              </a:rPr>
              <a:t>High</a:t>
            </a:r>
            <a:r>
              <a:rPr lang="id-ID" sz="1050" dirty="0">
                <a:latin typeface="Gotham" panose="02000504050000020004" pitchFamily="2" charset="0"/>
              </a:rPr>
              <a:t> </a:t>
            </a:r>
            <a:r>
              <a:rPr lang="id-ID" sz="1050" dirty="0" err="1">
                <a:latin typeface="Gotham" panose="02000504050000020004" pitchFamily="2" charset="0"/>
              </a:rPr>
              <a:t>Engage</a:t>
            </a:r>
            <a:r>
              <a:rPr lang="id-ID" sz="1050" dirty="0">
                <a:latin typeface="Gotham" panose="02000504050000020004" pitchFamily="2" charset="0"/>
              </a:rPr>
              <a:t> Team” </a:t>
            </a:r>
            <a:r>
              <a:rPr lang="id-ID" sz="1050" dirty="0" err="1">
                <a:latin typeface="Gotham" panose="02000504050000020004" pitchFamily="2" charset="0"/>
              </a:rPr>
              <a:t>for</a:t>
            </a:r>
            <a:r>
              <a:rPr lang="id-ID" sz="1050" dirty="0">
                <a:latin typeface="Gotham" panose="02000504050000020004" pitchFamily="2" charset="0"/>
              </a:rPr>
              <a:t> Puskesmas </a:t>
            </a:r>
            <a:r>
              <a:rPr lang="id-ID" sz="1050" dirty="0" err="1">
                <a:latin typeface="Gotham" panose="02000504050000020004" pitchFamily="2" charset="0"/>
              </a:rPr>
              <a:t>Gedangan</a:t>
            </a:r>
            <a:r>
              <a:rPr lang="id-ID" sz="1050" dirty="0">
                <a:latin typeface="Gotham" panose="02000504050000020004" pitchFamily="2" charset="0"/>
              </a:rPr>
              <a:t> | The </a:t>
            </a:r>
            <a:r>
              <a:rPr lang="id-ID" sz="1050" dirty="0" err="1">
                <a:latin typeface="Gotham" panose="02000504050000020004" pitchFamily="2" charset="0"/>
              </a:rPr>
              <a:t>Onsen</a:t>
            </a:r>
            <a:r>
              <a:rPr lang="id-ID" sz="1050" dirty="0">
                <a:latin typeface="Gotham" panose="02000504050000020004" pitchFamily="2" charset="0"/>
              </a:rPr>
              <a:t> Hot Spring Resort, Batu | (30 November 2025)</a:t>
            </a:r>
          </a:p>
          <a:p>
            <a:pPr marL="230505" indent="-228600">
              <a:lnSpc>
                <a:spcPct val="90000"/>
              </a:lnSpc>
              <a:spcAft>
                <a:spcPts val="600"/>
              </a:spcAft>
              <a:buFont typeface="+mj-lt"/>
              <a:buAutoNum type="arabicPeriod" startAt="153"/>
            </a:pPr>
            <a:r>
              <a:rPr lang="id-ID" sz="1050" dirty="0">
                <a:latin typeface="Gotham" panose="02000504050000020004" pitchFamily="2" charset="0"/>
              </a:rPr>
              <a:t> Narasumber “</a:t>
            </a:r>
            <a:r>
              <a:rPr lang="en-US" sz="1050" dirty="0">
                <a:latin typeface="Gotham" panose="02000504050000020004" pitchFamily="2" charset="0"/>
              </a:rPr>
              <a:t>Service Excellent, Harmony in Action</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Puskesmas </a:t>
            </a:r>
            <a:r>
              <a:rPr lang="id-ID" sz="1050" dirty="0" err="1">
                <a:latin typeface="Gotham" panose="02000504050000020004" pitchFamily="2" charset="0"/>
              </a:rPr>
              <a:t>Trosobo</a:t>
            </a:r>
            <a:r>
              <a:rPr lang="id-ID" sz="1050" dirty="0">
                <a:latin typeface="Gotham" panose="02000504050000020004" pitchFamily="2" charset="0"/>
              </a:rPr>
              <a:t> | Hotel </a:t>
            </a:r>
            <a:r>
              <a:rPr lang="id-ID" sz="1050" dirty="0" err="1">
                <a:latin typeface="Gotham" panose="02000504050000020004" pitchFamily="2" charset="0"/>
              </a:rPr>
              <a:t>el</a:t>
            </a:r>
            <a:r>
              <a:rPr lang="id-ID" sz="1050" dirty="0">
                <a:latin typeface="Gotham" panose="02000504050000020004" pitchFamily="2" charset="0"/>
              </a:rPr>
              <a:t> Kartika Wijaya, Batu | (30 November 2025)</a:t>
            </a:r>
          </a:p>
          <a:p>
            <a:pPr marL="230505" indent="-228600">
              <a:lnSpc>
                <a:spcPct val="90000"/>
              </a:lnSpc>
              <a:spcAft>
                <a:spcPts val="600"/>
              </a:spcAft>
              <a:buFont typeface="+mj-lt"/>
              <a:buAutoNum type="arabicPeriod" startAt="153"/>
            </a:pPr>
            <a:r>
              <a:rPr lang="id-ID" sz="1050" dirty="0">
                <a:latin typeface="Gotham" panose="02000504050000020004" pitchFamily="2" charset="0"/>
              </a:rPr>
              <a:t> </a:t>
            </a:r>
            <a:r>
              <a:rPr lang="id-ID" sz="1050" dirty="0" err="1">
                <a:latin typeface="Gotham" panose="02000504050000020004" pitchFamily="2" charset="0"/>
              </a:rPr>
              <a:t>Facilitator</a:t>
            </a:r>
            <a:r>
              <a:rPr lang="id-ID" sz="1050" dirty="0">
                <a:latin typeface="Gotham" panose="02000504050000020004" pitchFamily="2" charset="0"/>
              </a:rPr>
              <a:t> “</a:t>
            </a:r>
            <a:r>
              <a:rPr lang="id-ID" sz="1050" dirty="0" err="1">
                <a:latin typeface="Gotham" panose="02000504050000020004" pitchFamily="2" charset="0"/>
              </a:rPr>
              <a:t>Upskilling</a:t>
            </a:r>
            <a:r>
              <a:rPr lang="id-ID" sz="1050" dirty="0">
                <a:latin typeface="Gotham" panose="02000504050000020004" pitchFamily="2" charset="0"/>
              </a:rPr>
              <a:t> </a:t>
            </a:r>
            <a:r>
              <a:rPr lang="id-ID" sz="1050" dirty="0" err="1">
                <a:latin typeface="Gotham" panose="02000504050000020004" pitchFamily="2" charset="0"/>
              </a:rPr>
              <a:t>Public</a:t>
            </a:r>
            <a:r>
              <a:rPr lang="id-ID" sz="1050" dirty="0">
                <a:latin typeface="Gotham" panose="02000504050000020004" pitchFamily="2" charset="0"/>
              </a:rPr>
              <a:t> </a:t>
            </a:r>
            <a:r>
              <a:rPr lang="id-ID" sz="1050" dirty="0" err="1">
                <a:latin typeface="Gotham" panose="02000504050000020004" pitchFamily="2" charset="0"/>
              </a:rPr>
              <a:t>Speaking</a:t>
            </a:r>
            <a:r>
              <a:rPr lang="id-ID" sz="1050" dirty="0">
                <a:latin typeface="Gotham" panose="02000504050000020004" pitchFamily="2" charset="0"/>
              </a:rPr>
              <a:t> dan </a:t>
            </a:r>
            <a:r>
              <a:rPr lang="id-ID" sz="1050" dirty="0" err="1">
                <a:latin typeface="Gotham" panose="02000504050000020004" pitchFamily="2" charset="0"/>
              </a:rPr>
              <a:t>Management</a:t>
            </a:r>
            <a:r>
              <a:rPr lang="id-ID" sz="1050" dirty="0">
                <a:latin typeface="Gotham" panose="02000504050000020004" pitchFamily="2" charset="0"/>
              </a:rPr>
              <a:t> Krisis Menghadapi Pelanggan” </a:t>
            </a:r>
            <a:r>
              <a:rPr lang="id-ID" sz="1050" dirty="0" err="1">
                <a:latin typeface="Gotham" panose="02000504050000020004" pitchFamily="2" charset="0"/>
              </a:rPr>
              <a:t>for</a:t>
            </a:r>
            <a:r>
              <a:rPr lang="id-ID" sz="1050" dirty="0">
                <a:latin typeface="Gotham" panose="02000504050000020004" pitchFamily="2" charset="0"/>
              </a:rPr>
              <a:t> PLN UID Banten | Kantor PLN UID Banten | (25 November 2025)</a:t>
            </a:r>
          </a:p>
          <a:p>
            <a:pPr marL="230505" indent="-228600">
              <a:lnSpc>
                <a:spcPct val="90000"/>
              </a:lnSpc>
              <a:spcAft>
                <a:spcPts val="600"/>
              </a:spcAft>
              <a:buFont typeface="+mj-lt"/>
              <a:buAutoNum type="arabicPeriod" startAt="153"/>
            </a:pPr>
            <a:r>
              <a:rPr lang="id-ID" sz="1050" dirty="0">
                <a:latin typeface="Gotham" panose="02000504050000020004" pitchFamily="2" charset="0"/>
              </a:rPr>
              <a:t> Narasumber “</a:t>
            </a:r>
            <a:r>
              <a:rPr lang="en-US" sz="1050" dirty="0">
                <a:latin typeface="Gotham" panose="02000504050000020004" pitchFamily="2" charset="0"/>
              </a:rPr>
              <a:t>Workshop Service Excellence for Management Human Capital dan </a:t>
            </a:r>
            <a:r>
              <a:rPr lang="en-US" sz="1050" dirty="0" err="1">
                <a:latin typeface="Gotham" panose="02000504050000020004" pitchFamily="2" charset="0"/>
              </a:rPr>
              <a:t>Administrasi</a:t>
            </a:r>
            <a:r>
              <a:rPr lang="id-ID" sz="1050" dirty="0">
                <a:latin typeface="Gotham" panose="02000504050000020004" pitchFamily="2" charset="0"/>
              </a:rPr>
              <a:t>” </a:t>
            </a:r>
            <a:r>
              <a:rPr lang="id-ID" sz="1050" dirty="0" err="1">
                <a:latin typeface="Gotham" panose="02000504050000020004" pitchFamily="2" charset="0"/>
              </a:rPr>
              <a:t>for</a:t>
            </a:r>
            <a:r>
              <a:rPr lang="id-ID" sz="1050" dirty="0">
                <a:latin typeface="Gotham" panose="02000504050000020004" pitchFamily="2" charset="0"/>
              </a:rPr>
              <a:t> PLN Energi Primer Indonesia | </a:t>
            </a:r>
            <a:r>
              <a:rPr lang="id-ID" sz="1050" dirty="0" err="1">
                <a:latin typeface="Gotham" panose="02000504050000020004" pitchFamily="2" charset="0"/>
              </a:rPr>
              <a:t>Amanaia</a:t>
            </a:r>
            <a:r>
              <a:rPr lang="id-ID" sz="1050" dirty="0">
                <a:latin typeface="Gotham" panose="02000504050000020004" pitchFamily="2" charset="0"/>
              </a:rPr>
              <a:t> Satrio Hotel, Jakarta Selatan | (3 Desember 2025) </a:t>
            </a:r>
          </a:p>
          <a:p>
            <a:pPr marL="230505" indent="-228600">
              <a:lnSpc>
                <a:spcPct val="90000"/>
              </a:lnSpc>
              <a:spcAft>
                <a:spcPts val="600"/>
              </a:spcAft>
              <a:buFont typeface="+mj-lt"/>
              <a:buAutoNum type="arabicPeriod" startAt="153"/>
            </a:pPr>
            <a:r>
              <a:rPr lang="id-ID" sz="1050" dirty="0">
                <a:latin typeface="Gotham" panose="02000504050000020004" pitchFamily="2" charset="0"/>
              </a:rPr>
              <a:t> Narasumber “Upaya Meningkatkan Koordinasi Melalui Komunikasi Efektif Pimpinan dengan Tim Kerja Lintas Generasi</a:t>
            </a:r>
            <a:r>
              <a:rPr lang="id-ID" sz="1100" dirty="0">
                <a:latin typeface="Gotham" panose="02000504050000020004" charset="0"/>
                <a:sym typeface="+mn-ea"/>
              </a:rPr>
              <a:t>” </a:t>
            </a:r>
            <a:r>
              <a:rPr lang="id-ID" sz="1100" dirty="0" err="1">
                <a:latin typeface="Gotham" panose="02000504050000020004" charset="0"/>
                <a:sym typeface="+mn-ea"/>
              </a:rPr>
              <a:t>for</a:t>
            </a:r>
            <a:r>
              <a:rPr lang="id-ID" sz="1100" dirty="0">
                <a:latin typeface="Gotham" panose="02000504050000020004" charset="0"/>
                <a:sym typeface="+mn-ea"/>
              </a:rPr>
              <a:t> Dinas Kesehatan Kab. Kediri | (4-5 Desember 2025)</a:t>
            </a:r>
          </a:p>
          <a:p>
            <a:pPr marL="230505" indent="-228600">
              <a:lnSpc>
                <a:spcPct val="90000"/>
              </a:lnSpc>
              <a:spcAft>
                <a:spcPts val="600"/>
              </a:spcAft>
              <a:buFont typeface="+mj-lt"/>
              <a:buAutoNum type="arabicPeriod" startAt="153"/>
            </a:pPr>
            <a:r>
              <a:rPr lang="id-ID" sz="1100" dirty="0">
                <a:latin typeface="Gotham" panose="02000504050000020004" charset="0"/>
                <a:cs typeface="Gotham" panose="02000504050000020004" charset="0"/>
                <a:sym typeface="+mn-ea"/>
              </a:rPr>
              <a:t>Narasumber “Peran Lembaga Desa Terhadap Kesejahteraan Masyarakat”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Pemdes</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Manyarejo</a:t>
            </a:r>
            <a:r>
              <a:rPr lang="id-ID" sz="1100" dirty="0">
                <a:latin typeface="Gotham" panose="02000504050000020004" charset="0"/>
                <a:cs typeface="Gotham" panose="02000504050000020004" charset="0"/>
                <a:sym typeface="+mn-ea"/>
              </a:rPr>
              <a:t> | Purnama Hotel, Batu | (5 Desember 2025)</a:t>
            </a:r>
          </a:p>
          <a:p>
            <a:pPr marL="230505" indent="-228600">
              <a:lnSpc>
                <a:spcPct val="90000"/>
              </a:lnSpc>
              <a:spcAft>
                <a:spcPts val="600"/>
              </a:spcAft>
              <a:buFont typeface="+mj-lt"/>
              <a:buAutoNum type="arabicPeriod" startAt="153"/>
            </a:pPr>
            <a:r>
              <a:rPr lang="id-ID" sz="1100" dirty="0">
                <a:latin typeface="Gotham" panose="02000504050000020004" charset="0"/>
                <a:cs typeface="Gotham" panose="02000504050000020004" charset="0"/>
                <a:sym typeface="+mn-ea"/>
              </a:rPr>
              <a:t> Narasumber “</a:t>
            </a:r>
            <a:r>
              <a:rPr lang="nn-NO" sz="1100" dirty="0">
                <a:latin typeface="Gotham" panose="02000504050000020004" charset="0"/>
                <a:cs typeface="Gotham" panose="02000504050000020004" charset="0"/>
                <a:sym typeface="+mn-ea"/>
              </a:rPr>
              <a:t>Bim</a:t>
            </a:r>
            <a:r>
              <a:rPr lang="id-ID" sz="1100" dirty="0" err="1">
                <a:latin typeface="Gotham" panose="02000504050000020004" charset="0"/>
                <a:cs typeface="Gotham" panose="02000504050000020004" charset="0"/>
                <a:sym typeface="+mn-ea"/>
              </a:rPr>
              <a:t>bingan</a:t>
            </a:r>
            <a:r>
              <a:rPr lang="id-ID" sz="1100" dirty="0">
                <a:latin typeface="Gotham" panose="02000504050000020004" charset="0"/>
                <a:cs typeface="Gotham" panose="02000504050000020004" charset="0"/>
                <a:sym typeface="+mn-ea"/>
              </a:rPr>
              <a:t> Teknis</a:t>
            </a:r>
            <a:r>
              <a:rPr lang="nn-NO" sz="1100" dirty="0">
                <a:latin typeface="Gotham" panose="02000504050000020004" charset="0"/>
                <a:cs typeface="Gotham" panose="02000504050000020004" charset="0"/>
                <a:sym typeface="+mn-ea"/>
              </a:rPr>
              <a:t> Peningkatan Kapasitas Bagi Pengelola Kepegawaian</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BKPSDM Kabupaten Pasuruan | Grand </a:t>
            </a:r>
            <a:r>
              <a:rPr lang="id-ID" sz="1100" dirty="0" err="1">
                <a:latin typeface="Gotham" panose="02000504050000020004" charset="0"/>
                <a:cs typeface="Gotham" panose="02000504050000020004" charset="0"/>
                <a:sym typeface="+mn-ea"/>
              </a:rPr>
              <a:t>Whiz</a:t>
            </a:r>
            <a:r>
              <a:rPr lang="id-ID" sz="1100" dirty="0">
                <a:latin typeface="Gotham" panose="02000504050000020004" charset="0"/>
                <a:cs typeface="Gotham" panose="02000504050000020004" charset="0"/>
                <a:sym typeface="+mn-ea"/>
              </a:rPr>
              <a:t> Hotel, Mojokerto | (6 Desember 2025)</a:t>
            </a:r>
          </a:p>
          <a:p>
            <a:pPr marL="230505" indent="-228600">
              <a:lnSpc>
                <a:spcPct val="90000"/>
              </a:lnSpc>
              <a:spcAft>
                <a:spcPts val="600"/>
              </a:spcAft>
              <a:buFont typeface="+mj-lt"/>
              <a:buAutoNum type="arabicPeriod" startAt="153"/>
            </a:pP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Facilitator</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Building</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High</a:t>
            </a:r>
            <a:r>
              <a:rPr lang="id-ID" sz="1100" dirty="0">
                <a:latin typeface="Gotham" panose="02000504050000020004" charset="0"/>
                <a:cs typeface="Gotham" panose="02000504050000020004" charset="0"/>
                <a:sym typeface="+mn-ea"/>
              </a:rPr>
              <a:t> </a:t>
            </a:r>
            <a:r>
              <a:rPr lang="id-ID" sz="1100" dirty="0" err="1">
                <a:latin typeface="Gotham" panose="02000504050000020004" charset="0"/>
                <a:cs typeface="Gotham" panose="02000504050000020004" charset="0"/>
                <a:sym typeface="+mn-ea"/>
              </a:rPr>
              <a:t>Engaged</a:t>
            </a:r>
            <a:r>
              <a:rPr lang="id-ID" sz="1100" dirty="0">
                <a:latin typeface="Gotham" panose="02000504050000020004" charset="0"/>
                <a:cs typeface="Gotham" panose="02000504050000020004" charset="0"/>
                <a:sym typeface="+mn-ea"/>
              </a:rPr>
              <a:t> Team” </a:t>
            </a:r>
            <a:r>
              <a:rPr lang="id-ID" sz="1100" dirty="0" err="1">
                <a:latin typeface="Gotham" panose="02000504050000020004" charset="0"/>
                <a:cs typeface="Gotham" panose="02000504050000020004" charset="0"/>
                <a:sym typeface="+mn-ea"/>
              </a:rPr>
              <a:t>for</a:t>
            </a:r>
            <a:r>
              <a:rPr lang="id-ID" sz="1100" dirty="0">
                <a:latin typeface="Gotham" panose="02000504050000020004" charset="0"/>
                <a:cs typeface="Gotham" panose="02000504050000020004" charset="0"/>
                <a:sym typeface="+mn-ea"/>
              </a:rPr>
              <a:t> Politeknik Negeri Semarang | Grand Wahid Hotel, Salatiga | (8 Desember 2025)</a:t>
            </a:r>
          </a:p>
          <a:p>
            <a:pPr marL="230505" indent="-228600">
              <a:lnSpc>
                <a:spcPct val="90000"/>
              </a:lnSpc>
              <a:spcAft>
                <a:spcPts val="600"/>
              </a:spcAft>
              <a:buFont typeface="+mj-lt"/>
              <a:buAutoNum type="arabicPeriod" startAt="153"/>
            </a:pPr>
            <a:r>
              <a:rPr lang="id-ID" sz="1100" dirty="0">
                <a:latin typeface="Gotham" panose="02000504050000020004" pitchFamily="2" charset="0"/>
              </a:rPr>
              <a:t> Narasumber “Menumbuhkan Semangat Jiwa </a:t>
            </a:r>
            <a:r>
              <a:rPr lang="id-ID" sz="1100" dirty="0" err="1">
                <a:latin typeface="Gotham" panose="02000504050000020004" pitchFamily="2" charset="0"/>
              </a:rPr>
              <a:t>Korsa</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Dinas Kesehatan </a:t>
            </a:r>
            <a:r>
              <a:rPr lang="id-ID" sz="1100" dirty="0" err="1">
                <a:latin typeface="Gotham" panose="02000504050000020004" pitchFamily="2" charset="0"/>
              </a:rPr>
              <a:t>Prov</a:t>
            </a:r>
            <a:r>
              <a:rPr lang="id-ID" sz="1100" dirty="0">
                <a:latin typeface="Gotham" panose="02000504050000020004" pitchFamily="2" charset="0"/>
              </a:rPr>
              <a:t>. Jawa Timur | Surabaya | (9 Desember 2025)</a:t>
            </a:r>
          </a:p>
          <a:p>
            <a:pPr marL="230505" indent="-228600">
              <a:lnSpc>
                <a:spcPct val="90000"/>
              </a:lnSpc>
              <a:spcAft>
                <a:spcPts val="600"/>
              </a:spcAft>
              <a:buFont typeface="+mj-lt"/>
              <a:buAutoNum type="arabicPeriod" startAt="153"/>
            </a:pPr>
            <a:r>
              <a:rPr lang="id-ID" sz="1100" dirty="0">
                <a:latin typeface="Gotham" panose="02000504050000020004" pitchFamily="2" charset="0"/>
              </a:rPr>
              <a:t> Narasumber “Peningkatan Kapasitas Pegawai dalam Pelayanan Kepada Pasien” </a:t>
            </a:r>
            <a:r>
              <a:rPr lang="id-ID" sz="1100" dirty="0" err="1">
                <a:latin typeface="Gotham" panose="02000504050000020004" pitchFamily="2" charset="0"/>
              </a:rPr>
              <a:t>for</a:t>
            </a:r>
            <a:r>
              <a:rPr lang="id-ID" sz="1100" dirty="0">
                <a:latin typeface="Gotham" panose="02000504050000020004" pitchFamily="2" charset="0"/>
              </a:rPr>
              <a:t> Puskesmas </a:t>
            </a:r>
            <a:r>
              <a:rPr lang="id-ID" sz="1100" dirty="0" err="1">
                <a:latin typeface="Gotham" panose="02000504050000020004" pitchFamily="2" charset="0"/>
              </a:rPr>
              <a:t>Sedati</a:t>
            </a:r>
            <a:r>
              <a:rPr lang="id-ID" sz="1100" dirty="0">
                <a:latin typeface="Gotham" panose="02000504050000020004" pitchFamily="2" charset="0"/>
              </a:rPr>
              <a:t> | Swiss-</a:t>
            </a:r>
            <a:r>
              <a:rPr lang="id-ID" sz="1100" dirty="0" err="1">
                <a:latin typeface="Gotham" panose="02000504050000020004" pitchFamily="2" charset="0"/>
              </a:rPr>
              <a:t>Belinn</a:t>
            </a:r>
            <a:r>
              <a:rPr lang="id-ID" sz="1100" dirty="0">
                <a:latin typeface="Gotham" panose="02000504050000020004" pitchFamily="2" charset="0"/>
              </a:rPr>
              <a:t> </a:t>
            </a:r>
            <a:r>
              <a:rPr lang="id-ID" sz="1100" dirty="0" err="1">
                <a:latin typeface="Gotham" panose="02000504050000020004" pitchFamily="2" charset="0"/>
              </a:rPr>
              <a:t>Airport</a:t>
            </a:r>
            <a:r>
              <a:rPr lang="id-ID" sz="1100" dirty="0">
                <a:latin typeface="Gotham" panose="02000504050000020004" pitchFamily="2" charset="0"/>
              </a:rPr>
              <a:t>, Surabaya | (9 Desember 2025)</a:t>
            </a:r>
          </a:p>
          <a:p>
            <a:pPr marL="230505" indent="-228600">
              <a:lnSpc>
                <a:spcPct val="90000"/>
              </a:lnSpc>
              <a:spcAft>
                <a:spcPts val="600"/>
              </a:spcAft>
              <a:buFont typeface="+mj-lt"/>
              <a:buAutoNum type="arabicPeriod" startAt="153"/>
            </a:pPr>
            <a:endParaRPr lang="id-ID" sz="1100" dirty="0">
              <a:latin typeface="Gotham" panose="02000504050000020004" pitchFamily="2" charset="0"/>
            </a:endParaRPr>
          </a:p>
          <a:p>
            <a:pPr marL="230505" indent="-228600">
              <a:lnSpc>
                <a:spcPct val="90000"/>
              </a:lnSpc>
              <a:spcAft>
                <a:spcPts val="600"/>
              </a:spcAft>
              <a:buFont typeface="+mj-lt"/>
              <a:buAutoNum type="arabicPeriod" startAt="153"/>
            </a:pPr>
            <a:endParaRPr lang="id-ID" sz="1100" dirty="0"/>
          </a:p>
          <a:p>
            <a:pPr marL="230505" indent="-228600">
              <a:lnSpc>
                <a:spcPct val="90000"/>
              </a:lnSpc>
              <a:spcAft>
                <a:spcPts val="600"/>
              </a:spcAft>
              <a:buFont typeface="+mj-lt"/>
              <a:buAutoNum type="arabicPeriod" startAt="153"/>
            </a:pPr>
            <a:endParaRPr lang="id-ID" sz="1100" dirty="0"/>
          </a:p>
          <a:p>
            <a:pPr marL="230505" indent="-228600">
              <a:lnSpc>
                <a:spcPct val="90000"/>
              </a:lnSpc>
              <a:spcAft>
                <a:spcPts val="600"/>
              </a:spcAft>
              <a:buFont typeface="+mj-lt"/>
              <a:buAutoNum type="arabicPeriod" startAt="153"/>
            </a:pPr>
            <a:endParaRPr lang="id-ID" sz="1100" dirty="0"/>
          </a:p>
          <a:p>
            <a:pPr marL="230505" indent="-228600">
              <a:lnSpc>
                <a:spcPct val="90000"/>
              </a:lnSpc>
              <a:spcAft>
                <a:spcPts val="600"/>
              </a:spcAft>
              <a:buFont typeface="+mj-lt"/>
              <a:buAutoNum type="arabicPeriod" startAt="153"/>
            </a:pPr>
            <a:endParaRPr lang="id-ID" sz="1100" dirty="0">
              <a:latin typeface="Gotham" panose="02000504050000020004" pitchFamily="2" charset="0"/>
            </a:endParaRPr>
          </a:p>
          <a:p>
            <a:pPr marL="230505" indent="-228600">
              <a:lnSpc>
                <a:spcPct val="90000"/>
              </a:lnSpc>
              <a:spcAft>
                <a:spcPts val="600"/>
              </a:spcAft>
              <a:buFont typeface="+mj-lt"/>
              <a:buAutoNum type="arabicPeriod" startAt="153"/>
            </a:pPr>
            <a:endParaRPr lang="id-ID" sz="1100" dirty="0">
              <a:latin typeface="Gotham" panose="02000504050000020004" pitchFamily="2" charset="0"/>
            </a:endParaRPr>
          </a:p>
          <a:p>
            <a:pPr marL="230505" indent="-228600">
              <a:lnSpc>
                <a:spcPct val="90000"/>
              </a:lnSpc>
              <a:spcAft>
                <a:spcPts val="600"/>
              </a:spcAft>
              <a:buFont typeface="+mj-lt"/>
              <a:buAutoNum type="arabicPeriod" startAt="153"/>
            </a:pPr>
            <a:endParaRPr lang="id-ID" sz="1100" dirty="0">
              <a:latin typeface="Gotham" panose="02000504050000020004" pitchFamily="2" charset="0"/>
            </a:endParaRPr>
          </a:p>
          <a:p>
            <a:pPr marL="230505" indent="-228600">
              <a:lnSpc>
                <a:spcPct val="90000"/>
              </a:lnSpc>
              <a:spcAft>
                <a:spcPts val="600"/>
              </a:spcAft>
              <a:buFont typeface="+mj-lt"/>
              <a:buAutoNum type="arabicPeriod" startAt="153"/>
            </a:pPr>
            <a:endParaRPr lang="id-ID" sz="1100" dirty="0">
              <a:latin typeface="Gotham" panose="02000504050000020004" pitchFamily="2" charset="0"/>
            </a:endParaRPr>
          </a:p>
          <a:p>
            <a:pPr marL="230505" indent="-228600">
              <a:lnSpc>
                <a:spcPct val="90000"/>
              </a:lnSpc>
              <a:spcAft>
                <a:spcPts val="600"/>
              </a:spcAft>
              <a:buFont typeface="+mj-lt"/>
              <a:buAutoNum type="arabicPeriod" startAt="153"/>
            </a:pPr>
            <a:endParaRPr lang="id-ID" sz="1100" dirty="0">
              <a:latin typeface="Gotham" panose="02000504050000020004" pitchFamily="2" charset="0"/>
            </a:endParaRPr>
          </a:p>
          <a:p>
            <a:pPr marL="230505" indent="-228600">
              <a:lnSpc>
                <a:spcPct val="90000"/>
              </a:lnSpc>
              <a:spcAft>
                <a:spcPts val="600"/>
              </a:spcAft>
              <a:buFont typeface="+mj-lt"/>
              <a:buAutoNum type="arabicPeriod" startAt="153"/>
            </a:pPr>
            <a:endParaRPr lang="id-ID" sz="1100" dirty="0">
              <a:latin typeface="Gotham" panose="02000504050000020004" pitchFamily="2" charset="0"/>
              <a:cs typeface="Gotham" panose="02000504050000020004" charset="0"/>
            </a:endParaRPr>
          </a:p>
          <a:p>
            <a:pPr marL="230505" indent="-228600">
              <a:lnSpc>
                <a:spcPct val="90000"/>
              </a:lnSpc>
              <a:spcAft>
                <a:spcPts val="600"/>
              </a:spcAft>
              <a:buFont typeface="+mj-lt"/>
              <a:buAutoNum type="arabicPeriod" startAt="153"/>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53"/>
            </a:pPr>
            <a:endParaRPr lang="id-ID" sz="1100" dirty="0">
              <a:latin typeface="Gotham" panose="02000504050000020004" pitchFamily="2" charset="0"/>
            </a:endParaRPr>
          </a:p>
          <a:p>
            <a:pPr marL="230505" indent="-228600">
              <a:lnSpc>
                <a:spcPct val="90000"/>
              </a:lnSpc>
              <a:spcAft>
                <a:spcPts val="600"/>
              </a:spcAft>
              <a:buFont typeface="+mj-lt"/>
              <a:buAutoNum type="arabicPeriod" startAt="153"/>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53"/>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53"/>
            </a:pPr>
            <a:r>
              <a:rPr lang="id-ID" sz="1100" b="0" dirty="0">
                <a:latin typeface="Gotham" panose="02000504050000020004" charset="0"/>
                <a:cs typeface="Gotham" panose="02000504050000020004" charset="0"/>
              </a:rPr>
              <a:t>1</a:t>
            </a:r>
            <a:endParaRPr lang="en-US" sz="1100" b="0" dirty="0">
              <a:latin typeface="Gotham" panose="02000504050000020004" charset="0"/>
              <a:cs typeface="Gotham" panose="02000504050000020004" charset="0"/>
            </a:endParaRPr>
          </a:p>
        </p:txBody>
      </p:sp>
      <p:grpSp>
        <p:nvGrpSpPr>
          <p:cNvPr id="14" name="Group 13">
            <a:extLst>
              <a:ext uri="{FF2B5EF4-FFF2-40B4-BE49-F238E27FC236}">
                <a16:creationId xmlns:a16="http://schemas.microsoft.com/office/drawing/2014/main" id="{D6E92241-31A8-AD27-7CAF-DCC1951DE502}"/>
              </a:ext>
            </a:extLst>
          </p:cNvPr>
          <p:cNvGrpSpPr/>
          <p:nvPr/>
        </p:nvGrpSpPr>
        <p:grpSpPr>
          <a:xfrm>
            <a:off x="449580" y="4300175"/>
            <a:ext cx="1167765" cy="1497330"/>
            <a:chOff x="622" y="4773"/>
            <a:chExt cx="1839" cy="2358"/>
          </a:xfrm>
        </p:grpSpPr>
        <p:sp>
          <p:nvSpPr>
            <p:cNvPr id="46" name="Text Box 45">
              <a:extLst>
                <a:ext uri="{FF2B5EF4-FFF2-40B4-BE49-F238E27FC236}">
                  <a16:creationId xmlns:a16="http://schemas.microsoft.com/office/drawing/2014/main" id="{483C30BB-D4AA-B4A0-58E6-08B4D72C885F}"/>
                </a:ext>
              </a:extLst>
            </p:cNvPr>
            <p:cNvSpPr txBox="1"/>
            <p:nvPr/>
          </p:nvSpPr>
          <p:spPr>
            <a:xfrm>
              <a:off x="622" y="5097"/>
              <a:ext cx="1839" cy="2034"/>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25</a:t>
              </a:r>
            </a:p>
          </p:txBody>
        </p:sp>
        <p:sp>
          <p:nvSpPr>
            <p:cNvPr id="11" name="Text Box 10">
              <a:extLst>
                <a:ext uri="{FF2B5EF4-FFF2-40B4-BE49-F238E27FC236}">
                  <a16:creationId xmlns:a16="http://schemas.microsoft.com/office/drawing/2014/main" id="{E6D30415-5FF6-DDF5-93FE-10860B65D94D}"/>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D5606438-0421-1412-8C88-B0758D37A3D2}"/>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42DF68E7-E0BB-DD5D-4351-09050AB6A6C7}"/>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0F18416D-C3E4-5C2A-BA59-DD2536EA749D}"/>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C1D3F467-B15C-9227-FC46-3001E551B1C2}"/>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4C8429CA-AE3E-BC8C-1183-2DD05378DF6B}"/>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BC7002FA-53AA-2496-3FEF-FA408C943E9D}"/>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C00AA1B5-54A9-222F-008A-840C509A953C}"/>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9128A9AD-CE0E-3039-9593-AC71BCB93D69}"/>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2D492445-9098-D036-8340-7896DB7744AE}"/>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2383E7E4-0DE6-A506-A50D-7F8EB8106402}"/>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sp>
        <p:nvSpPr>
          <p:cNvPr id="3" name="Text Box 99">
            <a:extLst>
              <a:ext uri="{FF2B5EF4-FFF2-40B4-BE49-F238E27FC236}">
                <a16:creationId xmlns:a16="http://schemas.microsoft.com/office/drawing/2014/main" id="{48B1F8FB-223F-CE0C-A5B5-43E95CD7D38F}"/>
              </a:ext>
            </a:extLst>
          </p:cNvPr>
          <p:cNvSpPr txBox="1"/>
          <p:nvPr/>
        </p:nvSpPr>
        <p:spPr>
          <a:xfrm>
            <a:off x="6409272" y="360000"/>
            <a:ext cx="4500245" cy="5539740"/>
          </a:xfrm>
          <a:prstGeom prst="rect">
            <a:avLst/>
          </a:prstGeom>
          <a:noFill/>
          <a:ln w="9525">
            <a:noFill/>
          </a:ln>
        </p:spPr>
        <p:txBody>
          <a:bodyPr wrap="square">
            <a:noAutofit/>
          </a:bodyPr>
          <a:lstStyle/>
          <a:p>
            <a:pPr marL="344805" indent="-342900">
              <a:lnSpc>
                <a:spcPct val="90000"/>
              </a:lnSpc>
              <a:spcAft>
                <a:spcPts val="600"/>
              </a:spcAft>
              <a:buFont typeface="+mj-lt"/>
              <a:buAutoNum type="arabicPeriod" startAt="163"/>
            </a:pPr>
            <a:r>
              <a:rPr lang="id-ID" sz="1100" dirty="0" err="1">
                <a:latin typeface="Gotham" panose="02000504050000020004" pitchFamily="2" charset="0"/>
              </a:rPr>
              <a:t>Facilitator</a:t>
            </a:r>
            <a:r>
              <a:rPr lang="id-ID" sz="1100" dirty="0">
                <a:latin typeface="Gotham" panose="02000504050000020004" pitchFamily="2" charset="0"/>
              </a:rPr>
              <a:t> “</a:t>
            </a:r>
            <a:r>
              <a:rPr lang="en-US" sz="1100" dirty="0">
                <a:latin typeface="Gotham" panose="02000504050000020004" pitchFamily="2" charset="0"/>
              </a:rPr>
              <a:t>Public Speaking dan Empathic Communication</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PLN UID Jateng &amp; DIY | Semarang | (10 Desember 2025)</a:t>
            </a:r>
          </a:p>
          <a:p>
            <a:pPr marL="344805" indent="-342900">
              <a:lnSpc>
                <a:spcPct val="90000"/>
              </a:lnSpc>
              <a:spcAft>
                <a:spcPts val="600"/>
              </a:spcAft>
              <a:buFont typeface="+mj-lt"/>
              <a:buAutoNum type="arabicPeriod" startAt="163"/>
            </a:pPr>
            <a:r>
              <a:rPr lang="id-ID" sz="1100" dirty="0">
                <a:latin typeface="Gotham" panose="02000504050000020004" pitchFamily="2" charset="0"/>
              </a:rPr>
              <a:t>Narasumber “Sudut Pandang </a:t>
            </a:r>
            <a:r>
              <a:rPr lang="id-ID" sz="1100" dirty="0" err="1">
                <a:latin typeface="Gotham" panose="02000504050000020004" pitchFamily="2" charset="0"/>
              </a:rPr>
              <a:t>Content</a:t>
            </a:r>
            <a:r>
              <a:rPr lang="id-ID" sz="1100" dirty="0">
                <a:latin typeface="Gotham" panose="02000504050000020004" pitchFamily="2" charset="0"/>
              </a:rPr>
              <a:t> </a:t>
            </a:r>
            <a:r>
              <a:rPr lang="id-ID" sz="1100" dirty="0" err="1">
                <a:latin typeface="Gotham" panose="02000504050000020004" pitchFamily="2" charset="0"/>
              </a:rPr>
              <a:t>Creator</a:t>
            </a:r>
            <a:r>
              <a:rPr lang="id-ID" sz="1100" dirty="0">
                <a:latin typeface="Gotham" panose="02000504050000020004" pitchFamily="2" charset="0"/>
              </a:rPr>
              <a:t> &amp; </a:t>
            </a:r>
            <a:r>
              <a:rPr lang="id-ID" sz="1100" dirty="0" err="1">
                <a:latin typeface="Gotham" panose="02000504050000020004" pitchFamily="2" charset="0"/>
              </a:rPr>
              <a:t>Netizen</a:t>
            </a:r>
            <a:r>
              <a:rPr lang="id-ID" sz="1100" dirty="0">
                <a:latin typeface="Gotham" panose="02000504050000020004" pitchFamily="2" charset="0"/>
              </a:rPr>
              <a:t> dalam Pembuatan Konten Sosial” </a:t>
            </a:r>
            <a:r>
              <a:rPr lang="id-ID" sz="1100" dirty="0" err="1">
                <a:latin typeface="Gotham" panose="02000504050000020004" pitchFamily="2" charset="0"/>
              </a:rPr>
              <a:t>for</a:t>
            </a:r>
            <a:r>
              <a:rPr lang="id-ID" sz="1100" dirty="0">
                <a:latin typeface="Gotham" panose="02000504050000020004" pitchFamily="2" charset="0"/>
              </a:rPr>
              <a:t> Dinas Sosial </a:t>
            </a:r>
            <a:r>
              <a:rPr lang="id-ID" sz="1100" dirty="0" err="1">
                <a:latin typeface="Gotham" panose="02000504050000020004" pitchFamily="2" charset="0"/>
              </a:rPr>
              <a:t>Prov</a:t>
            </a:r>
            <a:r>
              <a:rPr lang="id-ID" sz="1100" dirty="0">
                <a:latin typeface="Gotham" panose="02000504050000020004" pitchFamily="2" charset="0"/>
              </a:rPr>
              <a:t>. Jawa Timur | Surabaya | (12 Desember 2025)</a:t>
            </a:r>
          </a:p>
          <a:p>
            <a:pPr marL="344805" indent="-342900">
              <a:lnSpc>
                <a:spcPct val="90000"/>
              </a:lnSpc>
              <a:spcAft>
                <a:spcPts val="600"/>
              </a:spcAft>
              <a:buFont typeface="+mj-lt"/>
              <a:buAutoNum type="arabicPeriod" startAt="163"/>
            </a:pPr>
            <a:r>
              <a:rPr lang="id-ID" sz="1100" dirty="0" err="1">
                <a:latin typeface="Gotham" panose="02000504050000020004" pitchFamily="2" charset="0"/>
              </a:rPr>
              <a:t>Facilitator</a:t>
            </a:r>
            <a:r>
              <a:rPr lang="id-ID" sz="1100" dirty="0">
                <a:latin typeface="Gotham" panose="02000504050000020004" pitchFamily="2" charset="0"/>
              </a:rPr>
              <a:t> “Win </a:t>
            </a:r>
            <a:r>
              <a:rPr lang="id-ID" sz="1100" dirty="0" err="1">
                <a:latin typeface="Gotham" panose="02000504050000020004" pitchFamily="2" charset="0"/>
              </a:rPr>
              <a:t>the</a:t>
            </a:r>
            <a:r>
              <a:rPr lang="id-ID" sz="1100" dirty="0">
                <a:latin typeface="Gotham" panose="02000504050000020004" pitchFamily="2" charset="0"/>
              </a:rPr>
              <a:t> </a:t>
            </a:r>
            <a:r>
              <a:rPr lang="id-ID" sz="1100" dirty="0" err="1">
                <a:latin typeface="Gotham" panose="02000504050000020004" pitchFamily="2" charset="0"/>
              </a:rPr>
              <a:t>Stage</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PT Pegadaian Kanwil III | Palembang | (14 Desember 2025)</a:t>
            </a:r>
          </a:p>
          <a:p>
            <a:pPr marL="344805" indent="-342900">
              <a:lnSpc>
                <a:spcPct val="90000"/>
              </a:lnSpc>
              <a:spcAft>
                <a:spcPts val="600"/>
              </a:spcAft>
              <a:buFont typeface="+mj-lt"/>
              <a:buAutoNum type="arabicPeriod" startAt="163"/>
            </a:pPr>
            <a:r>
              <a:rPr lang="id-ID" sz="1100" dirty="0">
                <a:latin typeface="Gotham" panose="02000504050000020004" pitchFamily="2" charset="0"/>
              </a:rPr>
              <a:t>Narasumber “</a:t>
            </a:r>
            <a:r>
              <a:rPr lang="fi-FI" sz="1100" dirty="0">
                <a:latin typeface="Gotham" panose="02000504050000020004" pitchFamily="2" charset="0"/>
              </a:rPr>
              <a:t>Optimalisasi </a:t>
            </a:r>
            <a:r>
              <a:rPr lang="id-ID" sz="1100" dirty="0">
                <a:latin typeface="Gotham" panose="02000504050000020004" pitchFamily="2" charset="0"/>
              </a:rPr>
              <a:t>P</a:t>
            </a:r>
            <a:r>
              <a:rPr lang="fi-FI" sz="1100" dirty="0">
                <a:latin typeface="Gotham" panose="02000504050000020004" pitchFamily="2" charset="0"/>
              </a:rPr>
              <a:t>enerimaan </a:t>
            </a:r>
            <a:r>
              <a:rPr lang="id-ID" sz="1100" dirty="0">
                <a:latin typeface="Gotham" panose="02000504050000020004" pitchFamily="2" charset="0"/>
              </a:rPr>
              <a:t>O</a:t>
            </a:r>
            <a:r>
              <a:rPr lang="fi-FI" sz="1100" dirty="0">
                <a:latin typeface="Gotham" panose="02000504050000020004" pitchFamily="2" charset="0"/>
              </a:rPr>
              <a:t>psen PKB &amp; BBNKB</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a:t>
            </a:r>
            <a:r>
              <a:rPr lang="id-ID" sz="1100" dirty="0" err="1">
                <a:latin typeface="Gotham" panose="02000504050000020004" pitchFamily="2" charset="0"/>
              </a:rPr>
              <a:t>Bapenda</a:t>
            </a:r>
            <a:r>
              <a:rPr lang="id-ID" sz="1100" dirty="0">
                <a:latin typeface="Gotham" panose="02000504050000020004" pitchFamily="2" charset="0"/>
              </a:rPr>
              <a:t> Kab. Jombang | </a:t>
            </a:r>
            <a:r>
              <a:rPr lang="id-ID" sz="1100" dirty="0" err="1">
                <a:latin typeface="Gotham" panose="02000504050000020004" pitchFamily="2" charset="0"/>
              </a:rPr>
              <a:t>Crown</a:t>
            </a:r>
            <a:r>
              <a:rPr lang="id-ID" sz="1100" dirty="0">
                <a:latin typeface="Gotham" panose="02000504050000020004" pitchFamily="2" charset="0"/>
              </a:rPr>
              <a:t> Prince Hotel, Surabaya | (19 Desember 2025)</a:t>
            </a:r>
          </a:p>
          <a:p>
            <a:pPr marL="344805" indent="-342900">
              <a:lnSpc>
                <a:spcPct val="90000"/>
              </a:lnSpc>
              <a:spcAft>
                <a:spcPts val="600"/>
              </a:spcAft>
              <a:buFont typeface="+mj-lt"/>
              <a:buAutoNum type="arabicPeriod" startAt="163"/>
            </a:pPr>
            <a:r>
              <a:rPr lang="id-ID" sz="1100" dirty="0">
                <a:latin typeface="Gotham" panose="02000504050000020004" pitchFamily="2" charset="0"/>
              </a:rPr>
              <a:t>Narasumber “Team </a:t>
            </a:r>
            <a:r>
              <a:rPr lang="id-ID" sz="1100" dirty="0" err="1">
                <a:latin typeface="Gotham" panose="02000504050000020004" pitchFamily="2" charset="0"/>
              </a:rPr>
              <a:t>Building</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Bank Woori Saudara | </a:t>
            </a:r>
            <a:r>
              <a:rPr lang="id-ID" sz="1100" dirty="0" err="1">
                <a:latin typeface="Gotham" panose="02000504050000020004" pitchFamily="2" charset="0"/>
              </a:rPr>
              <a:t>Leedon</a:t>
            </a:r>
            <a:r>
              <a:rPr lang="id-ID" sz="1100" dirty="0">
                <a:latin typeface="Gotham" panose="02000504050000020004" pitchFamily="2" charset="0"/>
              </a:rPr>
              <a:t> Hotel &amp; </a:t>
            </a:r>
            <a:r>
              <a:rPr lang="id-ID" sz="1100" dirty="0" err="1">
                <a:latin typeface="Gotham" panose="02000504050000020004" pitchFamily="2" charset="0"/>
              </a:rPr>
              <a:t>Suites</a:t>
            </a:r>
            <a:r>
              <a:rPr lang="id-ID" sz="1100" dirty="0">
                <a:latin typeface="Gotham" panose="02000504050000020004" pitchFamily="2" charset="0"/>
              </a:rPr>
              <a:t>, Surabaya | (20 Desember 2025)</a:t>
            </a:r>
          </a:p>
          <a:p>
            <a:pPr marL="344805" indent="-342900">
              <a:lnSpc>
                <a:spcPct val="90000"/>
              </a:lnSpc>
              <a:spcAft>
                <a:spcPts val="600"/>
              </a:spcAft>
              <a:buFont typeface="+mj-lt"/>
              <a:buAutoNum type="arabicPeriod" startAt="163"/>
            </a:pPr>
            <a:r>
              <a:rPr lang="id-ID" sz="1100" dirty="0" err="1">
                <a:latin typeface="Gotham" panose="02000504050000020004" pitchFamily="2" charset="0"/>
              </a:rPr>
              <a:t>Facilitator</a:t>
            </a:r>
            <a:r>
              <a:rPr lang="id-ID" sz="1100" dirty="0">
                <a:latin typeface="Gotham" panose="02000504050000020004" pitchFamily="2" charset="0"/>
              </a:rPr>
              <a:t> “#</a:t>
            </a:r>
            <a:r>
              <a:rPr lang="id-ID" sz="1100" dirty="0" err="1">
                <a:latin typeface="Gotham" panose="02000504050000020004" pitchFamily="2" charset="0"/>
              </a:rPr>
              <a:t>KelasDonasi</a:t>
            </a:r>
            <a:r>
              <a:rPr lang="id-ID" sz="1100" dirty="0">
                <a:latin typeface="Gotham" panose="02000504050000020004" pitchFamily="2" charset="0"/>
              </a:rPr>
              <a:t> Latih Baca untuk Bicara” | Live </a:t>
            </a:r>
            <a:r>
              <a:rPr lang="id-ID" sz="1100" dirty="0" err="1">
                <a:latin typeface="Gotham" panose="02000504050000020004" pitchFamily="2" charset="0"/>
              </a:rPr>
              <a:t>on</a:t>
            </a:r>
            <a:r>
              <a:rPr lang="id-ID" sz="1100" dirty="0">
                <a:latin typeface="Gotham" panose="02000504050000020004" pitchFamily="2" charset="0"/>
              </a:rPr>
              <a:t> Zoom | (21 Desember 2025)</a:t>
            </a:r>
          </a:p>
          <a:p>
            <a:pPr marL="344805" indent="-342900">
              <a:lnSpc>
                <a:spcPct val="90000"/>
              </a:lnSpc>
              <a:spcAft>
                <a:spcPts val="600"/>
              </a:spcAft>
              <a:buFont typeface="+mj-lt"/>
              <a:buAutoNum type="arabicPeriod" startAt="163"/>
            </a:pPr>
            <a:r>
              <a:rPr lang="id-ID" sz="1100" dirty="0" err="1">
                <a:latin typeface="Gotham" panose="02000504050000020004" pitchFamily="2" charset="0"/>
              </a:rPr>
              <a:t>Facilitator</a:t>
            </a:r>
            <a:r>
              <a:rPr lang="id-ID" sz="1100" dirty="0">
                <a:latin typeface="Gotham" panose="02000504050000020004" pitchFamily="2" charset="0"/>
              </a:rPr>
              <a:t> “</a:t>
            </a:r>
            <a:r>
              <a:rPr lang="id-ID" sz="1100" dirty="0" err="1">
                <a:latin typeface="Gotham" panose="02000504050000020004" pitchFamily="2" charset="0"/>
              </a:rPr>
              <a:t>Communication</a:t>
            </a:r>
            <a:r>
              <a:rPr lang="id-ID" sz="1100" dirty="0">
                <a:latin typeface="Gotham" panose="02000504050000020004" pitchFamily="2" charset="0"/>
              </a:rPr>
              <a:t> </a:t>
            </a:r>
            <a:r>
              <a:rPr lang="id-ID" sz="1100" dirty="0" err="1">
                <a:latin typeface="Gotham" panose="02000504050000020004" pitchFamily="2" charset="0"/>
              </a:rPr>
              <a:t>Skill</a:t>
            </a:r>
            <a:r>
              <a:rPr lang="id-ID" sz="1100" dirty="0">
                <a:latin typeface="Gotham" panose="02000504050000020004" pitchFamily="2" charset="0"/>
              </a:rPr>
              <a:t> untuk CPNS Tenaga Fungsional Dosen di Lingkungan Kampus” </a:t>
            </a:r>
            <a:r>
              <a:rPr lang="id-ID" sz="1100" dirty="0" err="1">
                <a:latin typeface="Gotham" panose="02000504050000020004" pitchFamily="2" charset="0"/>
              </a:rPr>
              <a:t>for</a:t>
            </a:r>
            <a:r>
              <a:rPr lang="id-ID" sz="1100" dirty="0">
                <a:latin typeface="Gotham" panose="02000504050000020004" pitchFamily="2" charset="0"/>
              </a:rPr>
              <a:t> Politeknik Negeri Semarang | Semarang | (23 Desember 2025)</a:t>
            </a:r>
          </a:p>
          <a:p>
            <a:pPr marL="344805" indent="-342900">
              <a:lnSpc>
                <a:spcPct val="90000"/>
              </a:lnSpc>
              <a:spcAft>
                <a:spcPts val="600"/>
              </a:spcAft>
              <a:buFont typeface="+mj-lt"/>
              <a:buAutoNum type="arabicPeriod" startAt="163"/>
            </a:pPr>
            <a:r>
              <a:rPr lang="id-ID" sz="1100" dirty="0">
                <a:latin typeface="Gotham" panose="02000504050000020004" pitchFamily="2" charset="0"/>
              </a:rPr>
              <a:t>Narasumber “</a:t>
            </a:r>
            <a:r>
              <a:rPr lang="fi-FI" sz="1100" dirty="0">
                <a:latin typeface="Gotham" panose="02000504050000020004" pitchFamily="2" charset="0"/>
              </a:rPr>
              <a:t>Motivasi Pelayanan ke Karyawan Akhir Tahun</a:t>
            </a:r>
            <a:r>
              <a:rPr lang="id-ID" sz="1100" dirty="0">
                <a:latin typeface="Gotham" panose="02000504050000020004" pitchFamily="2" charset="0"/>
              </a:rPr>
              <a:t>” </a:t>
            </a:r>
            <a:r>
              <a:rPr lang="id-ID" sz="1100" dirty="0" err="1">
                <a:latin typeface="Gotham" panose="02000504050000020004" pitchFamily="2" charset="0"/>
              </a:rPr>
              <a:t>for</a:t>
            </a:r>
            <a:r>
              <a:rPr lang="id-ID" sz="1100" dirty="0">
                <a:latin typeface="Gotham" panose="02000504050000020004" pitchFamily="2" charset="0"/>
              </a:rPr>
              <a:t> RS Bhayangkara Kediri | Kab. Kediri | (31 Desember 2025)</a:t>
            </a:r>
          </a:p>
          <a:p>
            <a:pPr marL="344805" indent="-342900">
              <a:lnSpc>
                <a:spcPct val="90000"/>
              </a:lnSpc>
              <a:spcAft>
                <a:spcPts val="600"/>
              </a:spcAft>
              <a:buFont typeface="+mj-lt"/>
              <a:buAutoNum type="arabicPeriod" startAt="163"/>
            </a:pPr>
            <a:endParaRPr lang="id-ID" sz="1100" dirty="0">
              <a:latin typeface="Gotham" panose="02000504050000020004" pitchFamily="2" charset="0"/>
            </a:endParaRPr>
          </a:p>
          <a:p>
            <a:pPr marL="344805" indent="-342900">
              <a:lnSpc>
                <a:spcPct val="90000"/>
              </a:lnSpc>
              <a:spcAft>
                <a:spcPts val="600"/>
              </a:spcAft>
              <a:buFont typeface="+mj-lt"/>
              <a:buAutoNum type="arabicPeriod" startAt="163"/>
            </a:pPr>
            <a:endParaRPr lang="id-ID" sz="1100" dirty="0">
              <a:latin typeface="Gotham" panose="02000504050000020004" pitchFamily="2" charset="0"/>
            </a:endParaRPr>
          </a:p>
          <a:p>
            <a:pPr marL="344805" indent="-342900">
              <a:lnSpc>
                <a:spcPct val="90000"/>
              </a:lnSpc>
              <a:spcAft>
                <a:spcPts val="600"/>
              </a:spcAft>
              <a:buFont typeface="+mj-lt"/>
              <a:buAutoNum type="arabicPeriod" startAt="163"/>
            </a:pPr>
            <a:endParaRPr lang="id-ID" sz="1100" dirty="0">
              <a:latin typeface="Gotham" panose="02000504050000020004" pitchFamily="2" charset="0"/>
            </a:endParaRPr>
          </a:p>
          <a:p>
            <a:pPr marL="344805" indent="-342900">
              <a:lnSpc>
                <a:spcPct val="90000"/>
              </a:lnSpc>
              <a:spcAft>
                <a:spcPts val="600"/>
              </a:spcAft>
              <a:buFont typeface="+mj-lt"/>
              <a:buAutoNum type="arabicPeriod" startAt="163"/>
            </a:pPr>
            <a:endParaRPr lang="id-ID" sz="1100" dirty="0">
              <a:latin typeface="Gotham" panose="02000504050000020004" pitchFamily="2" charset="0"/>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id-ID"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80"/>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1"/>
            </a:pP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1"/>
            </a:pPr>
            <a:r>
              <a:rPr lang="id-ID" sz="1100" dirty="0">
                <a:latin typeface="Gotham" panose="02000504050000020004" charset="0"/>
                <a:cs typeface="Gotham" panose="02000504050000020004" charset="0"/>
                <a:sym typeface="+mn-ea"/>
              </a:rPr>
              <a:t> </a:t>
            </a:r>
          </a:p>
          <a:p>
            <a:pPr marL="230505" indent="-228600" fontAlgn="auto">
              <a:lnSpc>
                <a:spcPct val="90000"/>
              </a:lnSpc>
              <a:spcAft>
                <a:spcPts val="600"/>
              </a:spcAft>
              <a:buFont typeface="+mj-lt"/>
              <a:buAutoNum type="arabicPeriod" startAt="11"/>
            </a:pPr>
            <a:r>
              <a:rPr lang="id-ID" sz="1100" b="0" dirty="0">
                <a:latin typeface="Gotham" panose="02000504050000020004" charset="0"/>
                <a:cs typeface="Gotham" panose="02000504050000020004" charset="0"/>
              </a:rPr>
              <a:t>b</a:t>
            </a:r>
            <a:endParaRPr lang="en-US" sz="1100" b="0" dirty="0">
              <a:latin typeface="Gotham" panose="02000504050000020004" charset="0"/>
              <a:cs typeface="Gotham" panose="02000504050000020004" charset="0"/>
            </a:endParaRPr>
          </a:p>
        </p:txBody>
      </p:sp>
    </p:spTree>
    <p:extLst>
      <p:ext uri="{BB962C8B-B14F-4D97-AF65-F5344CB8AC3E}">
        <p14:creationId xmlns:p14="http://schemas.microsoft.com/office/powerpoint/2010/main" val="1795601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59549D12-C2AB-BA21-DF77-7AB519B704DF}"/>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DCDAB124-427F-A21F-5C51-C4446BDF5487}"/>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45AE20DE-7364-0558-5236-6D96AE4482C1}"/>
              </a:ext>
            </a:extLst>
          </p:cNvPr>
          <p:cNvSpPr txBox="1"/>
          <p:nvPr/>
        </p:nvSpPr>
        <p:spPr>
          <a:xfrm>
            <a:off x="1800000" y="360000"/>
            <a:ext cx="4556710" cy="5507662"/>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“Growth Mindset” for BNI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 Kantor BNI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(09 Januari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“Personal Branding &amp; Effective Communication” for BNI </a:t>
            </a:r>
            <a:r>
              <a:rPr lang="en-US" sz="1100" b="0" dirty="0" err="1">
                <a:latin typeface="Gotham" panose="02000504050000020004" charset="0"/>
                <a:cs typeface="Gotham" panose="02000504050000020004" charset="0"/>
              </a:rPr>
              <a:t>Jombang</a:t>
            </a:r>
            <a:r>
              <a:rPr lang="en-US" sz="1100" b="0" dirty="0">
                <a:latin typeface="Gotham" panose="02000504050000020004" charset="0"/>
                <a:cs typeface="Gotham" panose="02000504050000020004" charset="0"/>
              </a:rPr>
              <a:t> | Zam-</a:t>
            </a:r>
            <a:r>
              <a:rPr lang="en-US" sz="1100" b="0" dirty="0" err="1">
                <a:latin typeface="Gotham" panose="02000504050000020004" charset="0"/>
                <a:cs typeface="Gotham" panose="02000504050000020004" charset="0"/>
              </a:rPr>
              <a:t>zam</a:t>
            </a:r>
            <a:r>
              <a:rPr lang="en-US" sz="1100" b="0" dirty="0">
                <a:latin typeface="Gotham" panose="02000504050000020004" charset="0"/>
                <a:cs typeface="Gotham" panose="02000504050000020004" charset="0"/>
              </a:rPr>
              <a:t> Restaurant &amp; Hall. (13 Januari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“Assertive Communication &amp; Pitching” for Corporate Secretary and ESG Team’s Siloam Hospitals. |The Upper Clift Resort &amp; Cafe, Sentul. (23 Januari 2024).</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MC “</a:t>
            </a:r>
            <a:r>
              <a:rPr lang="en-US" sz="1100" b="0" dirty="0" err="1">
                <a:latin typeface="Gotham" panose="02000504050000020004" charset="0"/>
                <a:cs typeface="Gotham" panose="02000504050000020004" charset="0"/>
              </a:rPr>
              <a:t>Rapat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kerja</a:t>
            </a:r>
            <a:r>
              <a:rPr lang="en-US" sz="1100" b="0" dirty="0">
                <a:latin typeface="Gotham" panose="02000504050000020004" charset="0"/>
                <a:cs typeface="Gotham" panose="02000504050000020004" charset="0"/>
              </a:rPr>
              <a:t> Badan </a:t>
            </a:r>
            <a:r>
              <a:rPr lang="en-US" sz="1100" b="0" dirty="0" err="1">
                <a:latin typeface="Gotham" panose="02000504050000020004" charset="0"/>
                <a:cs typeface="Gotham" panose="02000504050000020004" charset="0"/>
              </a:rPr>
              <a:t>Pembinaan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Ideologi</a:t>
            </a:r>
            <a:r>
              <a:rPr lang="en-US" sz="1100" b="0" dirty="0">
                <a:latin typeface="Gotham" panose="02000504050000020004" charset="0"/>
                <a:cs typeface="Gotham" panose="02000504050000020004" charset="0"/>
              </a:rPr>
              <a:t> Pancasila (BPIP)” | </a:t>
            </a:r>
            <a:r>
              <a:rPr lang="en-US" sz="1100" b="0" dirty="0" err="1">
                <a:latin typeface="Gotham" panose="02000504050000020004" charset="0"/>
                <a:cs typeface="Gotham" panose="02000504050000020004" charset="0"/>
              </a:rPr>
              <a:t>Kuningan</a:t>
            </a:r>
            <a:r>
              <a:rPr lang="en-US" sz="1100" b="0" dirty="0">
                <a:latin typeface="Gotham" panose="02000504050000020004" charset="0"/>
                <a:cs typeface="Gotham" panose="02000504050000020004" charset="0"/>
              </a:rPr>
              <a:t>, Jawa barat. (25-27 Januari 2024).</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MC “Birthday Party Mama </a:t>
            </a:r>
            <a:r>
              <a:rPr lang="en-US" sz="1100" b="0" dirty="0" err="1">
                <a:latin typeface="Gotham" panose="02000504050000020004" charset="0"/>
                <a:cs typeface="Gotham" panose="02000504050000020004" charset="0"/>
              </a:rPr>
              <a:t>Ayiek</a:t>
            </a:r>
            <a:r>
              <a:rPr lang="en-US" sz="1100" b="0" dirty="0">
                <a:latin typeface="Gotham" panose="02000504050000020004" charset="0"/>
                <a:cs typeface="Gotham" panose="02000504050000020004" charset="0"/>
              </a:rPr>
              <a:t>” | Tangerang Selatan. (28 Januari 2024).</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Moderator “Forum </a:t>
            </a:r>
            <a:r>
              <a:rPr lang="en-US" sz="1100" b="0" dirty="0" err="1">
                <a:latin typeface="Gotham" panose="02000504050000020004" charset="0"/>
                <a:cs typeface="Gotham" panose="02000504050000020004" charset="0"/>
              </a:rPr>
              <a:t>Konsultasi</a:t>
            </a:r>
            <a:r>
              <a:rPr lang="en-US" sz="1100" b="0" dirty="0">
                <a:latin typeface="Gotham" panose="02000504050000020004" charset="0"/>
                <a:cs typeface="Gotham" panose="02000504050000020004" charset="0"/>
              </a:rPr>
              <a:t> Publik-</a:t>
            </a:r>
            <a:r>
              <a:rPr lang="en-US" sz="1100" b="0" dirty="0" err="1">
                <a:latin typeface="Gotham" panose="02000504050000020004" charset="0"/>
                <a:cs typeface="Gotham" panose="02000504050000020004" charset="0"/>
              </a:rPr>
              <a:t>Rancangan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awal</a:t>
            </a:r>
            <a:r>
              <a:rPr lang="en-US" sz="1100" b="0" dirty="0">
                <a:latin typeface="Gotham" panose="02000504050000020004" charset="0"/>
                <a:cs typeface="Gotham" panose="02000504050000020004" charset="0"/>
              </a:rPr>
              <a:t> RKPD Kota Surabaya. | Kantor </a:t>
            </a:r>
            <a:r>
              <a:rPr lang="en-US" sz="1100" b="0" dirty="0" err="1">
                <a:latin typeface="Gotham" panose="02000504050000020004" charset="0"/>
                <a:cs typeface="Gotham" panose="02000504050000020004" charset="0"/>
              </a:rPr>
              <a:t>Bappedalitbang</a:t>
            </a:r>
            <a:r>
              <a:rPr lang="en-US" sz="1100" b="0" dirty="0">
                <a:latin typeface="Gotham" panose="02000504050000020004" charset="0"/>
                <a:cs typeface="Gotham" panose="02000504050000020004" charset="0"/>
              </a:rPr>
              <a:t> Kota Surabaya. (30 Januari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“Effective Communication for Welcoming </a:t>
            </a:r>
            <a:r>
              <a:rPr lang="en-US" sz="1100" b="0" dirty="0" err="1">
                <a:latin typeface="Gotham" panose="02000504050000020004" charset="0"/>
                <a:cs typeface="Gotham" panose="02000504050000020004" charset="0"/>
              </a:rPr>
              <a:t>Bestro</a:t>
            </a:r>
            <a:r>
              <a:rPr lang="en-US" sz="1100" b="0" dirty="0">
                <a:latin typeface="Gotham" panose="02000504050000020004" charset="0"/>
                <a:cs typeface="Gotham" panose="02000504050000020004" charset="0"/>
              </a:rPr>
              <a:t> 2024” PT </a:t>
            </a:r>
            <a:r>
              <a:rPr lang="en-US" sz="1100" b="0" dirty="0" err="1">
                <a:latin typeface="Gotham" panose="02000504050000020004" charset="0"/>
                <a:cs typeface="Gotham" panose="02000504050000020004" charset="0"/>
              </a:rPr>
              <a:t>Petrokimia</a:t>
            </a:r>
            <a:r>
              <a:rPr lang="en-US" sz="1100" b="0" dirty="0">
                <a:latin typeface="Gotham" panose="02000504050000020004" charset="0"/>
                <a:cs typeface="Gotham" panose="02000504050000020004" charset="0"/>
              </a:rPr>
              <a:t> Gresik. | Digital Learning Center, </a:t>
            </a:r>
            <a:r>
              <a:rPr lang="en-US" sz="1100" b="0" dirty="0" err="1">
                <a:latin typeface="Gotham" panose="02000504050000020004" charset="0"/>
                <a:cs typeface="Gotham" panose="02000504050000020004" charset="0"/>
              </a:rPr>
              <a:t>Petrokimia</a:t>
            </a:r>
            <a:r>
              <a:rPr lang="en-US" sz="1100" b="0" dirty="0">
                <a:latin typeface="Gotham" panose="02000504050000020004" charset="0"/>
                <a:cs typeface="Gotham" panose="02000504050000020004" charset="0"/>
              </a:rPr>
              <a:t> Gresik. (01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“Personal Branding for DPD Tiara Kusuma Jawa Timur | Asrama Haji </a:t>
            </a:r>
            <a:r>
              <a:rPr lang="en-US" sz="1100" b="0" dirty="0" err="1">
                <a:latin typeface="Gotham" panose="02000504050000020004" charset="0"/>
                <a:cs typeface="Gotham" panose="02000504050000020004" charset="0"/>
              </a:rPr>
              <a:t>Sukolilo</a:t>
            </a:r>
            <a:r>
              <a:rPr lang="en-US" sz="1100" b="0" dirty="0">
                <a:latin typeface="Gotham" panose="02000504050000020004" charset="0"/>
                <a:cs typeface="Gotham" panose="02000504050000020004" charset="0"/>
              </a:rPr>
              <a:t>, Surabaya.(04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“Personal Branding &amp; Assertive Communication for </a:t>
            </a:r>
            <a:r>
              <a:rPr lang="en-US" sz="1100" b="0" dirty="0" err="1">
                <a:latin typeface="Gotham" panose="02000504050000020004" charset="0"/>
                <a:cs typeface="Gotham" panose="02000504050000020004" charset="0"/>
              </a:rPr>
              <a:t>Pusbin</a:t>
            </a:r>
            <a:r>
              <a:rPr lang="en-US" sz="1100" b="0" dirty="0">
                <a:latin typeface="Gotham" panose="02000504050000020004" charset="0"/>
                <a:cs typeface="Gotham" panose="02000504050000020004" charset="0"/>
              </a:rPr>
              <a:t> JFA, BPKP Pusat | El-Royal Hotel, Bandung. (05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Class for #VirtualBoothCamp Road to Safari Ramadan | Live on Zoom. (11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Publuc</a:t>
            </a:r>
            <a:r>
              <a:rPr lang="en-US" sz="1100" b="0" dirty="0">
                <a:latin typeface="Gotham" panose="02000504050000020004" charset="0"/>
                <a:cs typeface="Gotham" panose="02000504050000020004" charset="0"/>
              </a:rPr>
              <a:t> Speaking for Dinas Kesehatan </a:t>
            </a:r>
            <a:r>
              <a:rPr lang="en-US" sz="1100" b="0" dirty="0" err="1">
                <a:latin typeface="Gotham" panose="02000504050000020004" charset="0"/>
                <a:cs typeface="Gotham" panose="02000504050000020004" charset="0"/>
              </a:rPr>
              <a:t>Kab</a:t>
            </a:r>
            <a:r>
              <a:rPr lang="en-US" sz="1100" b="0" dirty="0">
                <a:latin typeface="Gotham" panose="02000504050000020004" charset="0"/>
                <a:cs typeface="Gotham" panose="02000504050000020004" charset="0"/>
              </a:rPr>
              <a:t>. Kediri | Live on Zoom. (17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“The Art of Negotiation” for BNI Gresik | Hotel Surya, </a:t>
            </a:r>
            <a:r>
              <a:rPr lang="en-US" sz="1100" b="0" dirty="0" err="1">
                <a:latin typeface="Gotham" panose="02000504050000020004" charset="0"/>
                <a:cs typeface="Gotham" panose="02000504050000020004" charset="0"/>
              </a:rPr>
              <a:t>Prigen</a:t>
            </a:r>
            <a:r>
              <a:rPr lang="en-US" sz="1100" b="0" dirty="0">
                <a:latin typeface="Gotham" panose="02000504050000020004" charset="0"/>
                <a:cs typeface="Gotham" panose="02000504050000020004" charset="0"/>
              </a:rPr>
              <a:t>. (17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p:txBody>
      </p:sp>
      <p:sp>
        <p:nvSpPr>
          <p:cNvPr id="3" name="Text Box 2">
            <a:extLst>
              <a:ext uri="{FF2B5EF4-FFF2-40B4-BE49-F238E27FC236}">
                <a16:creationId xmlns:a16="http://schemas.microsoft.com/office/drawing/2014/main" id="{90FA03CC-7120-609E-8EBA-ECB7BF4B6A6E}"/>
              </a:ext>
            </a:extLst>
          </p:cNvPr>
          <p:cNvSpPr txBox="1"/>
          <p:nvPr/>
        </p:nvSpPr>
        <p:spPr>
          <a:xfrm>
            <a:off x="6480000" y="360000"/>
            <a:ext cx="4589320" cy="5890843"/>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3"/>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“Assertive Communication” for Badan </a:t>
            </a:r>
            <a:r>
              <a:rPr lang="en-US" sz="1100" b="0" dirty="0" err="1">
                <a:latin typeface="Gotham" panose="02000504050000020004" charset="0"/>
                <a:cs typeface="Gotham" panose="02000504050000020004" charset="0"/>
              </a:rPr>
              <a:t>Pengendalian</a:t>
            </a:r>
            <a:r>
              <a:rPr lang="en-US" sz="1100" b="0" dirty="0">
                <a:latin typeface="Gotham" panose="02000504050000020004" charset="0"/>
                <a:cs typeface="Gotham" panose="02000504050000020004" charset="0"/>
              </a:rPr>
              <a:t> &amp; </a:t>
            </a:r>
            <a:r>
              <a:rPr lang="en-US" sz="1100" b="0" dirty="0" err="1">
                <a:latin typeface="Gotham" panose="02000504050000020004" charset="0"/>
                <a:cs typeface="Gotham" panose="02000504050000020004" charset="0"/>
              </a:rPr>
              <a:t>Pengawasan</a:t>
            </a:r>
            <a:r>
              <a:rPr lang="en-US" sz="1100" b="0" dirty="0">
                <a:latin typeface="Gotham" panose="02000504050000020004" charset="0"/>
                <a:cs typeface="Gotham" panose="02000504050000020004" charset="0"/>
              </a:rPr>
              <a:t> Mutu Hasil </a:t>
            </a:r>
            <a:r>
              <a:rPr lang="en-US" sz="1100" b="0" dirty="0" err="1">
                <a:latin typeface="Gotham" panose="02000504050000020004" charset="0"/>
                <a:cs typeface="Gotham" panose="02000504050000020004" charset="0"/>
              </a:rPr>
              <a:t>Kelautan</a:t>
            </a:r>
            <a:r>
              <a:rPr lang="en-US" sz="1100" b="0" dirty="0">
                <a:latin typeface="Gotham" panose="02000504050000020004" charset="0"/>
                <a:cs typeface="Gotham" panose="02000504050000020004" charset="0"/>
              </a:rPr>
              <a:t> &amp; </a:t>
            </a:r>
            <a:r>
              <a:rPr lang="en-US" sz="1100" b="0" dirty="0" err="1">
                <a:latin typeface="Gotham" panose="02000504050000020004" charset="0"/>
                <a:cs typeface="Gotham" panose="02000504050000020004" charset="0"/>
              </a:rPr>
              <a:t>Perikanan</a:t>
            </a:r>
            <a:r>
              <a:rPr lang="en-US" sz="1100" b="0" dirty="0">
                <a:latin typeface="Gotham" panose="02000504050000020004" charset="0"/>
                <a:cs typeface="Gotham" panose="02000504050000020004" charset="0"/>
              </a:rPr>
              <a:t> (BPPMHKP) | Kantor BPPMHKP, Surabaya. (23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a:p>
            <a:pPr marL="230505" indent="-228600" fontAlgn="auto">
              <a:lnSpc>
                <a:spcPct val="90000"/>
              </a:lnSpc>
              <a:spcAft>
                <a:spcPts val="600"/>
              </a:spcAft>
              <a:buFont typeface="+mj-lt"/>
              <a:buAutoNum type="arabicPeriod" startAt="13"/>
            </a:pPr>
            <a:r>
              <a:rPr lang="en-US" sz="1100" b="0" dirty="0">
                <a:latin typeface="Gotham" panose="02000504050000020004" charset="0"/>
                <a:cs typeface="Gotham" panose="02000504050000020004" charset="0"/>
              </a:rPr>
              <a:t>Co-</a:t>
            </a: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Workhop</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Cyeber</a:t>
            </a:r>
            <a:r>
              <a:rPr lang="en-US" sz="1100" b="0" dirty="0">
                <a:latin typeface="Gotham" panose="02000504050000020004" charset="0"/>
                <a:cs typeface="Gotham" panose="02000504050000020004" charset="0"/>
              </a:rPr>
              <a:t> Public Relation” for Badan </a:t>
            </a:r>
            <a:r>
              <a:rPr lang="en-US" sz="1100" b="0" dirty="0" err="1">
                <a:latin typeface="Gotham" panose="02000504050000020004" charset="0"/>
                <a:cs typeface="Gotham" panose="02000504050000020004" charset="0"/>
              </a:rPr>
              <a:t>Informasi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Geospasial</a:t>
            </a:r>
            <a:r>
              <a:rPr lang="en-US" sz="1100" b="0" dirty="0">
                <a:latin typeface="Gotham" panose="02000504050000020004" charset="0"/>
                <a:cs typeface="Gotham" panose="02000504050000020004" charset="0"/>
              </a:rPr>
              <a:t> (BIG) | </a:t>
            </a:r>
            <a:r>
              <a:rPr lang="en-US" sz="1100" b="0" dirty="0" err="1">
                <a:latin typeface="Gotham" panose="02000504050000020004" charset="0"/>
                <a:cs typeface="Gotham" panose="02000504050000020004" charset="0"/>
              </a:rPr>
              <a:t>Leuweung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Geledegan</a:t>
            </a:r>
            <a:r>
              <a:rPr lang="en-US" sz="1100" b="0" dirty="0">
                <a:latin typeface="Gotham" panose="02000504050000020004" charset="0"/>
                <a:cs typeface="Gotham" panose="02000504050000020004" charset="0"/>
              </a:rPr>
              <a:t> Ecolodge, Bogor. (26-27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2024).</a:t>
            </a:r>
          </a:p>
          <a:p>
            <a:pPr marL="230505" indent="-228600" fontAlgn="auto">
              <a:lnSpc>
                <a:spcPct val="90000"/>
              </a:lnSpc>
              <a:spcAft>
                <a:spcPts val="600"/>
              </a:spcAft>
              <a:buFont typeface="+mj-lt"/>
              <a:buAutoNum type="arabicPeriod" startAt="13"/>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101 for Bank Indonesia Sumatera Barat | Triple Tree Hotel, </a:t>
            </a:r>
            <a:r>
              <a:rPr lang="en-US" sz="1100" b="0" dirty="0" err="1">
                <a:latin typeface="Gotham" panose="02000504050000020004" charset="0"/>
                <a:cs typeface="Gotham" panose="02000504050000020004" charset="0"/>
              </a:rPr>
              <a:t>Bukittinggi</a:t>
            </a:r>
            <a:r>
              <a:rPr lang="en-US" sz="1100" b="0" dirty="0">
                <a:latin typeface="Gotham" panose="02000504050000020004" charset="0"/>
                <a:cs typeface="Gotham" panose="02000504050000020004" charset="0"/>
              </a:rPr>
              <a:t>. (01 Maret 2024).</a:t>
            </a:r>
          </a:p>
          <a:p>
            <a:pPr marL="230505" indent="-228600" fontAlgn="auto">
              <a:lnSpc>
                <a:spcPct val="90000"/>
              </a:lnSpc>
              <a:spcAft>
                <a:spcPts val="600"/>
              </a:spcAft>
              <a:buFont typeface="+mj-lt"/>
              <a:buAutoNum type="arabicPeriod" startAt="13"/>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Workshop MC Formal-Informal for Kantor </a:t>
            </a:r>
            <a:r>
              <a:rPr lang="en-US" sz="1100" b="0" dirty="0" err="1">
                <a:latin typeface="Gotham" panose="02000504050000020004" charset="0"/>
                <a:cs typeface="Gotham" panose="02000504050000020004" charset="0"/>
              </a:rPr>
              <a:t>Imigrasi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Kelas</a:t>
            </a:r>
            <a:r>
              <a:rPr lang="en-US" sz="1100" b="0" dirty="0">
                <a:latin typeface="Gotham" panose="02000504050000020004" charset="0"/>
                <a:cs typeface="Gotham" panose="02000504050000020004" charset="0"/>
              </a:rPr>
              <a:t> I </a:t>
            </a:r>
            <a:r>
              <a:rPr lang="en-US" sz="1100" b="0" dirty="0" err="1">
                <a:latin typeface="Gotham" panose="02000504050000020004" charset="0"/>
                <a:cs typeface="Gotham" panose="02000504050000020004" charset="0"/>
              </a:rPr>
              <a:t>Khusus</a:t>
            </a:r>
            <a:r>
              <a:rPr lang="en-US" sz="1100" b="0" dirty="0">
                <a:latin typeface="Gotham" panose="02000504050000020004" charset="0"/>
                <a:cs typeface="Gotham" panose="02000504050000020004" charset="0"/>
              </a:rPr>
              <a:t> TPI Surabaya | Aula </a:t>
            </a:r>
            <a:r>
              <a:rPr lang="en-US" sz="1100" b="0" dirty="0" err="1">
                <a:latin typeface="Gotham" panose="02000504050000020004" charset="0"/>
                <a:cs typeface="Gotham" panose="02000504050000020004" charset="0"/>
              </a:rPr>
              <a:t>lantai</a:t>
            </a:r>
            <a:r>
              <a:rPr lang="en-US" sz="1100" b="0" dirty="0">
                <a:latin typeface="Gotham" panose="02000504050000020004" charset="0"/>
                <a:cs typeface="Gotham" panose="02000504050000020004" charset="0"/>
              </a:rPr>
              <a:t> 2, Kantor </a:t>
            </a:r>
            <a:r>
              <a:rPr lang="en-US" sz="1100" b="0" dirty="0" err="1">
                <a:latin typeface="Gotham" panose="02000504050000020004" charset="0"/>
                <a:cs typeface="Gotham" panose="02000504050000020004" charset="0"/>
              </a:rPr>
              <a:t>Imigrasi</a:t>
            </a:r>
            <a:r>
              <a:rPr lang="en-US" sz="1100" b="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sym typeface="+mn-ea"/>
              </a:rPr>
              <a:t>Kelas</a:t>
            </a:r>
            <a:r>
              <a:rPr lang="en-US" sz="1100" dirty="0">
                <a:latin typeface="Gotham" panose="02000504050000020004" charset="0"/>
                <a:cs typeface="Gotham" panose="02000504050000020004" charset="0"/>
                <a:sym typeface="+mn-ea"/>
              </a:rPr>
              <a:t> I </a:t>
            </a:r>
            <a:r>
              <a:rPr lang="en-US" sz="1100" dirty="0" err="1">
                <a:latin typeface="Gotham" panose="02000504050000020004" charset="0"/>
                <a:cs typeface="Gotham" panose="02000504050000020004" charset="0"/>
                <a:sym typeface="+mn-ea"/>
              </a:rPr>
              <a:t>Khusus</a:t>
            </a:r>
            <a:r>
              <a:rPr lang="en-US" sz="1100" dirty="0">
                <a:latin typeface="Gotham" panose="02000504050000020004" charset="0"/>
                <a:cs typeface="Gotham" panose="02000504050000020004" charset="0"/>
                <a:sym typeface="+mn-ea"/>
              </a:rPr>
              <a:t> TPI Surabaya. (04 Maret 2024).</a:t>
            </a:r>
          </a:p>
          <a:p>
            <a:pPr marL="230505" indent="-228600" fontAlgn="auto">
              <a:lnSpc>
                <a:spcPct val="90000"/>
              </a:lnSpc>
              <a:spcAft>
                <a:spcPts val="600"/>
              </a:spcAft>
              <a:buFont typeface="+mj-lt"/>
              <a:buAutoNum type="arabicPeriod" startAt="1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Content Creator for BSSN Muda” | Novotel Bogor Golf Resort &amp; Convention Center. (05 Maret 2024).</a:t>
            </a:r>
          </a:p>
          <a:p>
            <a:pPr marL="230505" indent="-228600" fontAlgn="auto">
              <a:lnSpc>
                <a:spcPct val="90000"/>
              </a:lnSpc>
              <a:spcAft>
                <a:spcPts val="600"/>
              </a:spcAft>
              <a:buFont typeface="+mj-lt"/>
              <a:buAutoNum type="arabicPeriod" startAt="1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“Personal Branding” for Kementerian </a:t>
            </a:r>
            <a:r>
              <a:rPr lang="en-US" sz="1100" dirty="0" err="1">
                <a:latin typeface="Gotham" panose="02000504050000020004" charset="0"/>
                <a:cs typeface="Gotham" panose="02000504050000020004" charset="0"/>
                <a:sym typeface="+mn-ea"/>
              </a:rPr>
              <a:t>Bidang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Kemaritiman</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Investasi</a:t>
            </a:r>
            <a:r>
              <a:rPr lang="en-US" sz="1100" dirty="0">
                <a:latin typeface="Gotham" panose="02000504050000020004" charset="0"/>
                <a:cs typeface="Gotham" panose="02000504050000020004" charset="0"/>
                <a:sym typeface="+mn-ea"/>
              </a:rPr>
              <a:t>. |Cahaya Villa Hotel, </a:t>
            </a:r>
            <a:r>
              <a:rPr lang="en-US" sz="1100" dirty="0" err="1">
                <a:latin typeface="Gotham" panose="02000504050000020004" charset="0"/>
                <a:cs typeface="Gotham" panose="02000504050000020004" charset="0"/>
                <a:sym typeface="+mn-ea"/>
              </a:rPr>
              <a:t>Garut</a:t>
            </a:r>
            <a:r>
              <a:rPr lang="en-US" sz="1100" dirty="0">
                <a:latin typeface="Gotham" panose="02000504050000020004" charset="0"/>
                <a:cs typeface="Gotham" panose="02000504050000020004" charset="0"/>
                <a:sym typeface="+mn-ea"/>
              </a:rPr>
              <a:t>. (06 Maret 2024).</a:t>
            </a:r>
          </a:p>
          <a:p>
            <a:pPr marL="230505" indent="-228600" fontAlgn="auto">
              <a:lnSpc>
                <a:spcPct val="90000"/>
              </a:lnSpc>
              <a:spcAft>
                <a:spcPts val="600"/>
              </a:spcAft>
              <a:buFont typeface="+mj-lt"/>
              <a:buAutoNum type="arabicPeriod" startAt="1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“Collaborative Partnership” for DJP Kementerian </a:t>
            </a:r>
            <a:r>
              <a:rPr lang="en-US" sz="1100" dirty="0" err="1">
                <a:latin typeface="Gotham" panose="02000504050000020004" charset="0"/>
                <a:cs typeface="Gotham" panose="02000504050000020004" charset="0"/>
                <a:sym typeface="+mn-ea"/>
              </a:rPr>
              <a:t>Keuangan</a:t>
            </a:r>
            <a:r>
              <a:rPr lang="en-US" sz="1100" dirty="0">
                <a:latin typeface="Gotham" panose="02000504050000020004" charset="0"/>
                <a:cs typeface="Gotham" panose="02000504050000020004" charset="0"/>
                <a:sym typeface="+mn-ea"/>
              </a:rPr>
              <a:t> RI.| Vasa Hotel, Surabaya. (7 Maret 2024).</a:t>
            </a:r>
          </a:p>
          <a:p>
            <a:pPr marL="230505" indent="-228600" fontAlgn="auto">
              <a:lnSpc>
                <a:spcPct val="90000"/>
              </a:lnSpc>
              <a:spcAft>
                <a:spcPts val="600"/>
              </a:spcAft>
              <a:buFont typeface="+mj-lt"/>
              <a:buAutoNum type="arabicPeriod" startAt="1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“Personal Branding” for Bank BTN Pusat | Live on Zoom. (07 Maret 2024).</a:t>
            </a:r>
          </a:p>
          <a:p>
            <a:pPr marL="230505" indent="-228600" fontAlgn="auto">
              <a:lnSpc>
                <a:spcPct val="90000"/>
              </a:lnSpc>
              <a:spcAft>
                <a:spcPts val="600"/>
              </a:spcAft>
              <a:buFont typeface="+mj-lt"/>
              <a:buAutoNum type="arabicPeriod" startAt="13"/>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for Dinas Kesehatan BKK  </a:t>
            </a:r>
            <a:r>
              <a:rPr lang="en-US" sz="1100" dirty="0" err="1">
                <a:latin typeface="Gotham" panose="02000504050000020004" charset="0"/>
                <a:cs typeface="Gotham" panose="02000504050000020004" charset="0"/>
                <a:sym typeface="+mn-ea"/>
              </a:rPr>
              <a:t>kelas</a:t>
            </a:r>
            <a:r>
              <a:rPr lang="en-US" sz="1100" dirty="0">
                <a:latin typeface="Gotham" panose="02000504050000020004" charset="0"/>
                <a:cs typeface="Gotham" panose="02000504050000020004" charset="0"/>
                <a:sym typeface="+mn-ea"/>
              </a:rPr>
              <a:t> I </a:t>
            </a:r>
            <a:r>
              <a:rPr lang="en-US" sz="1100" dirty="0" err="1">
                <a:latin typeface="Gotham" panose="02000504050000020004" charset="0"/>
                <a:cs typeface="Gotham" panose="02000504050000020004" charset="0"/>
                <a:sym typeface="+mn-ea"/>
              </a:rPr>
              <a:t>Mataram</a:t>
            </a:r>
            <a:r>
              <a:rPr lang="en-US" sz="1100" dirty="0">
                <a:latin typeface="Gotham" panose="02000504050000020004" charset="0"/>
                <a:cs typeface="Gotham" panose="02000504050000020004" charset="0"/>
                <a:sym typeface="+mn-ea"/>
              </a:rPr>
              <a:t>. | Live on Zoom. (08 Maret 2024).</a:t>
            </a:r>
          </a:p>
          <a:p>
            <a:pPr marL="230505" indent="-228600" fontAlgn="auto">
              <a:lnSpc>
                <a:spcPct val="90000"/>
              </a:lnSpc>
              <a:spcAft>
                <a:spcPts val="600"/>
              </a:spcAft>
              <a:buFont typeface="+mj-lt"/>
              <a:buAutoNum type="arabicPeriod" startAt="1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Ngobrol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seru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seputar</a:t>
            </a:r>
            <a:r>
              <a:rPr lang="en-US" sz="1100" dirty="0">
                <a:latin typeface="Gotham" panose="02000504050000020004" charset="0"/>
                <a:cs typeface="Gotham" panose="02000504050000020004" charset="0"/>
                <a:sym typeface="+mn-ea"/>
              </a:rPr>
              <a:t> MC” for </a:t>
            </a:r>
            <a:r>
              <a:rPr lang="en-US" sz="1100" dirty="0" err="1">
                <a:latin typeface="Gotham" panose="02000504050000020004" charset="0"/>
                <a:cs typeface="Gotham" panose="02000504050000020004" charset="0"/>
                <a:sym typeface="+mn-ea"/>
              </a:rPr>
              <a:t>Temu</a:t>
            </a:r>
            <a:r>
              <a:rPr lang="en-US" sz="1100" dirty="0">
                <a:latin typeface="Gotham" panose="02000504050000020004" charset="0"/>
                <a:cs typeface="Gotham" panose="02000504050000020004" charset="0"/>
                <a:sym typeface="+mn-ea"/>
              </a:rPr>
              <a:t> Teman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Andzero</a:t>
            </a:r>
            <a:r>
              <a:rPr lang="en-US" sz="1100" dirty="0">
                <a:latin typeface="Gotham" panose="02000504050000020004" charset="0"/>
                <a:cs typeface="Gotham" panose="02000504050000020004" charset="0"/>
                <a:sym typeface="+mn-ea"/>
              </a:rPr>
              <a:t> Cafe Surabaya. (23 Maret 2024).</a:t>
            </a:r>
          </a:p>
          <a:p>
            <a:pPr marL="230505" indent="-228600" fontAlgn="auto">
              <a:lnSpc>
                <a:spcPct val="90000"/>
              </a:lnSpc>
              <a:spcAft>
                <a:spcPts val="600"/>
              </a:spcAft>
              <a:buFont typeface="+mj-lt"/>
              <a:buAutoNum type="arabicPeriod" startAt="1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Class for Charity | Live on Zoom. (24 Maret 2024).</a:t>
            </a:r>
          </a:p>
          <a:p>
            <a:pPr marL="230505" indent="-228600" fontAlgn="auto">
              <a:lnSpc>
                <a:spcPct val="90000"/>
              </a:lnSpc>
              <a:spcAft>
                <a:spcPts val="600"/>
              </a:spcAft>
              <a:buFont typeface="+mj-lt"/>
              <a:buAutoNum type="arabicPeriod" startAt="13"/>
            </a:pPr>
            <a:r>
              <a:rPr lang="en-US" sz="1100" dirty="0">
                <a:latin typeface="Gotham" panose="02000504050000020004" charset="0"/>
                <a:cs typeface="Gotham" panose="02000504050000020004" charset="0"/>
                <a:sym typeface="+mn-ea"/>
              </a:rPr>
              <a:t>MC “Safari Ramadan” PT Perusahaan Gas Negara, </a:t>
            </a:r>
            <a:r>
              <a:rPr lang="en-US" sz="1100" dirty="0" err="1">
                <a:latin typeface="Gotham" panose="02000504050000020004" charset="0"/>
                <a:cs typeface="Gotham" panose="02000504050000020004" charset="0"/>
                <a:sym typeface="+mn-ea"/>
              </a:rPr>
              <a:t>Tbk</a:t>
            </a:r>
            <a:r>
              <a:rPr lang="en-US" sz="1100" dirty="0">
                <a:latin typeface="Gotham" panose="02000504050000020004" charset="0"/>
                <a:cs typeface="Gotham" panose="02000504050000020004" charset="0"/>
                <a:sym typeface="+mn-ea"/>
              </a:rPr>
              <a:t>. | Kantor PGN Area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(01 April 2024).</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3"/>
            </a:pPr>
            <a:endParaRPr lang="en-US" sz="1100" b="0" dirty="0">
              <a:latin typeface="Gotham" panose="02000504050000020004" charset="0"/>
              <a:cs typeface="Gotham" panose="02000504050000020004" charset="0"/>
            </a:endParaRPr>
          </a:p>
        </p:txBody>
      </p:sp>
      <p:grpSp>
        <p:nvGrpSpPr>
          <p:cNvPr id="12" name="Group 11">
            <a:extLst>
              <a:ext uri="{FF2B5EF4-FFF2-40B4-BE49-F238E27FC236}">
                <a16:creationId xmlns:a16="http://schemas.microsoft.com/office/drawing/2014/main" id="{979E2F4E-41ED-F12A-5E53-5AE9921B74BF}"/>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7F1699FC-6814-DE56-0749-5261CA6CD827}"/>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9CBACD4F-CC64-EA1B-CF7F-5CBA87806CDA}"/>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E691E758-FDFC-1A6C-97FC-0191B84E8507}"/>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FFCB395B-B459-9A4F-5032-CC83410AED52}"/>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B74366FE-FF72-6549-6C25-0941A83A821B}"/>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1DC70F46-3E3D-3276-1531-3231D0797FF3}"/>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4227881D-856E-4BC6-19C8-09C0F8EBBE2B}"/>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C07DC45E-C767-9E29-331D-BB26FCA0F6B0}"/>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A1206085-DE10-EF23-63A0-46C87D7B6275}"/>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120B8C1D-860F-9F76-00F1-4A70390C679D}"/>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172F93DB-F9EF-D300-A602-324062724295}"/>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24</a:t>
              </a:r>
            </a:p>
          </p:txBody>
        </p:sp>
        <p:sp>
          <p:nvSpPr>
            <p:cNvPr id="15" name="Text Box 14">
              <a:extLst>
                <a:ext uri="{FF2B5EF4-FFF2-40B4-BE49-F238E27FC236}">
                  <a16:creationId xmlns:a16="http://schemas.microsoft.com/office/drawing/2014/main" id="{E66B3C15-2621-BF42-1B00-2672226DCBBF}"/>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extLst>
      <p:ext uri="{BB962C8B-B14F-4D97-AF65-F5344CB8AC3E}">
        <p14:creationId xmlns:p14="http://schemas.microsoft.com/office/powerpoint/2010/main" val="3435979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627B0F72-A6BF-767F-B74E-4864E6786715}"/>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92CD52AF-7F01-1C08-0EF8-780689FC512E}"/>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7C6AED5B-C2B4-CE7D-4713-3436AF44E132}"/>
              </a:ext>
            </a:extLst>
          </p:cNvPr>
          <p:cNvSpPr txBox="1"/>
          <p:nvPr/>
        </p:nvSpPr>
        <p:spPr>
          <a:xfrm>
            <a:off x="1706693" y="202990"/>
            <a:ext cx="4890049" cy="5507662"/>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25"/>
            </a:pPr>
            <a:r>
              <a:rPr lang="en-US" sz="1100" dirty="0">
                <a:latin typeface="Gotham" panose="02000504050000020004" charset="0"/>
                <a:cs typeface="Gotham" panose="02000504050000020004" charset="0"/>
                <a:sym typeface="+mn-ea"/>
              </a:rPr>
              <a:t>MC “Safari Ramadan” PT Perusahaan Gas Negara, </a:t>
            </a:r>
            <a:r>
              <a:rPr lang="en-US" sz="1100" dirty="0" err="1">
                <a:latin typeface="Gotham" panose="02000504050000020004" charset="0"/>
                <a:cs typeface="Gotham" panose="02000504050000020004" charset="0"/>
                <a:sym typeface="+mn-ea"/>
              </a:rPr>
              <a:t>Tbk</a:t>
            </a:r>
            <a:r>
              <a:rPr lang="en-US" sz="1100" dirty="0">
                <a:latin typeface="Gotham" panose="02000504050000020004" charset="0"/>
                <a:cs typeface="Gotham" panose="02000504050000020004" charset="0"/>
                <a:sym typeface="+mn-ea"/>
              </a:rPr>
              <a:t>. | Kantor PGN Area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(01 April 2024).</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25"/>
            </a:pPr>
            <a:r>
              <a:rPr lang="en-US" sz="1100" b="0" dirty="0">
                <a:latin typeface="Gotham" panose="02000504050000020004" charset="0"/>
                <a:cs typeface="Gotham" panose="02000504050000020004" charset="0"/>
              </a:rPr>
              <a:t>Moderator “</a:t>
            </a:r>
            <a:r>
              <a:rPr lang="en-US" sz="1100" b="0" dirty="0" err="1">
                <a:latin typeface="Gotham" panose="02000504050000020004" charset="0"/>
                <a:cs typeface="Gotham" panose="02000504050000020004" charset="0"/>
              </a:rPr>
              <a:t>Musrenbang</a:t>
            </a:r>
            <a:r>
              <a:rPr lang="en-US" sz="1100" b="0" dirty="0">
                <a:latin typeface="Gotham" panose="02000504050000020004" charset="0"/>
                <a:cs typeface="Gotham" panose="02000504050000020004" charset="0"/>
              </a:rPr>
              <a:t> RPJPD Kota Surabaya” for </a:t>
            </a:r>
            <a:r>
              <a:rPr lang="en-US" sz="1100" b="0" dirty="0" err="1">
                <a:latin typeface="Gotham" panose="02000504050000020004" charset="0"/>
                <a:cs typeface="Gotham" panose="02000504050000020004" charset="0"/>
              </a:rPr>
              <a:t>Bappedalitbang</a:t>
            </a:r>
            <a:r>
              <a:rPr lang="en-US" sz="1100" b="0" dirty="0">
                <a:latin typeface="Gotham" panose="02000504050000020004" charset="0"/>
                <a:cs typeface="Gotham" panose="02000504050000020004" charset="0"/>
              </a:rPr>
              <a:t> Kota Surabaya. | </a:t>
            </a:r>
            <a:r>
              <a:rPr lang="en-US" sz="1100" b="0" dirty="0" err="1">
                <a:latin typeface="Gotham" panose="02000504050000020004" charset="0"/>
                <a:cs typeface="Gotham" panose="02000504050000020004" charset="0"/>
              </a:rPr>
              <a:t>Graha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Sawunggaling</a:t>
            </a:r>
            <a:r>
              <a:rPr lang="en-US" sz="1100" b="0" dirty="0">
                <a:latin typeface="Gotham" panose="02000504050000020004" charset="0"/>
                <a:cs typeface="Gotham" panose="02000504050000020004" charset="0"/>
              </a:rPr>
              <a:t>, Kantor </a:t>
            </a:r>
            <a:r>
              <a:rPr lang="en-US" sz="1100" b="0" dirty="0" err="1">
                <a:latin typeface="Gotham" panose="02000504050000020004" charset="0"/>
                <a:cs typeface="Gotham" panose="02000504050000020004" charset="0"/>
              </a:rPr>
              <a:t>Jimerto</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Pemkot</a:t>
            </a:r>
            <a:r>
              <a:rPr lang="en-US" sz="1100" b="0" dirty="0">
                <a:latin typeface="Gotham" panose="02000504050000020004" charset="0"/>
                <a:cs typeface="Gotham" panose="02000504050000020004" charset="0"/>
              </a:rPr>
              <a:t> Surabaya. (02 April 2024).</a:t>
            </a:r>
          </a:p>
          <a:p>
            <a:pPr marL="230505" indent="-228600" fontAlgn="auto">
              <a:lnSpc>
                <a:spcPct val="90000"/>
              </a:lnSpc>
              <a:spcAft>
                <a:spcPts val="600"/>
              </a:spcAft>
              <a:buFont typeface="+mj-lt"/>
              <a:buAutoNum type="arabicPeriod" startAt="25"/>
            </a:pPr>
            <a:r>
              <a:rPr lang="en-US" sz="1100" b="0" dirty="0">
                <a:latin typeface="Gotham" panose="02000504050000020004" charset="0"/>
                <a:cs typeface="Gotham" panose="02000504050000020004" charset="0"/>
              </a:rPr>
              <a:t>MC “Wardah Ramadhan Gathering Surabaya” | Hotel Santika Premier, Surabaya. (05 April 2024).</a:t>
            </a:r>
          </a:p>
          <a:p>
            <a:pPr marL="230505" indent="-228600" fontAlgn="auto">
              <a:lnSpc>
                <a:spcPct val="90000"/>
              </a:lnSpc>
              <a:spcAft>
                <a:spcPts val="600"/>
              </a:spcAft>
              <a:buFont typeface="+mj-lt"/>
              <a:buAutoNum type="arabicPeriod" startAt="25"/>
            </a:pPr>
            <a:r>
              <a:rPr lang="en-US" sz="1100" b="0" dirty="0">
                <a:latin typeface="Gotham" panose="02000504050000020004" charset="0"/>
                <a:cs typeface="Gotham" panose="02000504050000020004" charset="0"/>
              </a:rPr>
              <a:t>Host “Instagram Live </a:t>
            </a:r>
            <a:r>
              <a:rPr lang="en-US" sz="1100" b="0" dirty="0" err="1">
                <a:latin typeface="Gotham" panose="02000504050000020004" charset="0"/>
                <a:cs typeface="Gotham" panose="02000504050000020004" charset="0"/>
              </a:rPr>
              <a:t>Apotek</a:t>
            </a:r>
            <a:r>
              <a:rPr lang="en-US" sz="1100" b="0" dirty="0">
                <a:latin typeface="Gotham" panose="02000504050000020004" charset="0"/>
                <a:cs typeface="Gotham" panose="02000504050000020004" charset="0"/>
              </a:rPr>
              <a:t> Tiara” | Live on Instagram @apotektiara. (16 April 2024).</a:t>
            </a:r>
          </a:p>
          <a:p>
            <a:pPr marL="230505" indent="-228600" fontAlgn="auto">
              <a:lnSpc>
                <a:spcPct val="90000"/>
              </a:lnSpc>
              <a:spcAft>
                <a:spcPts val="600"/>
              </a:spcAft>
              <a:buFont typeface="+mj-lt"/>
              <a:buAutoNum type="arabicPeriod" startAt="25"/>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“Public Speaking 101” for </a:t>
            </a:r>
            <a:r>
              <a:rPr lang="en-US" sz="1100" b="0" dirty="0" err="1">
                <a:latin typeface="Gotham" panose="02000504050000020004" charset="0"/>
                <a:cs typeface="Gotham" panose="02000504050000020004" charset="0"/>
              </a:rPr>
              <a:t>Aliansi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Keputrian</a:t>
            </a:r>
            <a:r>
              <a:rPr lang="en-US" sz="1100" b="0" dirty="0">
                <a:latin typeface="Gotham" panose="02000504050000020004" charset="0"/>
                <a:cs typeface="Gotham" panose="02000504050000020004" charset="0"/>
              </a:rPr>
              <a:t> Timur Tengah &amp; Afrika (AKTA). | Live on Zoom. (20 April 2024).</a:t>
            </a:r>
          </a:p>
          <a:p>
            <a:pPr marL="230505" indent="-228600" fontAlgn="auto">
              <a:lnSpc>
                <a:spcPct val="90000"/>
              </a:lnSpc>
              <a:spcAft>
                <a:spcPts val="600"/>
              </a:spcAft>
              <a:buFont typeface="+mj-lt"/>
              <a:buAutoNum type="arabicPeriod" startAt="25"/>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“Etika </a:t>
            </a:r>
            <a:r>
              <a:rPr lang="en-US" sz="1100" b="0" dirty="0" err="1">
                <a:latin typeface="Gotham" panose="02000504050000020004" charset="0"/>
                <a:cs typeface="Gotham" panose="02000504050000020004" charset="0"/>
              </a:rPr>
              <a:t>berkomunikasi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dalam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Organisasi</a:t>
            </a:r>
            <a:r>
              <a:rPr lang="en-US" sz="1100" b="0" dirty="0">
                <a:latin typeface="Gotham" panose="02000504050000020004" charset="0"/>
                <a:cs typeface="Gotham" panose="02000504050000020004" charset="0"/>
              </a:rPr>
              <a:t>” for Dharma Wanita RSUD dr. </a:t>
            </a:r>
            <a:r>
              <a:rPr lang="en-US" sz="1100" b="0" dirty="0" err="1">
                <a:latin typeface="Gotham" panose="02000504050000020004" charset="0"/>
                <a:cs typeface="Gotham" panose="02000504050000020004" charset="0"/>
              </a:rPr>
              <a:t>Soetomo</a:t>
            </a:r>
            <a:r>
              <a:rPr lang="en-US" sz="1100" b="0" dirty="0">
                <a:latin typeface="Gotham" panose="02000504050000020004" charset="0"/>
                <a:cs typeface="Gotham" panose="02000504050000020004" charset="0"/>
              </a:rPr>
              <a:t>, Surabaya. | Ruang Loka Widya </a:t>
            </a:r>
            <a:r>
              <a:rPr lang="en-US" sz="1100" b="0" dirty="0" err="1">
                <a:latin typeface="Gotham" panose="02000504050000020004" charset="0"/>
                <a:cs typeface="Gotham" panose="02000504050000020004" charset="0"/>
              </a:rPr>
              <a:t>Husada</a:t>
            </a:r>
            <a:r>
              <a:rPr lang="en-US" sz="1100" b="0" dirty="0">
                <a:latin typeface="Gotham" panose="02000504050000020004" charset="0"/>
                <a:cs typeface="Gotham" panose="02000504050000020004" charset="0"/>
              </a:rPr>
              <a:t> RSUD dr. </a:t>
            </a:r>
            <a:r>
              <a:rPr lang="en-US" sz="1100" b="0" dirty="0" err="1">
                <a:latin typeface="Gotham" panose="02000504050000020004" charset="0"/>
                <a:cs typeface="Gotham" panose="02000504050000020004" charset="0"/>
              </a:rPr>
              <a:t>Soetomo</a:t>
            </a:r>
            <a:r>
              <a:rPr lang="en-US" sz="1100" b="0" dirty="0">
                <a:latin typeface="Gotham" panose="02000504050000020004" charset="0"/>
                <a:cs typeface="Gotham" panose="02000504050000020004" charset="0"/>
              </a:rPr>
              <a:t>, Surabaya. (24 April 2024).</a:t>
            </a:r>
          </a:p>
          <a:p>
            <a:pPr marL="230505" indent="-228600" fontAlgn="auto">
              <a:lnSpc>
                <a:spcPct val="90000"/>
              </a:lnSpc>
              <a:spcAft>
                <a:spcPts val="600"/>
              </a:spcAft>
              <a:buFont typeface="+mj-lt"/>
              <a:buAutoNum type="arabicPeriod" startAt="25"/>
            </a:pPr>
            <a:r>
              <a:rPr lang="en-US" sz="1100" b="0" dirty="0">
                <a:latin typeface="Gotham" panose="02000504050000020004" charset="0"/>
                <a:cs typeface="Gotham" panose="02000504050000020004" charset="0"/>
              </a:rPr>
              <a:t>MC “Halal Bi Halal Sandya Karya Murti - Dinas </a:t>
            </a:r>
            <a:r>
              <a:rPr lang="en-US" sz="1100" b="0" dirty="0" err="1">
                <a:latin typeface="Gotham" panose="02000504050000020004" charset="0"/>
                <a:cs typeface="Gotham" panose="02000504050000020004" charset="0"/>
              </a:rPr>
              <a:t>Perhubungan</a:t>
            </a:r>
            <a:r>
              <a:rPr lang="en-US" sz="1100" b="0" dirty="0">
                <a:latin typeface="Gotham" panose="02000504050000020004" charset="0"/>
                <a:cs typeface="Gotham" panose="02000504050000020004" charset="0"/>
              </a:rPr>
              <a:t>. | Aston Hotel, Gresik. (26 April 2024).</a:t>
            </a:r>
          </a:p>
          <a:p>
            <a:pPr marL="230505" indent="-228600" fontAlgn="auto">
              <a:lnSpc>
                <a:spcPct val="90000"/>
              </a:lnSpc>
              <a:spcAft>
                <a:spcPts val="600"/>
              </a:spcAft>
              <a:buFont typeface="+mj-lt"/>
              <a:buAutoNum type="arabicPeriod" startAt="25"/>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for Kids”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Live on Zoom. (27 April 2024).</a:t>
            </a:r>
          </a:p>
          <a:p>
            <a:pPr marL="230505" indent="-228600" fontAlgn="auto">
              <a:lnSpc>
                <a:spcPct val="90000"/>
              </a:lnSpc>
              <a:spcAft>
                <a:spcPts val="600"/>
              </a:spcAft>
              <a:buFont typeface="+mj-lt"/>
              <a:buAutoNum type="arabicPeriod" startAt="25"/>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“Online Class: Public Speaking &amp; MC”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(28 April 2024).</a:t>
            </a:r>
          </a:p>
          <a:p>
            <a:pPr marL="230505" indent="-228600" fontAlgn="auto">
              <a:lnSpc>
                <a:spcPct val="90000"/>
              </a:lnSpc>
              <a:spcAft>
                <a:spcPts val="600"/>
              </a:spcAft>
              <a:buFont typeface="+mj-lt"/>
              <a:buAutoNum type="arabicPeriod" startAt="25"/>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101” for Universitas </a:t>
            </a:r>
            <a:r>
              <a:rPr lang="en-US" sz="1100" dirty="0" err="1">
                <a:latin typeface="Gotham" panose="02000504050000020004" charset="0"/>
                <a:cs typeface="Gotham" panose="02000504050000020004" charset="0"/>
                <a:sym typeface="+mn-ea"/>
              </a:rPr>
              <a:t>Halu</a:t>
            </a:r>
            <a:r>
              <a:rPr lang="en-US" sz="1100" dirty="0">
                <a:latin typeface="Gotham" panose="02000504050000020004" charset="0"/>
                <a:cs typeface="Gotham" panose="02000504050000020004" charset="0"/>
                <a:sym typeface="+mn-ea"/>
              </a:rPr>
              <a:t> Oleo. | Hotel Claro, Kendari. (30 April 2024).</a:t>
            </a:r>
          </a:p>
          <a:p>
            <a:pPr marL="230505" indent="-228600" fontAlgn="auto">
              <a:lnSpc>
                <a:spcPct val="90000"/>
              </a:lnSpc>
              <a:spcAft>
                <a:spcPts val="600"/>
              </a:spcAft>
              <a:buFont typeface="+mj-lt"/>
              <a:buAutoNum type="arabicPeriod" startAt="25"/>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Beyond Talk”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Hotel Cleo </a:t>
            </a:r>
            <a:r>
              <a:rPr lang="en-US" sz="1100" dirty="0" err="1">
                <a:latin typeface="Gotham" panose="02000504050000020004" charset="0"/>
                <a:cs typeface="Gotham" panose="02000504050000020004" charset="0"/>
                <a:sym typeface="+mn-ea"/>
              </a:rPr>
              <a:t>Jemursari</a:t>
            </a:r>
            <a:r>
              <a:rPr lang="en-US" sz="1100" dirty="0">
                <a:latin typeface="Gotham" panose="02000504050000020004" charset="0"/>
                <a:cs typeface="Gotham" panose="02000504050000020004" charset="0"/>
                <a:sym typeface="+mn-ea"/>
              </a:rPr>
              <a:t>, Surabaya (04 Mei 2024).</a:t>
            </a:r>
          </a:p>
          <a:p>
            <a:pPr marL="230505" indent="-228600" fontAlgn="auto">
              <a:lnSpc>
                <a:spcPct val="90000"/>
              </a:lnSpc>
              <a:spcAft>
                <a:spcPts val="600"/>
              </a:spcAft>
              <a:buFont typeface="+mj-lt"/>
              <a:buAutoNum type="arabicPeriod" startAt="25"/>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“Training of Trainers-Step by step </a:t>
            </a:r>
            <a:r>
              <a:rPr lang="en-US" sz="1100" dirty="0" err="1">
                <a:latin typeface="Gotham" panose="02000504050000020004" charset="0"/>
                <a:cs typeface="Gotham" panose="02000504050000020004" charset="0"/>
                <a:sym typeface="+mn-ea"/>
              </a:rPr>
              <a:t>jadi</a:t>
            </a:r>
            <a:r>
              <a:rPr lang="en-US" sz="1100" dirty="0">
                <a:latin typeface="Gotham" panose="02000504050000020004" charset="0"/>
                <a:cs typeface="Gotham" panose="02000504050000020004" charset="0"/>
                <a:sym typeface="+mn-ea"/>
              </a:rPr>
              <a:t> Facilitator ala </a:t>
            </a:r>
            <a:r>
              <a:rPr lang="en-US" sz="1100" dirty="0" err="1">
                <a:latin typeface="Gotham" panose="02000504050000020004" charset="0"/>
                <a:cs typeface="Gotham" panose="02000504050000020004" charset="0"/>
                <a:sym typeface="+mn-ea"/>
              </a:rPr>
              <a:t>Rizqiani</a:t>
            </a:r>
            <a:r>
              <a:rPr lang="en-US" sz="1100" dirty="0">
                <a:latin typeface="Gotham" panose="02000504050000020004" charset="0"/>
                <a:cs typeface="Gotham" panose="02000504050000020004" charset="0"/>
                <a:sym typeface="+mn-ea"/>
              </a:rPr>
              <a:t> Putri”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Hotel Cleo </a:t>
            </a:r>
            <a:r>
              <a:rPr lang="en-US" sz="1100" dirty="0" err="1">
                <a:latin typeface="Gotham" panose="02000504050000020004" charset="0"/>
                <a:cs typeface="Gotham" panose="02000504050000020004" charset="0"/>
                <a:sym typeface="+mn-ea"/>
              </a:rPr>
              <a:t>Jemursari</a:t>
            </a:r>
            <a:r>
              <a:rPr lang="en-US" sz="1100" dirty="0">
                <a:latin typeface="Gotham" panose="02000504050000020004" charset="0"/>
                <a:cs typeface="Gotham" panose="02000504050000020004" charset="0"/>
                <a:sym typeface="+mn-ea"/>
              </a:rPr>
              <a:t>, Surabaya (05 Mei 2024).</a:t>
            </a:r>
          </a:p>
          <a:p>
            <a:pPr marL="230505" indent="-228600" fontAlgn="auto">
              <a:lnSpc>
                <a:spcPct val="90000"/>
              </a:lnSpc>
              <a:spcAft>
                <a:spcPts val="600"/>
              </a:spcAft>
              <a:buFont typeface="+mj-lt"/>
              <a:buAutoNum type="arabicPeriod" startAt="25"/>
            </a:pPr>
            <a:r>
              <a:rPr lang="en-US" sz="1100" dirty="0">
                <a:latin typeface="Gotham" panose="02000504050000020004" charset="0"/>
                <a:cs typeface="Gotham" panose="02000504050000020004" charset="0"/>
                <a:sym typeface="+mn-ea"/>
              </a:rPr>
              <a:t>MC “Halal </a:t>
            </a:r>
            <a:r>
              <a:rPr lang="en-US" sz="1100" dirty="0" err="1">
                <a:latin typeface="Gotham" panose="02000504050000020004" charset="0"/>
                <a:cs typeface="Gotham" panose="02000504050000020004" charset="0"/>
                <a:sym typeface="+mn-ea"/>
              </a:rPr>
              <a:t>Bihalal</a:t>
            </a:r>
            <a:r>
              <a:rPr lang="en-US" sz="1100" dirty="0">
                <a:latin typeface="Gotham" panose="02000504050000020004" charset="0"/>
                <a:cs typeface="Gotham" panose="02000504050000020004" charset="0"/>
                <a:sym typeface="+mn-ea"/>
              </a:rPr>
              <a:t> Dokter </a:t>
            </a:r>
            <a:r>
              <a:rPr lang="en-US" sz="1100" dirty="0" err="1">
                <a:latin typeface="Gotham" panose="02000504050000020004" charset="0"/>
                <a:cs typeface="Gotham" panose="02000504050000020004" charset="0"/>
                <a:sym typeface="+mn-ea"/>
              </a:rPr>
              <a:t>Spesialis</a:t>
            </a:r>
            <a:r>
              <a:rPr lang="en-US" sz="1100" dirty="0">
                <a:latin typeface="Gotham" panose="02000504050000020004" charset="0"/>
                <a:cs typeface="Gotham" panose="02000504050000020004" charset="0"/>
                <a:sym typeface="+mn-ea"/>
              </a:rPr>
              <a:t> Siloam Hospitals Surabaya” | Hotel Grand Swiss Bell, Darmo. Surabaya (11 Mei 2024)</a:t>
            </a:r>
          </a:p>
          <a:p>
            <a:pPr marL="230505" indent="-228600" fontAlgn="auto">
              <a:lnSpc>
                <a:spcPct val="90000"/>
              </a:lnSpc>
              <a:spcAft>
                <a:spcPts val="600"/>
              </a:spcAft>
              <a:buFont typeface="+mj-lt"/>
              <a:buAutoNum type="arabicPeriod" startAt="25"/>
            </a:pP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Etika dan </a:t>
            </a:r>
            <a:r>
              <a:rPr lang="en-US" sz="1100" dirty="0" err="1">
                <a:latin typeface="Gotham" panose="02000504050000020004" charset="0"/>
                <a:cs typeface="Gotham" panose="02000504050000020004" charset="0"/>
                <a:sym typeface="+mn-ea"/>
              </a:rPr>
              <a:t>Etiket</a:t>
            </a:r>
            <a:r>
              <a:rPr lang="en-US" sz="1100" dirty="0">
                <a:latin typeface="Gotham" panose="02000504050000020004" charset="0"/>
                <a:cs typeface="Gotham" panose="02000504050000020004" charset="0"/>
                <a:sym typeface="+mn-ea"/>
              </a:rPr>
              <a:t> Dalam </a:t>
            </a:r>
            <a:r>
              <a:rPr lang="en-US" sz="1100" dirty="0" err="1">
                <a:latin typeface="Gotham" panose="02000504050000020004" charset="0"/>
                <a:cs typeface="Gotham" panose="02000504050000020004" charset="0"/>
                <a:sym typeface="+mn-ea"/>
              </a:rPr>
              <a:t>Pendampingan</a:t>
            </a:r>
            <a:r>
              <a:rPr lang="en-US" sz="1100" dirty="0">
                <a:latin typeface="Gotham" panose="02000504050000020004" charset="0"/>
                <a:cs typeface="Gotham" panose="02000504050000020004" charset="0"/>
                <a:sym typeface="+mn-ea"/>
              </a:rPr>
              <a:t> PPKS” Dinas </a:t>
            </a:r>
            <a:r>
              <a:rPr lang="en-US" sz="1100" dirty="0" err="1">
                <a:latin typeface="Gotham" panose="02000504050000020004" charset="0"/>
                <a:cs typeface="Gotham" panose="02000504050000020004" charset="0"/>
                <a:sym typeface="+mn-ea"/>
              </a:rPr>
              <a:t>Sosial</a:t>
            </a:r>
            <a:r>
              <a:rPr lang="en-US" sz="1100" dirty="0">
                <a:latin typeface="Gotham" panose="02000504050000020004" charset="0"/>
                <a:cs typeface="Gotham" panose="02000504050000020004" charset="0"/>
                <a:sym typeface="+mn-ea"/>
              </a:rPr>
              <a:t> P3AP2KB Kota Malang | Aula Dinas </a:t>
            </a:r>
            <a:r>
              <a:rPr lang="en-US" sz="1100" dirty="0" err="1">
                <a:latin typeface="Gotham" panose="02000504050000020004" charset="0"/>
                <a:cs typeface="Gotham" panose="02000504050000020004" charset="0"/>
                <a:sym typeface="+mn-ea"/>
              </a:rPr>
              <a:t>Sosial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Sulfat</a:t>
            </a:r>
            <a:r>
              <a:rPr lang="en-US" sz="1100" dirty="0">
                <a:latin typeface="Gotham" panose="02000504050000020004" charset="0"/>
                <a:cs typeface="Gotham" panose="02000504050000020004" charset="0"/>
                <a:sym typeface="+mn-ea"/>
              </a:rPr>
              <a:t>, Malang   (13 Mei 2024)</a:t>
            </a:r>
            <a:endParaRPr lang="en-US" sz="1100" b="0" dirty="0">
              <a:latin typeface="Gotham" panose="02000504050000020004" charset="0"/>
              <a:cs typeface="Gotham" panose="02000504050000020004" charset="0"/>
            </a:endParaRPr>
          </a:p>
        </p:txBody>
      </p:sp>
      <p:sp>
        <p:nvSpPr>
          <p:cNvPr id="3" name="Text Box 2">
            <a:extLst>
              <a:ext uri="{FF2B5EF4-FFF2-40B4-BE49-F238E27FC236}">
                <a16:creationId xmlns:a16="http://schemas.microsoft.com/office/drawing/2014/main" id="{FAEB40AB-E694-0AC2-C870-F48BDD8AA1FB}"/>
              </a:ext>
            </a:extLst>
          </p:cNvPr>
          <p:cNvSpPr txBox="1"/>
          <p:nvPr/>
        </p:nvSpPr>
        <p:spPr>
          <a:xfrm>
            <a:off x="6480000" y="202990"/>
            <a:ext cx="4589320" cy="5813899"/>
          </a:xfrm>
          <a:prstGeom prst="rect">
            <a:avLst/>
          </a:prstGeom>
          <a:noFill/>
          <a:ln w="9525">
            <a:noFill/>
          </a:ln>
        </p:spPr>
        <p:txBody>
          <a:bodyPr wrap="square">
            <a:spAutoFit/>
          </a:bodyPr>
          <a:lstStyle/>
          <a:p>
            <a:pPr marL="230505" indent="-228600">
              <a:lnSpc>
                <a:spcPct val="90000"/>
              </a:lnSpc>
              <a:spcAft>
                <a:spcPts val="600"/>
              </a:spcAft>
              <a:buFont typeface="+mj-lt"/>
              <a:buAutoNum type="arabicPeriod" startAt="39"/>
            </a:pPr>
            <a:r>
              <a:rPr lang="en-US" sz="1100" dirty="0">
                <a:latin typeface="Gotham" panose="02000504050000020004" charset="0"/>
                <a:cs typeface="Gotham" panose="02000504050000020004" charset="0"/>
                <a:sym typeface="+mn-ea"/>
              </a:rPr>
              <a:t> </a:t>
            </a:r>
            <a:r>
              <a:rPr lang="en-US" sz="1100" b="0" dirty="0">
                <a:latin typeface="Gotham" panose="02000504050000020004" charset="0"/>
                <a:cs typeface="Gotham" panose="02000504050000020004" charset="0"/>
              </a:rPr>
              <a:t>Host “Instagram Live </a:t>
            </a:r>
            <a:r>
              <a:rPr lang="en-US" sz="1100" b="0" dirty="0" err="1">
                <a:latin typeface="Gotham" panose="02000504050000020004" charset="0"/>
                <a:cs typeface="Gotham" panose="02000504050000020004" charset="0"/>
              </a:rPr>
              <a:t>Apotek</a:t>
            </a:r>
            <a:r>
              <a:rPr lang="en-US" sz="1100" b="0" dirty="0">
                <a:latin typeface="Gotham" panose="02000504050000020004" charset="0"/>
                <a:cs typeface="Gotham" panose="02000504050000020004" charset="0"/>
              </a:rPr>
              <a:t> Tiara” | Live on Instagram @apotektiara. (14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“Sharing Public Speaking &amp; MC for KTB </a:t>
            </a:r>
            <a:r>
              <a:rPr lang="en-US" sz="1100" dirty="0" err="1">
                <a:latin typeface="Gotham" panose="02000504050000020004" charset="0"/>
                <a:cs typeface="Gotham" panose="02000504050000020004" charset="0"/>
                <a:sym typeface="+mn-ea"/>
              </a:rPr>
              <a:t>Jabodetabek</a:t>
            </a:r>
            <a:r>
              <a:rPr lang="en-US" sz="1100" dirty="0">
                <a:latin typeface="Gotham" panose="02000504050000020004" charset="0"/>
                <a:cs typeface="Gotham" panose="02000504050000020004" charset="0"/>
                <a:sym typeface="+mn-ea"/>
              </a:rPr>
              <a:t>” | Live on Zoom (16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Kids”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(17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Class &amp; MC Class”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(19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Tahapan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Kapasitas</a:t>
            </a:r>
            <a:r>
              <a:rPr lang="en-US" sz="1100" dirty="0">
                <a:latin typeface="Gotham" panose="02000504050000020004" charset="0"/>
                <a:cs typeface="Gotham" panose="02000504050000020004" charset="0"/>
                <a:sym typeface="+mn-ea"/>
              </a:rPr>
              <a:t> para </a:t>
            </a:r>
            <a:r>
              <a:rPr lang="en-US" sz="1100" dirty="0" err="1">
                <a:latin typeface="Gotham" panose="02000504050000020004" charset="0"/>
                <a:cs typeface="Gotham" panose="02000504050000020004" charset="0"/>
                <a:sym typeface="+mn-ea"/>
              </a:rPr>
              <a:t>Kandidat</a:t>
            </a:r>
            <a:r>
              <a:rPr lang="en-US" sz="1100" dirty="0">
                <a:latin typeface="Gotham" panose="02000504050000020004" charset="0"/>
                <a:cs typeface="Gotham" panose="02000504050000020004" charset="0"/>
                <a:sym typeface="+mn-ea"/>
              </a:rPr>
              <a:t> ASN BKKBN Keren dan </a:t>
            </a:r>
            <a:r>
              <a:rPr lang="en-US" sz="1100" dirty="0" err="1">
                <a:latin typeface="Gotham" panose="02000504050000020004" charset="0"/>
                <a:cs typeface="Gotham" panose="02000504050000020004" charset="0"/>
                <a:sym typeface="+mn-ea"/>
              </a:rPr>
              <a:t>BerAkhlak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 Live on Zoom (20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Public Speaking” for Universitas 17 Agustus 1945 Surabaya | Gedung </a:t>
            </a:r>
            <a:r>
              <a:rPr lang="en-US" sz="1100" dirty="0" err="1">
                <a:latin typeface="Gotham" panose="02000504050000020004" charset="0"/>
                <a:cs typeface="Gotham" panose="02000504050000020004" charset="0"/>
                <a:sym typeface="+mn-ea"/>
              </a:rPr>
              <a:t>R.Ing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Soekonjo</a:t>
            </a:r>
            <a:r>
              <a:rPr lang="en-US" sz="1100" dirty="0">
                <a:latin typeface="Gotham" panose="02000504050000020004" charset="0"/>
                <a:cs typeface="Gotham" panose="02000504050000020004" charset="0"/>
                <a:sym typeface="+mn-ea"/>
              </a:rPr>
              <a:t> Lt. 6 (21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Kapasitas</a:t>
            </a:r>
            <a:r>
              <a:rPr lang="en-US" sz="1100" dirty="0">
                <a:latin typeface="Gotham" panose="02000504050000020004" charset="0"/>
                <a:cs typeface="Gotham" panose="02000504050000020004" charset="0"/>
                <a:sym typeface="+mn-ea"/>
              </a:rPr>
              <a:t> SDM </a:t>
            </a:r>
            <a:r>
              <a:rPr lang="en-US" sz="1100" dirty="0" err="1">
                <a:latin typeface="Gotham" panose="02000504050000020004" charset="0"/>
                <a:cs typeface="Gotham" panose="02000504050000020004" charset="0"/>
                <a:sym typeface="+mn-ea"/>
              </a:rPr>
              <a:t>Pejabat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Pengawas</a:t>
            </a:r>
            <a:r>
              <a:rPr lang="en-US" sz="1100" dirty="0">
                <a:latin typeface="Gotham" panose="02000504050000020004" charset="0"/>
                <a:cs typeface="Gotham" panose="02000504050000020004" charset="0"/>
                <a:sym typeface="+mn-ea"/>
              </a:rPr>
              <a:t> dan Administrator Dinas Tenaga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Transmigrasi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Provinsi</a:t>
            </a:r>
            <a:r>
              <a:rPr lang="en-US" sz="1100" dirty="0">
                <a:latin typeface="Gotham" panose="02000504050000020004" charset="0"/>
                <a:cs typeface="Gotham" panose="02000504050000020004" charset="0"/>
                <a:sym typeface="+mn-ea"/>
              </a:rPr>
              <a:t> Jawa Timur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For </a:t>
            </a:r>
            <a:r>
              <a:rPr lang="en-US" sz="1100" dirty="0" err="1">
                <a:latin typeface="Gotham" panose="02000504050000020004" charset="0"/>
                <a:cs typeface="Gotham" panose="02000504050000020004" charset="0"/>
                <a:sym typeface="+mn-ea"/>
              </a:rPr>
              <a:t>Disnakertrans</a:t>
            </a:r>
            <a:r>
              <a:rPr lang="en-US" sz="1100" dirty="0">
                <a:latin typeface="Gotham" panose="02000504050000020004" charset="0"/>
                <a:cs typeface="Gotham" panose="02000504050000020004" charset="0"/>
                <a:sym typeface="+mn-ea"/>
              </a:rPr>
              <a:t> | Shanaya Resort Malang.  (21-22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COMPREHENSIVE TRAINING Performance Excellence Award 2024 for BNI Kantor Wilayah 06| Auditorium BNI Corporate University Surabaya (27-29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Service Excellence &amp; Communication Skill for BKPSDM Jawa Timur | Kampus BPSDM Kawi, Malang. (28 Mei 2024)</a:t>
            </a: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In House Training Communication Skill for KPP </a:t>
            </a:r>
            <a:r>
              <a:rPr lang="en-US" sz="1100" dirty="0" err="1">
                <a:latin typeface="Gotham" panose="02000504050000020004" charset="0"/>
                <a:cs typeface="Gotham" panose="02000504050000020004" charset="0"/>
                <a:sym typeface="+mn-ea"/>
              </a:rPr>
              <a:t>Pratama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Tolitoli</a:t>
            </a:r>
            <a:r>
              <a:rPr lang="en-US" sz="1100" dirty="0">
                <a:latin typeface="Gotham" panose="02000504050000020004" charset="0"/>
                <a:cs typeface="Gotham" panose="02000504050000020004" charset="0"/>
                <a:sym typeface="+mn-ea"/>
              </a:rPr>
              <a:t> | Live on Zoom (30 Mei 2024)</a:t>
            </a:r>
          </a:p>
          <a:p>
            <a:pPr marL="230505" indent="-228600" fontAlgn="auto">
              <a:lnSpc>
                <a:spcPct val="90000"/>
              </a:lnSpc>
              <a:spcAft>
                <a:spcPts val="600"/>
              </a:spcAft>
              <a:buFont typeface="+mj-lt"/>
              <a:buAutoNum type="arabicPeriod" startAt="39"/>
            </a:pPr>
            <a:r>
              <a:rPr lang="en-US" sz="1100" b="0" dirty="0">
                <a:latin typeface="Gotham" panose="02000504050000020004" charset="0"/>
                <a:cs typeface="Gotham" panose="02000504050000020004" charset="0"/>
              </a:rPr>
              <a:t>Host “Instagram Live </a:t>
            </a:r>
            <a:r>
              <a:rPr lang="en-US" sz="1100" b="0" dirty="0" err="1">
                <a:latin typeface="Gotham" panose="02000504050000020004" charset="0"/>
                <a:cs typeface="Gotham" panose="02000504050000020004" charset="0"/>
              </a:rPr>
              <a:t>Apotek</a:t>
            </a:r>
            <a:r>
              <a:rPr lang="en-US" sz="1100" b="0" dirty="0">
                <a:latin typeface="Gotham" panose="02000504050000020004" charset="0"/>
                <a:cs typeface="Gotham" panose="02000504050000020004" charset="0"/>
              </a:rPr>
              <a:t> Tiara” | Live on Instagram @apotektiara. (2 Juni 2024).</a:t>
            </a: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39"/>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PLN NP UPDL SURABAYA “</a:t>
            </a:r>
            <a:r>
              <a:rPr lang="en-US" sz="1100" dirty="0" err="1">
                <a:latin typeface="Gotham" panose="02000504050000020004" charset="0"/>
                <a:cs typeface="Gotham" panose="02000504050000020004" charset="0"/>
                <a:sym typeface="+mn-ea"/>
              </a:rPr>
              <a:t>Ngopi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Ngobrol</a:t>
            </a:r>
            <a:r>
              <a:rPr lang="en-US" sz="1100" dirty="0">
                <a:latin typeface="Gotham" panose="02000504050000020004" charset="0"/>
                <a:cs typeface="Gotham" panose="02000504050000020004" charset="0"/>
                <a:sym typeface="+mn-ea"/>
              </a:rPr>
              <a:t> Pintar. KOMUNIKASI </a:t>
            </a:r>
            <a:r>
              <a:rPr lang="en-US" sz="1100" dirty="0" err="1">
                <a:latin typeface="Gotham" panose="02000504050000020004" charset="0"/>
                <a:cs typeface="Gotham" panose="02000504050000020004" charset="0"/>
                <a:sym typeface="+mn-ea"/>
              </a:rPr>
              <a:t>EMPATIK:Kunci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Hadapi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Perubahan</a:t>
            </a:r>
            <a:r>
              <a:rPr lang="en-US" sz="1100" dirty="0">
                <a:latin typeface="Gotham" panose="02000504050000020004" charset="0"/>
                <a:cs typeface="Gotham" panose="02000504050000020004" charset="0"/>
                <a:sym typeface="+mn-ea"/>
              </a:rPr>
              <a:t>.” | Live on Zoom (7 Juni 2024)</a:t>
            </a:r>
            <a:endParaRPr lang="en-US" sz="1100" b="0" dirty="0">
              <a:latin typeface="Gotham" panose="02000504050000020004" charset="0"/>
              <a:cs typeface="Gotham" panose="02000504050000020004" charset="0"/>
            </a:endParaRPr>
          </a:p>
        </p:txBody>
      </p:sp>
      <p:grpSp>
        <p:nvGrpSpPr>
          <p:cNvPr id="12" name="Group 11">
            <a:extLst>
              <a:ext uri="{FF2B5EF4-FFF2-40B4-BE49-F238E27FC236}">
                <a16:creationId xmlns:a16="http://schemas.microsoft.com/office/drawing/2014/main" id="{4774635B-9132-8879-A574-7DEE1A4146C8}"/>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E96018CC-BFFB-A538-3C44-6902D3DA0541}"/>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37A75C1F-FADB-D0D0-BDE8-26A55FAA9898}"/>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87892BCD-9034-37C1-4DA2-931FC7330FD2}"/>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744D9889-8184-10C9-9EB3-F738069F65AE}"/>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00287291-1F34-9A78-8367-BD84FE0BCF25}"/>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E1847678-0637-7DB2-0A7C-F662C9F32271}"/>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C2831BA0-AFE3-343F-2F15-0B18850F7404}"/>
              </a:ext>
            </a:extLst>
          </p:cNvPr>
          <p:cNvGrpSpPr/>
          <p:nvPr/>
        </p:nvGrpSpPr>
        <p:grpSpPr>
          <a:xfrm>
            <a:off x="360000" y="5987625"/>
            <a:ext cx="2222500" cy="337185"/>
            <a:chOff x="5895" y="11559"/>
            <a:chExt cx="3500" cy="531"/>
          </a:xfrm>
        </p:grpSpPr>
        <p:pic>
          <p:nvPicPr>
            <p:cNvPr id="5" name="Picture 4" descr="3">
              <a:extLst>
                <a:ext uri="{FF2B5EF4-FFF2-40B4-BE49-F238E27FC236}">
                  <a16:creationId xmlns:a16="http://schemas.microsoft.com/office/drawing/2014/main" id="{A12A4063-FF51-6ACC-3962-77BD63120CED}"/>
                </a:ext>
              </a:extLst>
            </p:cNvPr>
            <p:cNvPicPr>
              <a:picLocks noChangeAspect="1"/>
            </p:cNvPicPr>
            <p:nvPr/>
          </p:nvPicPr>
          <p:blipFill>
            <a:blip r:embed="rId5"/>
            <a:stretch>
              <a:fillRect/>
            </a:stretch>
          </p:blipFill>
          <p:spPr>
            <a:xfrm>
              <a:off x="5895" y="11626"/>
              <a:ext cx="397" cy="397"/>
            </a:xfrm>
            <a:prstGeom prst="rect">
              <a:avLst/>
            </a:prstGeom>
          </p:spPr>
        </p:pic>
        <p:sp>
          <p:nvSpPr>
            <p:cNvPr id="41" name="Text Box 40">
              <a:extLst>
                <a:ext uri="{FF2B5EF4-FFF2-40B4-BE49-F238E27FC236}">
                  <a16:creationId xmlns:a16="http://schemas.microsoft.com/office/drawing/2014/main" id="{98B57702-D01A-E11B-1882-0322D830FE9E}"/>
                </a:ext>
              </a:extLst>
            </p:cNvPr>
            <p:cNvSpPr txBox="1"/>
            <p:nvPr/>
          </p:nvSpPr>
          <p:spPr>
            <a:xfrm>
              <a:off x="6329" y="11559"/>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4ACAB48F-73DE-D6BC-CE5D-241085DB3ED2}"/>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84E1CD66-5097-9E67-C383-F5A39C4A3414}"/>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24</a:t>
              </a:r>
            </a:p>
          </p:txBody>
        </p:sp>
        <p:sp>
          <p:nvSpPr>
            <p:cNvPr id="15" name="Text Box 14">
              <a:extLst>
                <a:ext uri="{FF2B5EF4-FFF2-40B4-BE49-F238E27FC236}">
                  <a16:creationId xmlns:a16="http://schemas.microsoft.com/office/drawing/2014/main" id="{C3DEFAF8-4429-E330-F281-D6283F2598A1}"/>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extLst>
      <p:ext uri="{BB962C8B-B14F-4D97-AF65-F5344CB8AC3E}">
        <p14:creationId xmlns:p14="http://schemas.microsoft.com/office/powerpoint/2010/main" val="658054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087D690C-E7F2-1AA1-FE31-8A3ADBB8A30A}"/>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06CDB413-5226-9F34-773A-3AA94E914BD2}"/>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32AE8480-DA8B-FF7B-24E4-969DB7114FB5}"/>
              </a:ext>
            </a:extLst>
          </p:cNvPr>
          <p:cNvSpPr txBox="1"/>
          <p:nvPr/>
        </p:nvSpPr>
        <p:spPr>
          <a:xfrm>
            <a:off x="1800000" y="360000"/>
            <a:ext cx="4728420" cy="5507662"/>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Class” for SMK Sunan </a:t>
            </a:r>
            <a:r>
              <a:rPr lang="en-US" sz="1100" dirty="0" err="1">
                <a:latin typeface="Gotham" panose="02000504050000020004" charset="0"/>
                <a:cs typeface="Gotham" panose="02000504050000020004" charset="0"/>
                <a:sym typeface="+mn-ea"/>
              </a:rPr>
              <a:t>Kalijogo</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Lumajang</a:t>
            </a:r>
            <a:r>
              <a:rPr lang="en-US" sz="1100" dirty="0">
                <a:latin typeface="Gotham" panose="02000504050000020004" charset="0"/>
                <a:cs typeface="Gotham" panose="02000504050000020004" charset="0"/>
                <a:sym typeface="+mn-ea"/>
              </a:rPr>
              <a:t> | (10 Juni 2024)</a:t>
            </a:r>
          </a:p>
          <a:p>
            <a:pPr marL="230505" indent="-228600" fontAlgn="auto">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Class” for </a:t>
            </a:r>
            <a:r>
              <a:rPr lang="en-US" sz="1100" dirty="0" err="1">
                <a:latin typeface="Gotham" panose="02000504050000020004" charset="0"/>
                <a:cs typeface="Gotham" panose="02000504050000020004" charset="0"/>
                <a:sym typeface="+mn-ea"/>
              </a:rPr>
              <a:t>Mardev</a:t>
            </a:r>
            <a:r>
              <a:rPr lang="en-US" sz="1100" dirty="0">
                <a:latin typeface="Gotham" panose="02000504050000020004" charset="0"/>
                <a:cs typeface="Gotham" panose="02000504050000020004" charset="0"/>
                <a:sym typeface="+mn-ea"/>
              </a:rPr>
              <a:t> University PT. Paragon | Hotel Amaris, </a:t>
            </a:r>
            <a:r>
              <a:rPr lang="en-US" sz="1100" dirty="0" err="1">
                <a:latin typeface="Gotham" panose="02000504050000020004" charset="0"/>
                <a:cs typeface="Gotham" panose="02000504050000020004" charset="0"/>
                <a:sym typeface="+mn-ea"/>
              </a:rPr>
              <a:t>Bintoro</a:t>
            </a:r>
            <a:r>
              <a:rPr lang="en-US" sz="1100" dirty="0">
                <a:latin typeface="Gotham" panose="02000504050000020004" charset="0"/>
                <a:cs typeface="Gotham" panose="02000504050000020004" charset="0"/>
                <a:sym typeface="+mn-ea"/>
              </a:rPr>
              <a:t>. Surabaya | (11 Juni 2024)</a:t>
            </a:r>
          </a:p>
          <a:p>
            <a:pPr marL="230505" indent="-228600" fontAlgn="auto">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Sales &amp; Skill Academy BSI Area Kediri “Win Your Stage with Effective Communication” | </a:t>
            </a:r>
            <a:r>
              <a:rPr lang="en-US" sz="1100" dirty="0" err="1">
                <a:latin typeface="Gotham" panose="02000504050000020004" charset="0"/>
                <a:cs typeface="Gotham" panose="02000504050000020004" charset="0"/>
                <a:sym typeface="+mn-ea"/>
              </a:rPr>
              <a:t>Fave</a:t>
            </a:r>
            <a:r>
              <a:rPr lang="en-US" sz="1100" dirty="0">
                <a:latin typeface="Gotham" panose="02000504050000020004" charset="0"/>
                <a:cs typeface="Gotham" panose="02000504050000020004" charset="0"/>
                <a:sym typeface="+mn-ea"/>
              </a:rPr>
              <a:t> Hotel, Kediri | (15 Juni 2024)</a:t>
            </a:r>
          </a:p>
          <a:p>
            <a:pPr marL="230505" indent="-228600">
              <a:lnSpc>
                <a:spcPct val="90000"/>
              </a:lnSpc>
              <a:spcAft>
                <a:spcPts val="600"/>
              </a:spcAft>
              <a:buFont typeface="+mj-lt"/>
              <a:buAutoNum type="arabicPeriod" startAt="51"/>
            </a:pPr>
            <a:r>
              <a:rPr lang="en-US" sz="1100" b="0" dirty="0">
                <a:latin typeface="Gotham" panose="02000504050000020004" charset="0"/>
                <a:cs typeface="Gotham" panose="02000504050000020004" charset="0"/>
              </a:rPr>
              <a:t>Host “Instagram Live </a:t>
            </a:r>
            <a:r>
              <a:rPr lang="en-US" sz="1100" b="0" dirty="0" err="1">
                <a:latin typeface="Gotham" panose="02000504050000020004" charset="0"/>
                <a:cs typeface="Gotham" panose="02000504050000020004" charset="0"/>
              </a:rPr>
              <a:t>Apotek</a:t>
            </a:r>
            <a:r>
              <a:rPr lang="en-US" sz="1100" b="0" dirty="0">
                <a:latin typeface="Gotham" panose="02000504050000020004" charset="0"/>
                <a:cs typeface="Gotham" panose="02000504050000020004" charset="0"/>
              </a:rPr>
              <a:t> Tiara” | Live on Instagram @apotektiara. (21 Juni 2024).</a:t>
            </a:r>
          </a:p>
          <a:p>
            <a:pPr marL="230505" indent="-228600">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for “</a:t>
            </a:r>
            <a:r>
              <a:rPr lang="en-US" sz="1100" dirty="0" err="1">
                <a:latin typeface="Gotham" panose="02000504050000020004" charset="0"/>
                <a:cs typeface="Gotham" panose="02000504050000020004" charset="0"/>
                <a:sym typeface="+mn-ea"/>
              </a:rPr>
              <a:t>Gebyar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Edukasi</a:t>
            </a:r>
            <a:r>
              <a:rPr lang="en-US" sz="1100" dirty="0">
                <a:latin typeface="Gotham" panose="02000504050000020004" charset="0"/>
                <a:cs typeface="Gotham" panose="02000504050000020004" charset="0"/>
                <a:sym typeface="+mn-ea"/>
              </a:rPr>
              <a:t> Kesehatan TP UKS/M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Bangka Tengah” | Soll Marina Hotel, </a:t>
            </a:r>
            <a:r>
              <a:rPr lang="en-US" sz="1100" dirty="0" err="1">
                <a:latin typeface="Gotham" panose="02000504050000020004" charset="0"/>
                <a:cs typeface="Gotham" panose="02000504050000020004" charset="0"/>
                <a:sym typeface="+mn-ea"/>
              </a:rPr>
              <a:t>Pangkalan</a:t>
            </a:r>
            <a:r>
              <a:rPr lang="en-US" sz="1100" dirty="0">
                <a:latin typeface="Gotham" panose="02000504050000020004" charset="0"/>
                <a:cs typeface="Gotham" panose="02000504050000020004" charset="0"/>
                <a:sym typeface="+mn-ea"/>
              </a:rPr>
              <a:t> Baru. Bangka Tengah | (24 Juni 2024)</a:t>
            </a:r>
          </a:p>
          <a:p>
            <a:pPr marL="230505" indent="-228600">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Beasiswa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Public Speaking” for Program </a:t>
            </a:r>
            <a:r>
              <a:rPr lang="en-US" sz="1100" dirty="0" err="1">
                <a:latin typeface="Gotham" panose="02000504050000020004" charset="0"/>
                <a:cs typeface="Gotham" panose="02000504050000020004" charset="0"/>
                <a:sym typeface="+mn-ea"/>
              </a:rPr>
              <a:t>Pengabdian</a:t>
            </a:r>
            <a:r>
              <a:rPr lang="en-US" sz="1100" dirty="0">
                <a:latin typeface="Gotham" panose="02000504050000020004" charset="0"/>
                <a:cs typeface="Gotham" panose="02000504050000020004" charset="0"/>
                <a:sym typeface="+mn-ea"/>
              </a:rPr>
              <a:t> Masyarakat </a:t>
            </a:r>
            <a:r>
              <a:rPr lang="en-US" sz="1100" dirty="0" err="1">
                <a:latin typeface="Gotham" panose="02000504050000020004" charset="0"/>
                <a:cs typeface="Gotham" panose="02000504050000020004" charset="0"/>
                <a:sym typeface="+mn-ea"/>
              </a:rPr>
              <a:t>Departemen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Ilmu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Universitas </a:t>
            </a:r>
            <a:r>
              <a:rPr lang="en-US" sz="1100" dirty="0" err="1">
                <a:latin typeface="Gotham" panose="02000504050000020004" charset="0"/>
                <a:cs typeface="Gotham" panose="02000504050000020004" charset="0"/>
                <a:sym typeface="+mn-ea"/>
              </a:rPr>
              <a:t>Brawijaya</a:t>
            </a:r>
            <a:r>
              <a:rPr lang="en-US" sz="1100" dirty="0">
                <a:latin typeface="Gotham" panose="02000504050000020004" charset="0"/>
                <a:cs typeface="Gotham" panose="02000504050000020004" charset="0"/>
                <a:sym typeface="+mn-ea"/>
              </a:rPr>
              <a:t> | Gedung B </a:t>
            </a:r>
            <a:r>
              <a:rPr lang="en-US" sz="1100" dirty="0" err="1">
                <a:latin typeface="Gotham" panose="02000504050000020004" charset="0"/>
                <a:cs typeface="Gotham" panose="02000504050000020004" charset="0"/>
                <a:sym typeface="+mn-ea"/>
              </a:rPr>
              <a:t>Fisip</a:t>
            </a:r>
            <a:r>
              <a:rPr lang="en-US" sz="1100" dirty="0">
                <a:latin typeface="Gotham" panose="02000504050000020004" charset="0"/>
                <a:cs typeface="Gotham" panose="02000504050000020004" charset="0"/>
                <a:sym typeface="+mn-ea"/>
              </a:rPr>
              <a:t> Universitas </a:t>
            </a:r>
            <a:r>
              <a:rPr lang="en-US" sz="1100" dirty="0" err="1">
                <a:latin typeface="Gotham" panose="02000504050000020004" charset="0"/>
                <a:cs typeface="Gotham" panose="02000504050000020004" charset="0"/>
                <a:sym typeface="+mn-ea"/>
              </a:rPr>
              <a:t>Brawijaya</a:t>
            </a:r>
            <a:r>
              <a:rPr lang="en-US" sz="1100" dirty="0">
                <a:latin typeface="Gotham" panose="02000504050000020004" charset="0"/>
                <a:cs typeface="Gotham" panose="02000504050000020004" charset="0"/>
                <a:sym typeface="+mn-ea"/>
              </a:rPr>
              <a:t>, Malang | (27 Juni 2024)</a:t>
            </a:r>
          </a:p>
          <a:p>
            <a:pPr marL="230505" indent="-228600">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“PERAN PEREMPUAN MENJAGA EKONOMI DI MASA DEPAN” for APKEI (</a:t>
            </a:r>
            <a:r>
              <a:rPr lang="en-US" sz="1100" dirty="0" err="1">
                <a:latin typeface="Gotham" panose="02000504050000020004" charset="0"/>
                <a:cs typeface="Gotham" panose="02000504050000020004" charset="0"/>
                <a:sym typeface="+mn-ea"/>
              </a:rPr>
              <a:t>Asosiasi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Pengusaha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Kecantikan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Estetika</a:t>
            </a:r>
            <a:r>
              <a:rPr lang="en-US" sz="1100" dirty="0">
                <a:latin typeface="Gotham" panose="02000504050000020004" charset="0"/>
                <a:cs typeface="Gotham" panose="02000504050000020004" charset="0"/>
                <a:sym typeface="+mn-ea"/>
              </a:rPr>
              <a:t> Indonesia” | DEKS Space, </a:t>
            </a:r>
            <a:r>
              <a:rPr lang="en-US" sz="1100" dirty="0" err="1">
                <a:latin typeface="Gotham" panose="02000504050000020004" charset="0"/>
                <a:cs typeface="Gotham" panose="02000504050000020004" charset="0"/>
                <a:sym typeface="+mn-ea"/>
              </a:rPr>
              <a:t>Ciputra</a:t>
            </a:r>
            <a:r>
              <a:rPr lang="en-US" sz="1100" dirty="0">
                <a:latin typeface="Gotham" panose="02000504050000020004" charset="0"/>
                <a:cs typeface="Gotham" panose="02000504050000020004" charset="0"/>
                <a:sym typeface="+mn-ea"/>
              </a:rPr>
              <a:t> World Mall. Surabaya | (29 Juni 2024)</a:t>
            </a:r>
          </a:p>
          <a:p>
            <a:pPr marL="230505" indent="-228600">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CLASS FOR KIDS” DWP RSUD </a:t>
            </a:r>
            <a:r>
              <a:rPr lang="en-US" sz="1100" dirty="0" err="1">
                <a:latin typeface="Gotham" panose="02000504050000020004" charset="0"/>
                <a:cs typeface="Gotham" panose="02000504050000020004" charset="0"/>
                <a:sym typeface="+mn-ea"/>
              </a:rPr>
              <a:t>Gambiran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Menyambut</a:t>
            </a:r>
            <a:r>
              <a:rPr lang="en-US" sz="1100" dirty="0">
                <a:latin typeface="Gotham" panose="02000504050000020004" charset="0"/>
                <a:cs typeface="Gotham" panose="02000504050000020004" charset="0"/>
                <a:sym typeface="+mn-ea"/>
              </a:rPr>
              <a:t> Hari Anak Nasional | Ruang </a:t>
            </a:r>
            <a:r>
              <a:rPr lang="en-US" sz="1100" dirty="0" err="1">
                <a:latin typeface="Gotham" panose="02000504050000020004" charset="0"/>
                <a:cs typeface="Gotham" panose="02000504050000020004" charset="0"/>
                <a:sym typeface="+mn-ea"/>
              </a:rPr>
              <a:t>Pertemuan</a:t>
            </a:r>
            <a:r>
              <a:rPr lang="en-US" sz="1100" dirty="0">
                <a:latin typeface="Gotham" panose="02000504050000020004" charset="0"/>
                <a:cs typeface="Gotham" panose="02000504050000020004" charset="0"/>
                <a:sym typeface="+mn-ea"/>
              </a:rPr>
              <a:t>, Gedung C Lantai 4 | (1 Juli 2024)</a:t>
            </a:r>
          </a:p>
          <a:p>
            <a:pPr marL="230505" indent="-228600">
              <a:lnSpc>
                <a:spcPct val="90000"/>
              </a:lnSpc>
              <a:spcAft>
                <a:spcPts val="600"/>
              </a:spcAft>
              <a:buFont typeface="+mj-lt"/>
              <a:buAutoNum type="arabicPeriod" startAt="51"/>
            </a:pPr>
            <a:r>
              <a:rPr lang="en-US" sz="1100" dirty="0">
                <a:latin typeface="Gotham" panose="02000504050000020004" charset="0"/>
                <a:cs typeface="Gotham" panose="02000504050000020004" charset="0"/>
                <a:sym typeface="+mn-ea"/>
              </a:rPr>
              <a:t>Master of Ceremony for Corporate Gathering Siloam Hospitals Surabaya | Hotel </a:t>
            </a:r>
            <a:r>
              <a:rPr lang="en-US" sz="1100" dirty="0" err="1">
                <a:latin typeface="Gotham" panose="02000504050000020004" charset="0"/>
                <a:cs typeface="Gotham" panose="02000504050000020004" charset="0"/>
                <a:sym typeface="+mn-ea"/>
              </a:rPr>
              <a:t>Morazen</a:t>
            </a:r>
            <a:r>
              <a:rPr lang="en-US" sz="1100" dirty="0">
                <a:latin typeface="Gotham" panose="02000504050000020004" charset="0"/>
                <a:cs typeface="Gotham" panose="02000504050000020004" charset="0"/>
                <a:sym typeface="+mn-ea"/>
              </a:rPr>
              <a:t>, Surabaya | (3 Juli 2024)</a:t>
            </a:r>
          </a:p>
          <a:p>
            <a:pPr marL="230505" indent="-228600">
              <a:lnSpc>
                <a:spcPct val="90000"/>
              </a:lnSpc>
              <a:spcAft>
                <a:spcPts val="600"/>
              </a:spcAft>
              <a:buFont typeface="+mj-lt"/>
              <a:buAutoNum type="arabicPeriod" startAt="51"/>
            </a:pPr>
            <a:r>
              <a:rPr lang="en-US" sz="1100" dirty="0">
                <a:latin typeface="Gotham" panose="02000504050000020004" charset="0"/>
                <a:cs typeface="Gotham" panose="02000504050000020004" charset="0"/>
                <a:sym typeface="+mn-ea"/>
              </a:rPr>
              <a:t>Master of Ceremony for Grand Launching Kota Lama Surabaya, </a:t>
            </a:r>
            <a:r>
              <a:rPr lang="en-US" sz="1100" dirty="0" err="1">
                <a:latin typeface="Gotham" panose="02000504050000020004" charset="0"/>
                <a:cs typeface="Gotham" panose="02000504050000020004" charset="0"/>
                <a:sym typeface="+mn-ea"/>
              </a:rPr>
              <a:t>Pemerintah</a:t>
            </a:r>
            <a:r>
              <a:rPr lang="en-US" sz="1100" dirty="0">
                <a:latin typeface="Gotham" panose="02000504050000020004" charset="0"/>
                <a:cs typeface="Gotham" panose="02000504050000020004" charset="0"/>
                <a:sym typeface="+mn-ea"/>
              </a:rPr>
              <a:t> Kota Surabaya | Taman </a:t>
            </a:r>
            <a:r>
              <a:rPr lang="en-US" sz="1100" dirty="0" err="1">
                <a:latin typeface="Gotham" panose="02000504050000020004" charset="0"/>
                <a:cs typeface="Gotham" panose="02000504050000020004" charset="0"/>
                <a:sym typeface="+mn-ea"/>
              </a:rPr>
              <a:t>Jayengrono</a:t>
            </a:r>
            <a:r>
              <a:rPr lang="en-US" sz="1100" dirty="0">
                <a:latin typeface="Gotham" panose="02000504050000020004" charset="0"/>
                <a:cs typeface="Gotham" panose="02000504050000020004" charset="0"/>
                <a:sym typeface="+mn-ea"/>
              </a:rPr>
              <a:t>, Surabaya | ( 3 Juli 2024)</a:t>
            </a:r>
          </a:p>
          <a:p>
            <a:pPr marL="230505" indent="-228600">
              <a:lnSpc>
                <a:spcPct val="90000"/>
              </a:lnSpc>
              <a:spcAft>
                <a:spcPts val="600"/>
              </a:spcAft>
              <a:buFont typeface="+mj-lt"/>
              <a:buAutoNum type="arabicPeriod" startAt="51"/>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for Program TVRI </a:t>
            </a:r>
            <a:r>
              <a:rPr lang="en-US" sz="1100" dirty="0" err="1">
                <a:latin typeface="Gotham" panose="02000504050000020004" charset="0"/>
                <a:cs typeface="Gotham" panose="02000504050000020004" charset="0"/>
                <a:sym typeface="+mn-ea"/>
              </a:rPr>
              <a:t>Wayahe</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Ketemu</a:t>
            </a:r>
            <a:r>
              <a:rPr lang="en-US" sz="1100" dirty="0">
                <a:latin typeface="Gotham" panose="02000504050000020004" charset="0"/>
                <a:cs typeface="Gotham" panose="02000504050000020004" charset="0"/>
                <a:sym typeface="+mn-ea"/>
              </a:rPr>
              <a:t> Warga Kita Eps. “</a:t>
            </a:r>
            <a:r>
              <a:rPr lang="en-US" sz="1100" dirty="0" err="1">
                <a:latin typeface="Gotham" panose="02000504050000020004" charset="0"/>
                <a:cs typeface="Gotham" panose="02000504050000020004" charset="0"/>
                <a:sym typeface="+mn-ea"/>
              </a:rPr>
              <a:t>Bertumbuh</a:t>
            </a:r>
            <a:r>
              <a:rPr lang="en-US" sz="1100" dirty="0">
                <a:latin typeface="Gotham" panose="02000504050000020004" charset="0"/>
                <a:cs typeface="Gotham" panose="02000504050000020004" charset="0"/>
                <a:sym typeface="+mn-ea"/>
              </a:rPr>
              <a:t> Bersama </a:t>
            </a:r>
            <a:r>
              <a:rPr lang="en-US" sz="1100" dirty="0" err="1">
                <a:latin typeface="Gotham" panose="02000504050000020004" charset="0"/>
                <a:cs typeface="Gotham" panose="02000504050000020004" charset="0"/>
                <a:sym typeface="+mn-ea"/>
              </a:rPr>
              <a:t>Komunitas</a:t>
            </a:r>
            <a:r>
              <a:rPr lang="en-US" sz="1100" dirty="0">
                <a:latin typeface="Gotham" panose="02000504050000020004" charset="0"/>
                <a:cs typeface="Gotham" panose="02000504050000020004" charset="0"/>
                <a:sym typeface="+mn-ea"/>
              </a:rPr>
              <a:t> Teman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TVRI Jawa Timur | (04 Juli 2024)</a:t>
            </a:r>
            <a:endParaRPr lang="en-US" sz="1100" b="0" dirty="0">
              <a:latin typeface="Gotham" panose="02000504050000020004" charset="0"/>
              <a:cs typeface="Gotham" panose="02000504050000020004" charset="0"/>
            </a:endParaRPr>
          </a:p>
        </p:txBody>
      </p:sp>
      <p:sp>
        <p:nvSpPr>
          <p:cNvPr id="3" name="Text Box 2">
            <a:extLst>
              <a:ext uri="{FF2B5EF4-FFF2-40B4-BE49-F238E27FC236}">
                <a16:creationId xmlns:a16="http://schemas.microsoft.com/office/drawing/2014/main" id="{E20B4D28-A8F0-910A-3DE1-1E694572F213}"/>
              </a:ext>
            </a:extLst>
          </p:cNvPr>
          <p:cNvSpPr txBox="1"/>
          <p:nvPr/>
        </p:nvSpPr>
        <p:spPr>
          <a:xfrm>
            <a:off x="6480000" y="360000"/>
            <a:ext cx="4589320" cy="5660011"/>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“EFFECTIVE COMMUNICATION &amp; COLLABORATION FOR LEADERS” for </a:t>
            </a:r>
            <a:r>
              <a:rPr lang="en-US" sz="1100" dirty="0" err="1">
                <a:latin typeface="Gotham" panose="02000504050000020004" charset="0"/>
                <a:cs typeface="Gotham" panose="02000504050000020004" charset="0"/>
                <a:sym typeface="+mn-ea"/>
              </a:rPr>
              <a:t>Thursina</a:t>
            </a:r>
            <a:r>
              <a:rPr lang="en-US" sz="1100" dirty="0">
                <a:latin typeface="Gotham" panose="02000504050000020004" charset="0"/>
                <a:cs typeface="Gotham" panose="02000504050000020004" charset="0"/>
                <a:sym typeface="+mn-ea"/>
              </a:rPr>
              <a:t> International Islamic Boarding School | Hall Harvard, </a:t>
            </a:r>
            <a:r>
              <a:rPr lang="en-US" sz="1100" dirty="0" err="1">
                <a:latin typeface="Gotham" panose="02000504050000020004" charset="0"/>
                <a:cs typeface="Gotham" panose="02000504050000020004" charset="0"/>
                <a:sym typeface="+mn-ea"/>
              </a:rPr>
              <a:t>Thursina</a:t>
            </a:r>
            <a:r>
              <a:rPr lang="en-US" sz="1100" dirty="0">
                <a:latin typeface="Gotham" panose="02000504050000020004" charset="0"/>
                <a:cs typeface="Gotham" panose="02000504050000020004" charset="0"/>
                <a:sym typeface="+mn-ea"/>
              </a:rPr>
              <a:t> IIBS. Malang | (11 Juli 2024)</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“ASN MENYALA (</a:t>
            </a:r>
            <a:r>
              <a:rPr lang="en-US" sz="1100" dirty="0" err="1">
                <a:latin typeface="Gotham" panose="02000504050000020004" charset="0"/>
                <a:cs typeface="Gotham" panose="02000504050000020004" charset="0"/>
                <a:sym typeface="+mn-ea"/>
              </a:rPr>
              <a:t>Melayani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Tanpa</a:t>
            </a:r>
            <a:r>
              <a:rPr lang="en-US" sz="1100" dirty="0">
                <a:latin typeface="Gotham" panose="02000504050000020004" charset="0"/>
                <a:cs typeface="Gotham" panose="02000504050000020004" charset="0"/>
                <a:sym typeface="+mn-ea"/>
              </a:rPr>
              <a:t> Kendala)” for Festival ASN </a:t>
            </a:r>
            <a:r>
              <a:rPr lang="en-US" sz="1100" dirty="0" err="1">
                <a:latin typeface="Gotham" panose="02000504050000020004" charset="0"/>
                <a:cs typeface="Gotham" panose="02000504050000020004" charset="0"/>
                <a:sym typeface="+mn-ea"/>
              </a:rPr>
              <a:t>Belajar</a:t>
            </a:r>
            <a:r>
              <a:rPr lang="en-US" sz="1100" dirty="0">
                <a:latin typeface="Gotham" panose="02000504050000020004" charset="0"/>
                <a:cs typeface="Gotham" panose="02000504050000020004" charset="0"/>
                <a:sym typeface="+mn-ea"/>
              </a:rPr>
              <a:t> BPSDM Jawa Timur | </a:t>
            </a:r>
            <a:r>
              <a:rPr lang="en-US" sz="1100" dirty="0" err="1">
                <a:latin typeface="Gotham" panose="02000504050000020004" charset="0"/>
                <a:cs typeface="Gotham" panose="02000504050000020004" charset="0"/>
                <a:sym typeface="+mn-ea"/>
              </a:rPr>
              <a:t>Ijen</a:t>
            </a:r>
            <a:r>
              <a:rPr lang="en-US" sz="1100" dirty="0">
                <a:latin typeface="Gotham" panose="02000504050000020004" charset="0"/>
                <a:cs typeface="Gotham" panose="02000504050000020004" charset="0"/>
                <a:sym typeface="+mn-ea"/>
              </a:rPr>
              <a:t> Suites Resorts &amp; Convention, Malang | (12 Juli 2024)</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Bimtek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Pengelolaan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Informasi</a:t>
            </a:r>
            <a:r>
              <a:rPr lang="en-US" sz="1100" dirty="0">
                <a:latin typeface="Gotham" panose="02000504050000020004" charset="0"/>
                <a:cs typeface="Gotham" panose="02000504050000020004" charset="0"/>
                <a:sym typeface="+mn-ea"/>
              </a:rPr>
              <a:t> Publik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for Dinas </a:t>
            </a:r>
            <a:r>
              <a:rPr lang="en-US" sz="1100" dirty="0" err="1">
                <a:latin typeface="Gotham" panose="02000504050000020004" charset="0"/>
                <a:cs typeface="Gotham" panose="02000504050000020004" charset="0"/>
                <a:sym typeface="+mn-ea"/>
              </a:rPr>
              <a:t>Sosial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Provinsi</a:t>
            </a:r>
            <a:r>
              <a:rPr lang="en-US" sz="1100" dirty="0">
                <a:latin typeface="Gotham" panose="02000504050000020004" charset="0"/>
                <a:cs typeface="Gotham" panose="02000504050000020004" charset="0"/>
                <a:sym typeface="+mn-ea"/>
              </a:rPr>
              <a:t> Jawa Timur | Aula Gedung A, </a:t>
            </a:r>
            <a:r>
              <a:rPr lang="en-US" sz="1100" dirty="0" err="1">
                <a:latin typeface="Gotham" panose="02000504050000020004" charset="0"/>
                <a:cs typeface="Gotham" panose="02000504050000020004" charset="0"/>
                <a:sym typeface="+mn-ea"/>
              </a:rPr>
              <a:t>Dinsos</a:t>
            </a:r>
            <a:r>
              <a:rPr lang="en-US" sz="1100" dirty="0">
                <a:latin typeface="Gotham" panose="02000504050000020004" charset="0"/>
                <a:cs typeface="Gotham" panose="02000504050000020004" charset="0"/>
                <a:sym typeface="+mn-ea"/>
              </a:rPr>
              <a:t> Prov. Jatim |(15 Juli 2024)</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“Webinar Public Speaking to Upscale Personal Branding” for ONBOARDING MUTIARA PELINDO 2024 | Hotel </a:t>
            </a:r>
            <a:r>
              <a:rPr lang="en-US" sz="1100" dirty="0" err="1">
                <a:latin typeface="Gotham" panose="02000504050000020004" charset="0"/>
                <a:cs typeface="Gotham" panose="02000504050000020004" charset="0"/>
                <a:sym typeface="+mn-ea"/>
              </a:rPr>
              <a:t>Morazen</a:t>
            </a:r>
            <a:r>
              <a:rPr lang="en-US" sz="1100" dirty="0">
                <a:latin typeface="Gotham" panose="02000504050000020004" charset="0"/>
                <a:cs typeface="Gotham" panose="02000504050000020004" charset="0"/>
                <a:sym typeface="+mn-ea"/>
              </a:rPr>
              <a:t>, Surabaya | (18 Juli 2024)</a:t>
            </a:r>
          </a:p>
          <a:p>
            <a:pPr marL="230505" indent="-228600">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“Webinar Presentation </a:t>
            </a:r>
            <a:r>
              <a:rPr lang="en-US" sz="1100" dirty="0" err="1">
                <a:latin typeface="Gotham" panose="02000504050000020004" charset="0"/>
                <a:cs typeface="Gotham" panose="02000504050000020004" charset="0"/>
                <a:sym typeface="+mn-ea"/>
              </a:rPr>
              <a:t>Upscalling</a:t>
            </a:r>
            <a:r>
              <a:rPr lang="en-US" sz="1100" dirty="0">
                <a:latin typeface="Gotham" panose="02000504050000020004" charset="0"/>
                <a:cs typeface="Gotham" panose="02000504050000020004" charset="0"/>
                <a:sym typeface="+mn-ea"/>
              </a:rPr>
              <a:t>” for IDX Optus 2024 | Live on Zoom | (22 Juli 2024)</a:t>
            </a:r>
          </a:p>
          <a:p>
            <a:pPr marL="230505" indent="-228600">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“Improving Communication to Upscale Personal Branding” for Bank Indonesia Sumatera Barat | Rumah </a:t>
            </a:r>
            <a:r>
              <a:rPr lang="en-US" sz="1100" dirty="0" err="1">
                <a:latin typeface="Gotham" panose="02000504050000020004" charset="0"/>
                <a:cs typeface="Gotham" panose="02000504050000020004" charset="0"/>
                <a:sym typeface="+mn-ea"/>
              </a:rPr>
              <a:t>Pakankamih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Bukittinggi</a:t>
            </a:r>
            <a:r>
              <a:rPr lang="en-US" sz="1100" dirty="0">
                <a:latin typeface="Gotham" panose="02000504050000020004" charset="0"/>
                <a:cs typeface="Gotham" panose="02000504050000020004" charset="0"/>
                <a:sym typeface="+mn-ea"/>
              </a:rPr>
              <a:t>, Sumatera Barat| (27 Juli 2024)</a:t>
            </a:r>
          </a:p>
          <a:p>
            <a:pPr marL="230505" indent="-228600">
              <a:lnSpc>
                <a:spcPct val="90000"/>
              </a:lnSpc>
              <a:spcAft>
                <a:spcPts val="600"/>
              </a:spcAft>
              <a:buFont typeface="+mj-lt"/>
              <a:buAutoNum type="arabicPeriod" startAt="62"/>
            </a:pPr>
            <a:r>
              <a:rPr lang="en-US" sz="1100" dirty="0">
                <a:latin typeface="Gotham" panose="02000504050000020004" charset="0"/>
                <a:cs typeface="Gotham" panose="02000504050000020004" charset="0"/>
                <a:sym typeface="+mn-ea"/>
              </a:rPr>
              <a:t>Master of Ceremony “</a:t>
            </a:r>
            <a:r>
              <a:rPr lang="en-US" sz="1100" dirty="0" err="1">
                <a:latin typeface="Gotham" panose="02000504050000020004" charset="0"/>
                <a:cs typeface="Gotham" panose="02000504050000020004" charset="0"/>
                <a:sym typeface="+mn-ea"/>
              </a:rPr>
              <a:t>Puncak</a:t>
            </a:r>
            <a:r>
              <a:rPr lang="en-US" sz="1100" dirty="0">
                <a:latin typeface="Gotham" panose="02000504050000020004" charset="0"/>
                <a:cs typeface="Gotham" panose="02000504050000020004" charset="0"/>
                <a:sym typeface="+mn-ea"/>
              </a:rPr>
              <a:t> Acara </a:t>
            </a:r>
            <a:r>
              <a:rPr lang="en-US" sz="1100" dirty="0" err="1">
                <a:latin typeface="Gotham" panose="02000504050000020004" charset="0"/>
                <a:cs typeface="Gotham" panose="02000504050000020004" charset="0"/>
                <a:sym typeface="+mn-ea"/>
              </a:rPr>
              <a:t>Peringatan</a:t>
            </a:r>
            <a:r>
              <a:rPr lang="en-US" sz="1100" dirty="0">
                <a:latin typeface="Gotham" panose="02000504050000020004" charset="0"/>
                <a:cs typeface="Gotham" panose="02000504050000020004" charset="0"/>
                <a:sym typeface="+mn-ea"/>
              </a:rPr>
              <a:t> Hari </a:t>
            </a:r>
            <a:r>
              <a:rPr lang="en-US" sz="1100" dirty="0" err="1">
                <a:latin typeface="Gotham" panose="02000504050000020004" charset="0"/>
                <a:cs typeface="Gotham" panose="02000504050000020004" charset="0"/>
                <a:sym typeface="+mn-ea"/>
              </a:rPr>
              <a:t>Koperasi</a:t>
            </a:r>
            <a:r>
              <a:rPr lang="en-US" sz="1100" dirty="0">
                <a:latin typeface="Gotham" panose="02000504050000020004" charset="0"/>
                <a:cs typeface="Gotham" panose="02000504050000020004" charset="0"/>
                <a:sym typeface="+mn-ea"/>
              </a:rPr>
              <a:t> ke-77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for Dinas </a:t>
            </a:r>
            <a:r>
              <a:rPr lang="en-US" sz="1100" dirty="0" err="1">
                <a:latin typeface="Gotham" panose="02000504050000020004" charset="0"/>
                <a:cs typeface="Gotham" panose="02000504050000020004" charset="0"/>
                <a:sym typeface="+mn-ea"/>
              </a:rPr>
              <a:t>Koperasi</a:t>
            </a:r>
            <a:r>
              <a:rPr lang="en-US" sz="1100" dirty="0">
                <a:latin typeface="Gotham" panose="02000504050000020004" charset="0"/>
                <a:cs typeface="Gotham" panose="02000504050000020004" charset="0"/>
                <a:sym typeface="+mn-ea"/>
              </a:rPr>
              <a:t> dan Usaha </a:t>
            </a:r>
            <a:r>
              <a:rPr lang="en-US" sz="1100" dirty="0" err="1">
                <a:latin typeface="Gotham" panose="02000504050000020004" charset="0"/>
                <a:cs typeface="Gotham" panose="02000504050000020004" charset="0"/>
                <a:sym typeface="+mn-ea"/>
              </a:rPr>
              <a:t>Mikro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Fave</a:t>
            </a:r>
            <a:r>
              <a:rPr lang="en-US" sz="1100" dirty="0">
                <a:latin typeface="Gotham" panose="02000504050000020004" charset="0"/>
                <a:cs typeface="Gotham" panose="02000504050000020004" charset="0"/>
                <a:sym typeface="+mn-ea"/>
              </a:rPr>
              <a:t> Hotel,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(30 Juli 2024)</a:t>
            </a:r>
          </a:p>
          <a:p>
            <a:pPr marL="230505" indent="-228600">
              <a:lnSpc>
                <a:spcPct val="90000"/>
              </a:lnSpc>
              <a:spcAft>
                <a:spcPts val="600"/>
              </a:spcAft>
              <a:buFont typeface="+mj-lt"/>
              <a:buAutoNum type="arabicPeriod" startAt="62"/>
            </a:pPr>
            <a:r>
              <a:rPr lang="en-US" sz="1100" dirty="0">
                <a:latin typeface="Gotham" panose="02000504050000020004" charset="0"/>
                <a:cs typeface="Gotham" panose="02000504050000020004" charset="0"/>
                <a:sym typeface="+mn-ea"/>
              </a:rPr>
              <a:t>Facilitator “</a:t>
            </a:r>
            <a:r>
              <a:rPr lang="en-US" sz="1100" dirty="0" err="1">
                <a:latin typeface="Gotham" panose="02000504050000020004" charset="0"/>
                <a:cs typeface="Gotham" panose="02000504050000020004" charset="0"/>
                <a:sym typeface="+mn-ea"/>
              </a:rPr>
              <a:t>Puncak</a:t>
            </a:r>
            <a:r>
              <a:rPr lang="en-US" sz="1100" dirty="0">
                <a:latin typeface="Gotham" panose="02000504050000020004" charset="0"/>
                <a:cs typeface="Gotham" panose="02000504050000020004" charset="0"/>
                <a:sym typeface="+mn-ea"/>
              </a:rPr>
              <a:t> Acara </a:t>
            </a:r>
            <a:r>
              <a:rPr lang="en-US" sz="1100" dirty="0" err="1">
                <a:latin typeface="Gotham" panose="02000504050000020004" charset="0"/>
                <a:cs typeface="Gotham" panose="02000504050000020004" charset="0"/>
                <a:sym typeface="+mn-ea"/>
              </a:rPr>
              <a:t>Peringatan</a:t>
            </a:r>
            <a:r>
              <a:rPr lang="en-US" sz="1100" dirty="0">
                <a:latin typeface="Gotham" panose="02000504050000020004" charset="0"/>
                <a:cs typeface="Gotham" panose="02000504050000020004" charset="0"/>
                <a:sym typeface="+mn-ea"/>
              </a:rPr>
              <a:t> Hari </a:t>
            </a:r>
            <a:r>
              <a:rPr lang="en-US" sz="1100" dirty="0" err="1">
                <a:latin typeface="Gotham" panose="02000504050000020004" charset="0"/>
                <a:cs typeface="Gotham" panose="02000504050000020004" charset="0"/>
                <a:sym typeface="+mn-ea"/>
              </a:rPr>
              <a:t>Koperasi</a:t>
            </a:r>
            <a:r>
              <a:rPr lang="en-US" sz="1100" dirty="0">
                <a:latin typeface="Gotham" panose="02000504050000020004" charset="0"/>
                <a:cs typeface="Gotham" panose="02000504050000020004" charset="0"/>
                <a:sym typeface="+mn-ea"/>
              </a:rPr>
              <a:t> ke-77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for Dinas </a:t>
            </a:r>
            <a:r>
              <a:rPr lang="en-US" sz="1100" dirty="0" err="1">
                <a:latin typeface="Gotham" panose="02000504050000020004" charset="0"/>
                <a:cs typeface="Gotham" panose="02000504050000020004" charset="0"/>
                <a:sym typeface="+mn-ea"/>
              </a:rPr>
              <a:t>Koperasi</a:t>
            </a:r>
            <a:r>
              <a:rPr lang="en-US" sz="1100" dirty="0">
                <a:latin typeface="Gotham" panose="02000504050000020004" charset="0"/>
                <a:cs typeface="Gotham" panose="02000504050000020004" charset="0"/>
                <a:sym typeface="+mn-ea"/>
              </a:rPr>
              <a:t> dan Usaha </a:t>
            </a:r>
            <a:r>
              <a:rPr lang="en-US" sz="1100" dirty="0" err="1">
                <a:latin typeface="Gotham" panose="02000504050000020004" charset="0"/>
                <a:cs typeface="Gotham" panose="02000504050000020004" charset="0"/>
                <a:sym typeface="+mn-ea"/>
              </a:rPr>
              <a:t>Mikro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Fave</a:t>
            </a:r>
            <a:r>
              <a:rPr lang="en-US" sz="1100" dirty="0">
                <a:latin typeface="Gotham" panose="02000504050000020004" charset="0"/>
                <a:cs typeface="Gotham" panose="02000504050000020004" charset="0"/>
                <a:sym typeface="+mn-ea"/>
              </a:rPr>
              <a:t> Hotel,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(30 Juli 2024)</a:t>
            </a:r>
          </a:p>
          <a:p>
            <a:pPr marL="230505" indent="-228600">
              <a:lnSpc>
                <a:spcPct val="90000"/>
              </a:lnSpc>
              <a:spcAft>
                <a:spcPts val="600"/>
              </a:spcAft>
              <a:buFont typeface="+mj-lt"/>
              <a:buAutoNum type="arabicPeriod" startAt="62"/>
            </a:pPr>
            <a:r>
              <a:rPr lang="en-US" sz="1100" dirty="0">
                <a:latin typeface="Gotham" panose="02000504050000020004" charset="0"/>
                <a:cs typeface="Gotham" panose="02000504050000020004" charset="0"/>
                <a:sym typeface="+mn-ea"/>
              </a:rPr>
              <a:t>Facilitator “Excellent Service &amp; Pitching Skill” for PLN UID Lampung | Radisson Lampung </a:t>
            </a:r>
            <a:r>
              <a:rPr lang="en-US" sz="1100" dirty="0" err="1">
                <a:latin typeface="Gotham" panose="02000504050000020004" charset="0"/>
                <a:cs typeface="Gotham" panose="02000504050000020004" charset="0"/>
                <a:sym typeface="+mn-ea"/>
              </a:rPr>
              <a:t>Kedaton</a:t>
            </a:r>
            <a:r>
              <a:rPr lang="en-US" sz="1100" dirty="0">
                <a:latin typeface="Gotham" panose="02000504050000020004" charset="0"/>
                <a:cs typeface="Gotham" panose="02000504050000020004" charset="0"/>
                <a:sym typeface="+mn-ea"/>
              </a:rPr>
              <a:t>| (1 Agustus 2024)</a:t>
            </a:r>
          </a:p>
          <a:p>
            <a:pPr marL="230505" indent="-228600">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“Service Excellence </a:t>
            </a:r>
            <a:r>
              <a:rPr lang="en-US" sz="1100" dirty="0" err="1">
                <a:latin typeface="Gotham" panose="02000504050000020004" charset="0"/>
                <a:cs typeface="Gotham" panose="02000504050000020004" charset="0"/>
                <a:sym typeface="+mn-ea"/>
              </a:rPr>
              <a:t>bagi</a:t>
            </a:r>
            <a:r>
              <a:rPr lang="en-US" sz="1100" dirty="0">
                <a:latin typeface="Gotham" panose="02000504050000020004" charset="0"/>
                <a:cs typeface="Gotham" panose="02000504050000020004" charset="0"/>
                <a:sym typeface="+mn-ea"/>
              </a:rPr>
              <a:t> ASN” for Badan </a:t>
            </a:r>
            <a:r>
              <a:rPr lang="en-US" sz="1100" dirty="0" err="1">
                <a:latin typeface="Gotham" panose="02000504050000020004" charset="0"/>
                <a:cs typeface="Gotham" panose="02000504050000020004" charset="0"/>
                <a:sym typeface="+mn-ea"/>
              </a:rPr>
              <a:t>Kepegawaian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Pengembangan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Sumber</a:t>
            </a:r>
            <a:r>
              <a:rPr lang="en-US" sz="1100" dirty="0">
                <a:latin typeface="Gotham" panose="02000504050000020004" charset="0"/>
                <a:cs typeface="Gotham" panose="02000504050000020004" charset="0"/>
                <a:sym typeface="+mn-ea"/>
              </a:rPr>
              <a:t> Daya </a:t>
            </a:r>
            <a:r>
              <a:rPr lang="en-US" sz="1100" dirty="0" err="1">
                <a:latin typeface="Gotham" panose="02000504050000020004" charset="0"/>
                <a:cs typeface="Gotham" panose="02000504050000020004" charset="0"/>
                <a:sym typeface="+mn-ea"/>
              </a:rPr>
              <a:t>Manusia</a:t>
            </a:r>
            <a:r>
              <a:rPr lang="en-US" sz="1100" dirty="0">
                <a:latin typeface="Gotham" panose="02000504050000020004" charset="0"/>
                <a:cs typeface="Gotham" panose="02000504050000020004" charset="0"/>
                <a:sym typeface="+mn-ea"/>
              </a:rPr>
              <a:t> | Ruang </a:t>
            </a:r>
            <a:r>
              <a:rPr lang="en-US" sz="1100" dirty="0" err="1">
                <a:latin typeface="Gotham" panose="02000504050000020004" charset="0"/>
                <a:cs typeface="Gotham" panose="02000504050000020004" charset="0"/>
                <a:sym typeface="+mn-ea"/>
              </a:rPr>
              <a:t>Rapat</a:t>
            </a:r>
            <a:r>
              <a:rPr lang="en-US" sz="1100" dirty="0">
                <a:latin typeface="Gotham" panose="02000504050000020004" charset="0"/>
                <a:cs typeface="Gotham" panose="02000504050000020004" charset="0"/>
                <a:sym typeface="+mn-ea"/>
              </a:rPr>
              <a:t> Mal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Publik, </a:t>
            </a:r>
            <a:r>
              <a:rPr lang="en-US" sz="1100" dirty="0" err="1">
                <a:latin typeface="Gotham" panose="02000504050000020004" charset="0"/>
                <a:cs typeface="Gotham" panose="02000504050000020004" charset="0"/>
                <a:sym typeface="+mn-ea"/>
              </a:rPr>
              <a:t>Tuban</a:t>
            </a:r>
            <a:r>
              <a:rPr lang="en-US" sz="1100" dirty="0">
                <a:latin typeface="Gotham" panose="02000504050000020004" charset="0"/>
                <a:cs typeface="Gotham" panose="02000504050000020004" charset="0"/>
                <a:sym typeface="+mn-ea"/>
              </a:rPr>
              <a:t> | (5 Agustus 2024)</a:t>
            </a:r>
            <a:endParaRPr lang="en-US" sz="1100" b="0" dirty="0">
              <a:latin typeface="Gotham" panose="02000504050000020004" charset="0"/>
              <a:cs typeface="Gotham" panose="02000504050000020004" charset="0"/>
            </a:endParaRPr>
          </a:p>
        </p:txBody>
      </p:sp>
      <p:grpSp>
        <p:nvGrpSpPr>
          <p:cNvPr id="12" name="Group 11">
            <a:extLst>
              <a:ext uri="{FF2B5EF4-FFF2-40B4-BE49-F238E27FC236}">
                <a16:creationId xmlns:a16="http://schemas.microsoft.com/office/drawing/2014/main" id="{3C17E4F7-7E52-6A0C-CDFB-86785421B3D1}"/>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017CA88C-61B2-DEA7-6513-CF81E30DB22A}"/>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BBD21208-D851-57CC-AD83-FFAE1518858F}"/>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C79B00B3-CA22-79FE-CCCD-F01D49406889}"/>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5EA4203A-29E3-A0AA-819D-05BCEF3B8515}"/>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EF1E36DB-6BC8-8C5A-52A1-9E434F1A700C}"/>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FC9AD754-E25D-1AC1-18B9-40DE3928C526}"/>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D8000EF0-1C08-0FF8-2963-F8047CF5087F}"/>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BE820C92-C6E8-E0A2-7C1D-D57330026C3B}"/>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7BB7A421-9F0B-05E9-537D-8FC6D8472124}"/>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3F186194-DC51-78A5-FA74-10A47ACA64F3}"/>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4BD7A8E1-9AD8-0B18-AD54-FDDD9C3061C5}"/>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24</a:t>
              </a:r>
            </a:p>
          </p:txBody>
        </p:sp>
        <p:sp>
          <p:nvSpPr>
            <p:cNvPr id="15" name="Text Box 14">
              <a:extLst>
                <a:ext uri="{FF2B5EF4-FFF2-40B4-BE49-F238E27FC236}">
                  <a16:creationId xmlns:a16="http://schemas.microsoft.com/office/drawing/2014/main" id="{C8607DC7-B946-208C-207E-C9034F0FE4DB}"/>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extLst>
      <p:ext uri="{BB962C8B-B14F-4D97-AF65-F5344CB8AC3E}">
        <p14:creationId xmlns:p14="http://schemas.microsoft.com/office/powerpoint/2010/main" val="1485245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670BF553-CC0F-1E02-516A-130FD79608C1}"/>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209E3599-681B-5787-DB8B-659266B1305A}"/>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66CE0760-0BE5-E571-24B8-AD63EFBD4E19}"/>
              </a:ext>
            </a:extLst>
          </p:cNvPr>
          <p:cNvSpPr txBox="1"/>
          <p:nvPr/>
        </p:nvSpPr>
        <p:spPr>
          <a:xfrm>
            <a:off x="1660043" y="182717"/>
            <a:ext cx="4631580" cy="5507662"/>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72"/>
            </a:pPr>
            <a:r>
              <a:rPr lang="en-US" sz="1100" dirty="0">
                <a:latin typeface="Gotham" panose="02000504050000020004" charset="0"/>
                <a:cs typeface="Gotham" panose="02000504050000020004" charset="0"/>
                <a:sym typeface="+mn-ea"/>
              </a:rPr>
              <a:t>Facilitator “Bootcamp MC” for Sinergi </a:t>
            </a:r>
            <a:r>
              <a:rPr lang="en-US" sz="1100" dirty="0" err="1">
                <a:latin typeface="Gotham" panose="02000504050000020004" charset="0"/>
                <a:cs typeface="Gotham" panose="02000504050000020004" charset="0"/>
                <a:sym typeface="+mn-ea"/>
              </a:rPr>
              <a:t>Bicara|Live</a:t>
            </a:r>
            <a:r>
              <a:rPr lang="en-US" sz="1100" dirty="0">
                <a:latin typeface="Gotham" panose="02000504050000020004" charset="0"/>
                <a:cs typeface="Gotham" panose="02000504050000020004" charset="0"/>
                <a:sym typeface="+mn-ea"/>
              </a:rPr>
              <a:t> on Zoom | (7-11 Agustus 2024)</a:t>
            </a:r>
          </a:p>
          <a:p>
            <a:pPr marL="230505" indent="-228600">
              <a:lnSpc>
                <a:spcPct val="90000"/>
              </a:lnSpc>
              <a:spcAft>
                <a:spcPts val="600"/>
              </a:spcAft>
              <a:buFont typeface="+mj-lt"/>
              <a:buAutoNum type="arabicPeriod" startAt="7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Optimalisasi</a:t>
            </a:r>
            <a:r>
              <a:rPr lang="en-US" sz="1100" dirty="0">
                <a:latin typeface="Gotham" panose="02000504050000020004" charset="0"/>
                <a:cs typeface="Gotham" panose="02000504050000020004" charset="0"/>
                <a:sym typeface="+mn-ea"/>
              </a:rPr>
              <a:t> Kinerja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Publik </a:t>
            </a:r>
            <a:r>
              <a:rPr lang="en-US" sz="1100" dirty="0" err="1">
                <a:latin typeface="Gotham" panose="02000504050000020004" charset="0"/>
                <a:cs typeface="Gotham" panose="02000504050000020004" charset="0"/>
                <a:sym typeface="+mn-ea"/>
              </a:rPr>
              <a:t>Melalui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Etos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Petugas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Bapenda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Trenggalek</a:t>
            </a:r>
            <a:r>
              <a:rPr lang="en-US" sz="1100" dirty="0">
                <a:latin typeface="Gotham" panose="02000504050000020004" charset="0"/>
                <a:cs typeface="Gotham" panose="02000504050000020004" charset="0"/>
                <a:sym typeface="+mn-ea"/>
              </a:rPr>
              <a:t> | Ruang </a:t>
            </a:r>
            <a:r>
              <a:rPr lang="en-US" sz="1100" dirty="0" err="1">
                <a:latin typeface="Gotham" panose="02000504050000020004" charset="0"/>
                <a:cs typeface="Gotham" panose="02000504050000020004" charset="0"/>
                <a:sym typeface="+mn-ea"/>
              </a:rPr>
              <a:t>Rapat</a:t>
            </a:r>
            <a:r>
              <a:rPr lang="en-US" sz="1100" dirty="0">
                <a:latin typeface="Gotham" panose="02000504050000020004" charset="0"/>
                <a:cs typeface="Gotham" panose="02000504050000020004" charset="0"/>
                <a:sym typeface="+mn-ea"/>
              </a:rPr>
              <a:t> UPT PPD, </a:t>
            </a:r>
            <a:r>
              <a:rPr lang="en-US" sz="1100" dirty="0" err="1">
                <a:latin typeface="Gotham" panose="02000504050000020004" charset="0"/>
                <a:cs typeface="Gotham" panose="02000504050000020004" charset="0"/>
                <a:sym typeface="+mn-ea"/>
              </a:rPr>
              <a:t>Trenggalek</a:t>
            </a:r>
            <a:r>
              <a:rPr lang="en-US" sz="1100" dirty="0">
                <a:latin typeface="Gotham" panose="02000504050000020004" charset="0"/>
                <a:cs typeface="Gotham" panose="02000504050000020004" charset="0"/>
                <a:sym typeface="+mn-ea"/>
              </a:rPr>
              <a:t> | (8 Agustus 2024)</a:t>
            </a:r>
          </a:p>
          <a:p>
            <a:pPr marL="230505" indent="-228600">
              <a:lnSpc>
                <a:spcPct val="90000"/>
              </a:lnSpc>
              <a:spcAft>
                <a:spcPts val="600"/>
              </a:spcAft>
              <a:buFont typeface="+mj-lt"/>
              <a:buAutoNum type="arabicPeriod" startAt="72"/>
            </a:pPr>
            <a:r>
              <a:rPr lang="en-US" sz="1100" dirty="0">
                <a:latin typeface="Gotham" panose="02000504050000020004" charset="0"/>
                <a:cs typeface="Gotham" panose="02000504050000020004" charset="0"/>
                <a:sym typeface="+mn-ea"/>
              </a:rPr>
              <a:t>Master of Ceremony “</a:t>
            </a:r>
            <a:r>
              <a:rPr lang="en-US" sz="1100" dirty="0" err="1">
                <a:latin typeface="Gotham" panose="02000504050000020004" charset="0"/>
                <a:cs typeface="Gotham" panose="02000504050000020004" charset="0"/>
                <a:sym typeface="+mn-ea"/>
              </a:rPr>
              <a:t>Pemilihan</a:t>
            </a:r>
            <a:r>
              <a:rPr lang="en-US" sz="1100" dirty="0">
                <a:latin typeface="Gotham" panose="02000504050000020004" charset="0"/>
                <a:cs typeface="Gotham" panose="02000504050000020004" charset="0"/>
                <a:sym typeface="+mn-ea"/>
              </a:rPr>
              <a:t> Unit Permata </a:t>
            </a:r>
            <a:r>
              <a:rPr lang="en-US" sz="1100" dirty="0" err="1">
                <a:latin typeface="Gotham" panose="02000504050000020004" charset="0"/>
                <a:cs typeface="Gotham" panose="02000504050000020004" charset="0"/>
                <a:sym typeface="+mn-ea"/>
              </a:rPr>
              <a:t>Kwangsan</a:t>
            </a:r>
            <a:r>
              <a:rPr lang="en-US" sz="1100" dirty="0">
                <a:latin typeface="Gotham" panose="02000504050000020004" charset="0"/>
                <a:cs typeface="Gotham" panose="02000504050000020004" charset="0"/>
                <a:sym typeface="+mn-ea"/>
              </a:rPr>
              <a:t>” for PT Gota </a:t>
            </a:r>
            <a:r>
              <a:rPr lang="en-US" sz="1100" dirty="0" err="1">
                <a:latin typeface="Gotham" panose="02000504050000020004" charset="0"/>
                <a:cs typeface="Gotham" panose="02000504050000020004" charset="0"/>
                <a:sym typeface="+mn-ea"/>
              </a:rPr>
              <a:t>Mulya|Amor</a:t>
            </a:r>
            <a:r>
              <a:rPr lang="en-US" sz="1100" dirty="0">
                <a:latin typeface="Gotham" panose="02000504050000020004" charset="0"/>
                <a:cs typeface="Gotham" panose="02000504050000020004" charset="0"/>
                <a:sym typeface="+mn-ea"/>
              </a:rPr>
              <a:t> Café,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(10 Agustus 2024)</a:t>
            </a:r>
          </a:p>
          <a:p>
            <a:pPr marL="230505" indent="-228600">
              <a:lnSpc>
                <a:spcPct val="90000"/>
              </a:lnSpc>
              <a:spcAft>
                <a:spcPts val="600"/>
              </a:spcAft>
              <a:buFont typeface="+mj-lt"/>
              <a:buAutoNum type="arabicPeriod" startAt="72"/>
            </a:pPr>
            <a:r>
              <a:rPr lang="en-US" sz="1100" dirty="0">
                <a:latin typeface="Gotham" panose="02000504050000020004" charset="0"/>
                <a:cs typeface="Gotham" panose="02000504050000020004" charset="0"/>
                <a:sym typeface="+mn-ea"/>
              </a:rPr>
              <a:t>Facilitator “Workshop Upscaling Your Presentation” for PT PLN UID Jawa </a:t>
            </a:r>
            <a:r>
              <a:rPr lang="en-US" sz="1100" dirty="0" err="1">
                <a:latin typeface="Gotham" panose="02000504050000020004" charset="0"/>
                <a:cs typeface="Gotham" panose="02000504050000020004" charset="0"/>
                <a:sym typeface="+mn-ea"/>
              </a:rPr>
              <a:t>Timur|Ruang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Majapahit</a:t>
            </a:r>
            <a:r>
              <a:rPr lang="en-US" sz="1100" dirty="0">
                <a:latin typeface="Gotham" panose="02000504050000020004" charset="0"/>
                <a:cs typeface="Gotham" panose="02000504050000020004" charset="0"/>
                <a:sym typeface="+mn-ea"/>
              </a:rPr>
              <a:t>, Kantor PLD UID Jatim, Surabaya | (14-15 Agustus 2024)</a:t>
            </a:r>
          </a:p>
          <a:p>
            <a:pPr marL="230505" indent="-228600">
              <a:lnSpc>
                <a:spcPct val="90000"/>
              </a:lnSpc>
              <a:spcAft>
                <a:spcPts val="600"/>
              </a:spcAft>
              <a:buFont typeface="+mj-lt"/>
              <a:buAutoNum type="arabicPeriod" startAt="7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for </a:t>
            </a:r>
            <a:r>
              <a:rPr lang="en-US" sz="1100" dirty="0" err="1">
                <a:latin typeface="Gotham" panose="02000504050000020004" charset="0"/>
                <a:cs typeface="Gotham" panose="02000504050000020004" charset="0"/>
                <a:sym typeface="+mn-ea"/>
              </a:rPr>
              <a:t>Buah</a:t>
            </a:r>
            <a:r>
              <a:rPr lang="en-US" sz="1100" dirty="0">
                <a:latin typeface="Gotham" panose="02000504050000020004" charset="0"/>
                <a:cs typeface="Gotham" panose="02000504050000020004" charset="0"/>
                <a:sym typeface="+mn-ea"/>
              </a:rPr>
              <a:t> Tangan Safari Ceria” for </a:t>
            </a:r>
            <a:r>
              <a:rPr lang="en-US" sz="1100" dirty="0" err="1">
                <a:latin typeface="Gotham" panose="02000504050000020004" charset="0"/>
                <a:cs typeface="Gotham" panose="02000504050000020004" charset="0"/>
                <a:sym typeface="+mn-ea"/>
              </a:rPr>
              <a:t>Buah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Tangan|Baobab</a:t>
            </a:r>
            <a:r>
              <a:rPr lang="en-US" sz="1100" dirty="0">
                <a:latin typeface="Gotham" panose="02000504050000020004" charset="0"/>
                <a:cs typeface="Gotham" panose="02000504050000020004" charset="0"/>
                <a:sym typeface="+mn-ea"/>
              </a:rPr>
              <a:t> Safari Resort, </a:t>
            </a:r>
            <a:r>
              <a:rPr lang="en-US" sz="1100" dirty="0" err="1">
                <a:latin typeface="Gotham" panose="02000504050000020004" charset="0"/>
                <a:cs typeface="Gotham" panose="02000504050000020004" charset="0"/>
                <a:sym typeface="+mn-ea"/>
              </a:rPr>
              <a:t>Pasuruan</a:t>
            </a:r>
            <a:r>
              <a:rPr lang="en-US" sz="1100" dirty="0">
                <a:latin typeface="Gotham" panose="02000504050000020004" charset="0"/>
                <a:cs typeface="Gotham" panose="02000504050000020004" charset="0"/>
                <a:sym typeface="+mn-ea"/>
              </a:rPr>
              <a:t> | (15 Agustus 2024)</a:t>
            </a:r>
          </a:p>
          <a:p>
            <a:pPr marL="230505" indent="-228600">
              <a:lnSpc>
                <a:spcPct val="90000"/>
              </a:lnSpc>
              <a:spcAft>
                <a:spcPts val="600"/>
              </a:spcAft>
              <a:buFont typeface="+mj-lt"/>
              <a:buAutoNum type="arabicPeriod" startAt="72"/>
            </a:pPr>
            <a:r>
              <a:rPr lang="en-US" sz="1100" dirty="0">
                <a:latin typeface="Gotham" panose="02000504050000020004" charset="0"/>
                <a:cs typeface="Gotham" panose="02000504050000020004" charset="0"/>
                <a:sym typeface="+mn-ea"/>
              </a:rPr>
              <a:t>Facilitator “Comprehensive Training for Like PLN 2024” for PT PLN UIP2B JAMALI | Ruang Safety, Gedung </a:t>
            </a:r>
            <a:r>
              <a:rPr lang="en-US" sz="1100" dirty="0" err="1">
                <a:latin typeface="Gotham" panose="02000504050000020004" charset="0"/>
                <a:cs typeface="Gotham" panose="02000504050000020004" charset="0"/>
                <a:sym typeface="+mn-ea"/>
              </a:rPr>
              <a:t>Operasi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Sistem</a:t>
            </a:r>
            <a:r>
              <a:rPr lang="en-US" sz="1100" dirty="0">
                <a:latin typeface="Gotham" panose="02000504050000020004" charset="0"/>
                <a:cs typeface="Gotham" panose="02000504050000020004" charset="0"/>
                <a:sym typeface="+mn-ea"/>
              </a:rPr>
              <a:t>, Kantor PLN UIP2B JAMALI, Depok | (16 Agustus 2024)</a:t>
            </a:r>
          </a:p>
          <a:p>
            <a:pPr marL="230505" indent="-228600">
              <a:lnSpc>
                <a:spcPct val="90000"/>
              </a:lnSpc>
              <a:spcAft>
                <a:spcPts val="600"/>
              </a:spcAft>
              <a:buFont typeface="+mj-lt"/>
              <a:buAutoNum type="arabicPeriod" startAt="72"/>
            </a:pPr>
            <a:r>
              <a:rPr lang="en-US" sz="1100" dirty="0">
                <a:latin typeface="Gotham" panose="02000504050000020004" charset="0"/>
                <a:cs typeface="Gotham" panose="02000504050000020004" charset="0"/>
                <a:sym typeface="+mn-ea"/>
              </a:rPr>
              <a:t>Facilitator “Workshop Upscaling Your Presentation Like PLN 2024” for PT PLN UID </a:t>
            </a:r>
            <a:r>
              <a:rPr lang="en-US" sz="1100" dirty="0" err="1">
                <a:latin typeface="Gotham" panose="02000504050000020004" charset="0"/>
                <a:cs typeface="Gotham" panose="02000504050000020004" charset="0"/>
                <a:sym typeface="+mn-ea"/>
              </a:rPr>
              <a:t>Sulselrabar</a:t>
            </a:r>
            <a:r>
              <a:rPr lang="en-US" sz="1100" dirty="0">
                <a:latin typeface="Gotham" panose="02000504050000020004" charset="0"/>
                <a:cs typeface="Gotham" panose="02000504050000020004" charset="0"/>
                <a:sym typeface="+mn-ea"/>
              </a:rPr>
              <a:t> | Gedung PLN UID </a:t>
            </a:r>
            <a:r>
              <a:rPr lang="en-US" sz="1100" dirty="0" err="1">
                <a:latin typeface="Gotham" panose="02000504050000020004" charset="0"/>
                <a:cs typeface="Gotham" panose="02000504050000020004" charset="0"/>
                <a:sym typeface="+mn-ea"/>
              </a:rPr>
              <a:t>Sulselrabar</a:t>
            </a:r>
            <a:r>
              <a:rPr lang="en-US" sz="1100" dirty="0">
                <a:latin typeface="Gotham" panose="02000504050000020004" charset="0"/>
                <a:cs typeface="Gotham" panose="02000504050000020004" charset="0"/>
                <a:sym typeface="+mn-ea"/>
              </a:rPr>
              <a:t>, Makassar | (18 Agustus 2024)</a:t>
            </a:r>
          </a:p>
          <a:p>
            <a:pPr marL="230505" indent="-228600">
              <a:lnSpc>
                <a:spcPct val="90000"/>
              </a:lnSpc>
              <a:spcAft>
                <a:spcPts val="600"/>
              </a:spcAft>
              <a:buFont typeface="+mj-lt"/>
              <a:buAutoNum type="arabicPeriod" startAt="72"/>
            </a:pPr>
            <a:r>
              <a:rPr lang="en-US" sz="1100" dirty="0">
                <a:latin typeface="Gotham" panose="02000504050000020004" charset="0"/>
                <a:cs typeface="Gotham" panose="02000504050000020004" charset="0"/>
                <a:sym typeface="+mn-ea"/>
              </a:rPr>
              <a:t>Facilitator “Workshop Upscaling Your Presentation Like PLN 2024” for PT PLN Nusantara Power | Hotel </a:t>
            </a:r>
            <a:r>
              <a:rPr lang="en-US" sz="1100" dirty="0" err="1">
                <a:latin typeface="Gotham" panose="02000504050000020004" charset="0"/>
                <a:cs typeface="Gotham" panose="02000504050000020004" charset="0"/>
                <a:sym typeface="+mn-ea"/>
              </a:rPr>
              <a:t>Truntum</a:t>
            </a:r>
            <a:r>
              <a:rPr lang="en-US" sz="1100" dirty="0">
                <a:latin typeface="Gotham" panose="02000504050000020004" charset="0"/>
                <a:cs typeface="Gotham" panose="02000504050000020004" charset="0"/>
                <a:sym typeface="+mn-ea"/>
              </a:rPr>
              <a:t>, Padang| (19 Agustus 2024)</a:t>
            </a:r>
          </a:p>
          <a:p>
            <a:pPr marL="230505" indent="-228600">
              <a:lnSpc>
                <a:spcPct val="90000"/>
              </a:lnSpc>
              <a:spcAft>
                <a:spcPts val="600"/>
              </a:spcAft>
              <a:buFont typeface="+mj-lt"/>
              <a:buAutoNum type="arabicPeriod" startAt="7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Menuju</a:t>
            </a:r>
            <a:r>
              <a:rPr lang="en-US" sz="1100" dirty="0">
                <a:latin typeface="Gotham" panose="02000504050000020004" charset="0"/>
                <a:cs typeface="Gotham" panose="02000504050000020004" charset="0"/>
                <a:sym typeface="+mn-ea"/>
              </a:rPr>
              <a:t> Dunia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for Universitas 17 Agustus 1945 Surabaya | Ruang Teather lt.6 Gedung R. Ing. Soekarno | (20 Agustus 2024)</a:t>
            </a:r>
          </a:p>
          <a:p>
            <a:pPr marL="230505" indent="-228600">
              <a:lnSpc>
                <a:spcPct val="90000"/>
              </a:lnSpc>
              <a:spcAft>
                <a:spcPts val="600"/>
              </a:spcAft>
              <a:buFont typeface="+mj-lt"/>
              <a:buAutoNum type="arabicPeriod" startAt="7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“Etika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di </a:t>
            </a:r>
            <a:r>
              <a:rPr lang="en-US" sz="1100" dirty="0" err="1">
                <a:latin typeface="Gotham" panose="02000504050000020004" charset="0"/>
                <a:cs typeface="Gotham" panose="02000504050000020004" charset="0"/>
                <a:sym typeface="+mn-ea"/>
              </a:rPr>
              <a:t>Lingkungan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for Pelindo Multi Terminal | Live on Zoom | (21 Agustus 2024)</a:t>
            </a:r>
          </a:p>
        </p:txBody>
      </p:sp>
      <p:sp>
        <p:nvSpPr>
          <p:cNvPr id="3" name="Text Box 2">
            <a:extLst>
              <a:ext uri="{FF2B5EF4-FFF2-40B4-BE49-F238E27FC236}">
                <a16:creationId xmlns:a16="http://schemas.microsoft.com/office/drawing/2014/main" id="{D0043B22-15DB-6147-5C6D-BF6962C27FF9}"/>
              </a:ext>
            </a:extLst>
          </p:cNvPr>
          <p:cNvSpPr txBox="1"/>
          <p:nvPr/>
        </p:nvSpPr>
        <p:spPr>
          <a:xfrm>
            <a:off x="6340042" y="182717"/>
            <a:ext cx="5033973" cy="5661550"/>
          </a:xfrm>
          <a:prstGeom prst="rect">
            <a:avLst/>
          </a:prstGeom>
          <a:noFill/>
          <a:ln w="9525">
            <a:noFill/>
          </a:ln>
        </p:spPr>
        <p:txBody>
          <a:bodyPr wrap="square">
            <a:spAutoFit/>
          </a:bodyPr>
          <a:lstStyle/>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Kehumasan</a:t>
            </a:r>
            <a:r>
              <a:rPr lang="en-US" sz="1100" dirty="0">
                <a:latin typeface="Gotham" panose="02000504050000020004" charset="0"/>
                <a:cs typeface="Gotham" panose="02000504050000020004" charset="0"/>
                <a:sym typeface="+mn-ea"/>
              </a:rPr>
              <a:t> Lembaga </a:t>
            </a:r>
            <a:r>
              <a:rPr lang="en-US" sz="1100" dirty="0" err="1">
                <a:latin typeface="Gotham" panose="02000504050000020004" charset="0"/>
                <a:cs typeface="Gotham" panose="02000504050000020004" charset="0"/>
                <a:sym typeface="+mn-ea"/>
              </a:rPr>
              <a:t>Pemerintah</a:t>
            </a:r>
            <a:r>
              <a:rPr lang="en-US" sz="1100" dirty="0">
                <a:latin typeface="Gotham" panose="02000504050000020004" charset="0"/>
                <a:cs typeface="Gotham" panose="02000504050000020004" charset="0"/>
                <a:sym typeface="+mn-ea"/>
              </a:rPr>
              <a:t>” for Government Public Relations Academy Bootcamp BPSDM </a:t>
            </a:r>
            <a:r>
              <a:rPr lang="en-US" sz="1100" dirty="0" err="1">
                <a:latin typeface="Gotham" panose="02000504050000020004" charset="0"/>
                <a:cs typeface="Gotham" panose="02000504050000020004" charset="0"/>
                <a:sym typeface="+mn-ea"/>
              </a:rPr>
              <a:t>Jatim|Royal</a:t>
            </a:r>
            <a:r>
              <a:rPr lang="en-US" sz="1100" dirty="0">
                <a:latin typeface="Gotham" panose="02000504050000020004" charset="0"/>
                <a:cs typeface="Gotham" panose="02000504050000020004" charset="0"/>
                <a:sym typeface="+mn-ea"/>
              </a:rPr>
              <a:t> Orchids Garden Hotel &amp; Condominium | (21 Agustus 2024)</a:t>
            </a: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“Workshop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Kualitas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Publik. Tema: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Prima </a:t>
            </a:r>
            <a:r>
              <a:rPr lang="en-US" sz="1100" dirty="0" err="1">
                <a:latin typeface="Gotham" panose="02000504050000020004" charset="0"/>
                <a:cs typeface="Gotham" panose="02000504050000020004" charset="0"/>
                <a:sym typeface="+mn-ea"/>
              </a:rPr>
              <a:t>Menuju</a:t>
            </a:r>
            <a:r>
              <a:rPr lang="en-US" sz="1100" dirty="0">
                <a:latin typeface="Gotham" panose="02000504050000020004" charset="0"/>
                <a:cs typeface="Gotham" panose="02000504050000020004" charset="0"/>
                <a:sym typeface="+mn-ea"/>
              </a:rPr>
              <a:t> SDM yang </a:t>
            </a:r>
            <a:r>
              <a:rPr lang="en-US" sz="1100" dirty="0" err="1">
                <a:latin typeface="Gotham" panose="02000504050000020004" charset="0"/>
                <a:cs typeface="Gotham" panose="02000504050000020004" charset="0"/>
                <a:sym typeface="+mn-ea"/>
              </a:rPr>
              <a:t>Kompetitif</a:t>
            </a:r>
            <a:r>
              <a:rPr lang="en-US" sz="1100" dirty="0">
                <a:latin typeface="Gotham" panose="02000504050000020004" charset="0"/>
                <a:cs typeface="Gotham" panose="02000504050000020004" charset="0"/>
                <a:sym typeface="+mn-ea"/>
              </a:rPr>
              <a:t>” for PTSP Badan </a:t>
            </a:r>
            <a:r>
              <a:rPr lang="en-US" sz="1100" dirty="0" err="1">
                <a:latin typeface="Gotham" panose="02000504050000020004" charset="0"/>
                <a:cs typeface="Gotham" panose="02000504050000020004" charset="0"/>
                <a:sym typeface="+mn-ea"/>
              </a:rPr>
              <a:t>Pengusahaan</a:t>
            </a:r>
            <a:r>
              <a:rPr lang="en-US" sz="1100" dirty="0">
                <a:latin typeface="Gotham" panose="02000504050000020004" charset="0"/>
                <a:cs typeface="Gotham" panose="02000504050000020004" charset="0"/>
                <a:sym typeface="+mn-ea"/>
              </a:rPr>
              <a:t>  Batam | Batam View Beach Resort | (24 Agustus 2024)</a:t>
            </a:r>
          </a:p>
          <a:p>
            <a:pPr marL="230505" indent="-228600">
              <a:lnSpc>
                <a:spcPct val="90000"/>
              </a:lnSpc>
              <a:spcAft>
                <a:spcPts val="600"/>
              </a:spcAft>
              <a:buFont typeface="+mj-lt"/>
              <a:buAutoNum type="arabicPeriod" startAt="82"/>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Pentingnya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Pencegahan</a:t>
            </a:r>
            <a:r>
              <a:rPr lang="en-US" sz="1100" dirty="0">
                <a:latin typeface="Gotham" panose="02000504050000020004" charset="0"/>
                <a:cs typeface="Gotham" panose="02000504050000020004" charset="0"/>
                <a:sym typeface="+mn-ea"/>
              </a:rPr>
              <a:t> Anemia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Dukung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Kognitif</a:t>
            </a:r>
            <a:r>
              <a:rPr lang="en-US" sz="1100" dirty="0">
                <a:latin typeface="Gotham" panose="02000504050000020004" charset="0"/>
                <a:cs typeface="Gotham" panose="02000504050000020004" charset="0"/>
                <a:sym typeface="+mn-ea"/>
              </a:rPr>
              <a:t> Anak </a:t>
            </a:r>
            <a:r>
              <a:rPr lang="en-US" sz="1100" dirty="0" err="1">
                <a:latin typeface="Gotham" panose="02000504050000020004" charset="0"/>
                <a:cs typeface="Gotham" panose="02000504050000020004" charset="0"/>
                <a:sym typeface="+mn-ea"/>
              </a:rPr>
              <a:t>Generasi</a:t>
            </a:r>
            <a:r>
              <a:rPr lang="en-US" sz="1100" dirty="0">
                <a:latin typeface="Gotham" panose="02000504050000020004" charset="0"/>
                <a:cs typeface="Gotham" panose="02000504050000020004" charset="0"/>
                <a:sym typeface="+mn-ea"/>
              </a:rPr>
              <a:t> Maju” for Panacea | Live on Zoom | (24 Agustus 2024)</a:t>
            </a:r>
          </a:p>
          <a:p>
            <a:pPr marL="230505" indent="-228600">
              <a:lnSpc>
                <a:spcPct val="90000"/>
              </a:lnSpc>
              <a:spcAft>
                <a:spcPts val="600"/>
              </a:spcAft>
              <a:buFont typeface="+mj-lt"/>
              <a:buAutoNum type="arabicPeriod" startAt="82"/>
            </a:pPr>
            <a:r>
              <a:rPr lang="en-US" sz="1100" dirty="0">
                <a:latin typeface="Gotham" panose="02000504050000020004" charset="0"/>
                <a:cs typeface="Gotham" panose="02000504050000020004" charset="0"/>
                <a:sym typeface="+mn-ea"/>
              </a:rPr>
              <a:t>MC “Insurance Gathering” for Siloam Hospitals Surabaya  |</a:t>
            </a:r>
            <a:r>
              <a:rPr lang="en-US" sz="1100" dirty="0" err="1">
                <a:latin typeface="Gotham" panose="02000504050000020004" charset="0"/>
                <a:cs typeface="Gotham" panose="02000504050000020004" charset="0"/>
                <a:sym typeface="+mn-ea"/>
              </a:rPr>
              <a:t>Morazen</a:t>
            </a:r>
            <a:r>
              <a:rPr lang="en-US" sz="1100" dirty="0">
                <a:latin typeface="Gotham" panose="02000504050000020004" charset="0"/>
                <a:cs typeface="Gotham" panose="02000504050000020004" charset="0"/>
                <a:sym typeface="+mn-ea"/>
              </a:rPr>
              <a:t> Surabaya | (27 Agustus 2024)</a:t>
            </a:r>
          </a:p>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“Merdeka </a:t>
            </a:r>
            <a:r>
              <a:rPr lang="en-US" sz="1100" dirty="0" err="1">
                <a:latin typeface="Gotham" panose="02000504050000020004" charset="0"/>
                <a:cs typeface="Gotham" panose="02000504050000020004" charset="0"/>
                <a:sym typeface="+mn-ea"/>
              </a:rPr>
              <a:t>Berbicara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Keterampilan</a:t>
            </a:r>
            <a:r>
              <a:rPr lang="en-US" sz="1100" dirty="0">
                <a:latin typeface="Gotham" panose="02000504050000020004" charset="0"/>
                <a:cs typeface="Gotham" panose="02000504050000020004" charset="0"/>
                <a:sym typeface="+mn-ea"/>
              </a:rPr>
              <a:t> Public Speaking” for ASN </a:t>
            </a:r>
            <a:r>
              <a:rPr lang="en-US" sz="1100" dirty="0" err="1">
                <a:latin typeface="Gotham" panose="02000504050000020004" charset="0"/>
                <a:cs typeface="Gotham" panose="02000504050000020004" charset="0"/>
                <a:sym typeface="+mn-ea"/>
              </a:rPr>
              <a:t>Belajar</a:t>
            </a:r>
            <a:r>
              <a:rPr lang="en-US" sz="1100" dirty="0">
                <a:latin typeface="Gotham" panose="02000504050000020004" charset="0"/>
                <a:cs typeface="Gotham" panose="02000504050000020004" charset="0"/>
                <a:sym typeface="+mn-ea"/>
              </a:rPr>
              <a:t>: SERI 33/2024 BPSDM Jatim | Live on Zoom | (29 Agustus 2024)</a:t>
            </a:r>
          </a:p>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Pemilihan</a:t>
            </a:r>
            <a:r>
              <a:rPr lang="en-US" sz="1100" dirty="0">
                <a:latin typeface="Gotham" panose="02000504050000020004" charset="0"/>
                <a:cs typeface="Gotham" panose="02000504050000020004" charset="0"/>
                <a:sym typeface="+mn-ea"/>
              </a:rPr>
              <a:t> Cak &amp; Ning Surabaya 2024” | Hotel Grand Inna Surabaya | (3 September 2024)</a:t>
            </a:r>
          </a:p>
          <a:p>
            <a:pPr marL="230505" indent="-228600">
              <a:lnSpc>
                <a:spcPct val="90000"/>
              </a:lnSpc>
              <a:spcAft>
                <a:spcPts val="600"/>
              </a:spcAft>
              <a:buFont typeface="+mj-lt"/>
              <a:buAutoNum type="arabicPeriod" startAt="82"/>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Wilbex</a:t>
            </a:r>
            <a:r>
              <a:rPr lang="en-US" sz="1100" dirty="0">
                <a:latin typeface="Gotham" panose="02000504050000020004" charset="0"/>
                <a:cs typeface="Gotham" panose="02000504050000020004" charset="0"/>
                <a:sym typeface="+mn-ea"/>
              </a:rPr>
              <a:t> 2024 | Grand City Mall Surabaya | (5-8 September 2024)</a:t>
            </a:r>
          </a:p>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Jambore</a:t>
            </a:r>
            <a:r>
              <a:rPr lang="en-US" sz="1100" dirty="0">
                <a:latin typeface="Gotham" panose="02000504050000020004" charset="0"/>
                <a:cs typeface="Gotham" panose="02000504050000020004" charset="0"/>
                <a:sym typeface="+mn-ea"/>
              </a:rPr>
              <a:t> Kader </a:t>
            </a:r>
            <a:r>
              <a:rPr lang="en-US" sz="1100" dirty="0" err="1">
                <a:latin typeface="Gotham" panose="02000504050000020004" charset="0"/>
                <a:cs typeface="Gotham" panose="02000504050000020004" charset="0"/>
                <a:sym typeface="+mn-ea"/>
              </a:rPr>
              <a:t>Posyandu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Murung</a:t>
            </a:r>
            <a:r>
              <a:rPr lang="en-US" sz="1100" dirty="0">
                <a:latin typeface="Gotham" panose="02000504050000020004" charset="0"/>
                <a:cs typeface="Gotham" panose="02000504050000020004" charset="0"/>
                <a:sym typeface="+mn-ea"/>
              </a:rPr>
              <a:t> Raya” for Dinas </a:t>
            </a:r>
            <a:r>
              <a:rPr lang="en-US" sz="1100" dirty="0" err="1">
                <a:latin typeface="Gotham" panose="02000504050000020004" charset="0"/>
                <a:cs typeface="Gotham" panose="02000504050000020004" charset="0"/>
                <a:sym typeface="+mn-ea"/>
              </a:rPr>
              <a:t>Pemerintah</a:t>
            </a:r>
            <a:r>
              <a:rPr lang="en-US" sz="1100" dirty="0">
                <a:latin typeface="Gotham" panose="02000504050000020004" charset="0"/>
                <a:cs typeface="Gotham" panose="02000504050000020004" charset="0"/>
                <a:sym typeface="+mn-ea"/>
              </a:rPr>
              <a:t> Daerah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Murung</a:t>
            </a:r>
            <a:r>
              <a:rPr lang="en-US" sz="1100" dirty="0">
                <a:latin typeface="Gotham" panose="02000504050000020004" charset="0"/>
                <a:cs typeface="Gotham" panose="02000504050000020004" charset="0"/>
                <a:sym typeface="+mn-ea"/>
              </a:rPr>
              <a:t> Raya | GPU Tira Tangka Balang </a:t>
            </a:r>
            <a:r>
              <a:rPr lang="en-US" sz="1100" dirty="0" err="1">
                <a:latin typeface="Gotham" panose="02000504050000020004" charset="0"/>
                <a:cs typeface="Gotham" panose="02000504050000020004" charset="0"/>
                <a:sym typeface="+mn-ea"/>
              </a:rPr>
              <a:t>Puruk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Cahu</a:t>
            </a:r>
            <a:r>
              <a:rPr lang="en-US" sz="1100" dirty="0">
                <a:latin typeface="Gotham" panose="02000504050000020004" charset="0"/>
                <a:cs typeface="Gotham" panose="02000504050000020004" charset="0"/>
                <a:sym typeface="+mn-ea"/>
              </a:rPr>
              <a:t> | (10 September 2024)</a:t>
            </a:r>
          </a:p>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Public Speaking </a:t>
            </a:r>
            <a:r>
              <a:rPr lang="en-US" sz="1100" dirty="0" err="1">
                <a:latin typeface="Gotham" panose="02000504050000020004" charset="0"/>
                <a:cs typeface="Gotham" panose="02000504050000020004" charset="0"/>
                <a:sym typeface="+mn-ea"/>
              </a:rPr>
              <a:t>Implementasi</a:t>
            </a:r>
            <a:r>
              <a:rPr lang="en-US" sz="1100" dirty="0">
                <a:latin typeface="Gotham" panose="02000504050000020004" charset="0"/>
                <a:cs typeface="Gotham" panose="02000504050000020004" charset="0"/>
                <a:sym typeface="+mn-ea"/>
              </a:rPr>
              <a:t> di Dunia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for PTPN | Live on Zoom | (12 September 2024)</a:t>
            </a:r>
          </a:p>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“Doctor Creators Club Class” for Erha Clinic | Live on Zoom| (13 September 2024)</a:t>
            </a:r>
          </a:p>
          <a:p>
            <a:pPr marL="230505" indent="-228600">
              <a:lnSpc>
                <a:spcPct val="90000"/>
              </a:lnSpc>
              <a:spcAft>
                <a:spcPts val="600"/>
              </a:spcAft>
              <a:buFont typeface="+mj-lt"/>
              <a:buAutoNum type="arabicPeriod" startAt="82"/>
            </a:pPr>
            <a:r>
              <a:rPr lang="en-US" sz="1100" dirty="0">
                <a:latin typeface="Gotham" panose="02000504050000020004" charset="0"/>
                <a:cs typeface="Gotham" panose="02000504050000020004" charset="0"/>
                <a:sym typeface="+mn-ea"/>
              </a:rPr>
              <a:t>Moderator </a:t>
            </a:r>
            <a:r>
              <a:rPr lang="en-US" sz="1100" dirty="0" err="1">
                <a:latin typeface="Gotham" panose="02000504050000020004" charset="0"/>
                <a:cs typeface="Gotham" panose="02000504050000020004" charset="0"/>
                <a:sym typeface="+mn-ea"/>
              </a:rPr>
              <a:t>Fesyar</a:t>
            </a:r>
            <a:r>
              <a:rPr lang="en-US" sz="1100" dirty="0">
                <a:latin typeface="Gotham" panose="02000504050000020004" charset="0"/>
                <a:cs typeface="Gotham" panose="02000504050000020004" charset="0"/>
                <a:sym typeface="+mn-ea"/>
              </a:rPr>
              <a:t> “Seminar: </a:t>
            </a:r>
            <a:r>
              <a:rPr lang="en-US" sz="1100" dirty="0" err="1">
                <a:latin typeface="Gotham" panose="02000504050000020004" charset="0"/>
                <a:cs typeface="Gotham" panose="02000504050000020004" charset="0"/>
                <a:sym typeface="+mn-ea"/>
              </a:rPr>
              <a:t>Penguatan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Ekosistem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Produk</a:t>
            </a:r>
            <a:r>
              <a:rPr lang="en-US" sz="1100" dirty="0">
                <a:latin typeface="Gotham" panose="02000504050000020004" charset="0"/>
                <a:cs typeface="Gotham" panose="02000504050000020004" charset="0"/>
                <a:sym typeface="+mn-ea"/>
              </a:rPr>
              <a:t> Halal” for Bank Indonesia | Masjid Al-Akbar Surabaya| (13 September 2024)</a:t>
            </a:r>
          </a:p>
          <a:p>
            <a:pPr marL="230505" indent="-228600">
              <a:lnSpc>
                <a:spcPct val="90000"/>
              </a:lnSpc>
              <a:spcAft>
                <a:spcPts val="600"/>
              </a:spcAft>
              <a:buFont typeface="+mj-lt"/>
              <a:buAutoNum type="arabicPeriod" startAt="8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MC” for Skill Update | Live on Zoom | (13 September 2024)</a:t>
            </a:r>
          </a:p>
        </p:txBody>
      </p:sp>
      <p:grpSp>
        <p:nvGrpSpPr>
          <p:cNvPr id="12" name="Group 11">
            <a:extLst>
              <a:ext uri="{FF2B5EF4-FFF2-40B4-BE49-F238E27FC236}">
                <a16:creationId xmlns:a16="http://schemas.microsoft.com/office/drawing/2014/main" id="{A46EF2AF-E5A0-A019-098B-E9E5A319E009}"/>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62F24C86-A1D8-0A66-7B52-88A8FF2FBCE4}"/>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9444EF30-D4A7-62E0-66C0-AC85F3E994FC}"/>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E64A139F-7213-5742-C52F-0869C7625269}"/>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C738A1DE-0DED-A1A9-FBC1-6B6C2E4BB731}"/>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F94816D9-BDC8-81E3-2711-115150B0DA6D}"/>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2AB0350A-BE06-3231-F271-D08E97048D23}"/>
                  </a:ext>
                </a:extLst>
              </p:cNvPr>
              <p:cNvSpPr txBox="1"/>
              <p:nvPr/>
            </p:nvSpPr>
            <p:spPr>
              <a:xfrm>
                <a:off x="6329" y="10844"/>
                <a:ext cx="2483" cy="531"/>
              </a:xfrm>
              <a:prstGeom prst="rect">
                <a:avLst/>
              </a:prstGeom>
              <a:noFill/>
            </p:spPr>
            <p:txBody>
              <a:bodyPr wrap="square" rtlCol="0">
                <a:spAutoFit/>
              </a:bodyPr>
              <a:lstStyle/>
              <a:p>
                <a:r>
                  <a:rPr lang="en-US" sz="1600" dirty="0" err="1">
                    <a:solidFill>
                      <a:srgbClr val="C39B80"/>
                    </a:solidFill>
                    <a:latin typeface="Tenor Sans" panose="02000000000000000000" charset="0"/>
                    <a:cs typeface="Tenor Sans" panose="02000000000000000000" charset="0"/>
                  </a:rPr>
                  <a:t>Rizqiani</a:t>
                </a:r>
                <a:r>
                  <a:rPr lang="en-US" sz="1600" dirty="0">
                    <a:solidFill>
                      <a:srgbClr val="C39B80"/>
                    </a:solidFill>
                    <a:latin typeface="Tenor Sans" panose="02000000000000000000" charset="0"/>
                    <a:cs typeface="Tenor Sans" panose="02000000000000000000" charset="0"/>
                  </a:rPr>
                  <a:t> Putri</a:t>
                </a:r>
              </a:p>
            </p:txBody>
          </p:sp>
        </p:grpSp>
      </p:grpSp>
      <p:grpSp>
        <p:nvGrpSpPr>
          <p:cNvPr id="10" name="Group 9">
            <a:extLst>
              <a:ext uri="{FF2B5EF4-FFF2-40B4-BE49-F238E27FC236}">
                <a16:creationId xmlns:a16="http://schemas.microsoft.com/office/drawing/2014/main" id="{3D1AE7A5-71BD-5888-137E-057D9CD8C2F5}"/>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3B5F9530-3A09-CBF0-DD9D-7492A44007E8}"/>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9CDF1FA9-2F62-54BA-1D43-76F41567CF07}"/>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88A2DFCA-009D-5D4C-EABC-10DE41CD84AE}"/>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7FA3CB63-6E0E-51CF-66F7-27BF5E6A5A55}"/>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24</a:t>
              </a:r>
            </a:p>
          </p:txBody>
        </p:sp>
        <p:sp>
          <p:nvSpPr>
            <p:cNvPr id="15" name="Text Box 14">
              <a:extLst>
                <a:ext uri="{FF2B5EF4-FFF2-40B4-BE49-F238E27FC236}">
                  <a16:creationId xmlns:a16="http://schemas.microsoft.com/office/drawing/2014/main" id="{A21BBAAD-4816-B13E-0285-60D1D393F146}"/>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extLst>
      <p:ext uri="{BB962C8B-B14F-4D97-AF65-F5344CB8AC3E}">
        <p14:creationId xmlns:p14="http://schemas.microsoft.com/office/powerpoint/2010/main" val="2564224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B60BC604-313E-B246-D3C5-6579A751FE36}"/>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4CD44E6A-544A-C351-DE91-04772FBAD71B}"/>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0446038B-C0BD-D578-6A48-DE400E834C23}"/>
              </a:ext>
            </a:extLst>
          </p:cNvPr>
          <p:cNvSpPr txBox="1"/>
          <p:nvPr/>
        </p:nvSpPr>
        <p:spPr>
          <a:xfrm>
            <a:off x="1800000" y="360000"/>
            <a:ext cx="4728420" cy="5507662"/>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94"/>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Pentingnya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Pencegahan</a:t>
            </a:r>
            <a:r>
              <a:rPr lang="en-US" sz="1100" dirty="0">
                <a:latin typeface="Gotham" panose="02000504050000020004" charset="0"/>
                <a:cs typeface="Gotham" panose="02000504050000020004" charset="0"/>
                <a:sym typeface="+mn-ea"/>
              </a:rPr>
              <a:t> Anemia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Dukung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Kognitif</a:t>
            </a:r>
            <a:r>
              <a:rPr lang="en-US" sz="1100" dirty="0">
                <a:latin typeface="Gotham" panose="02000504050000020004" charset="0"/>
                <a:cs typeface="Gotham" panose="02000504050000020004" charset="0"/>
                <a:sym typeface="+mn-ea"/>
              </a:rPr>
              <a:t> Anak </a:t>
            </a:r>
            <a:r>
              <a:rPr lang="en-US" sz="1100" dirty="0" err="1">
                <a:latin typeface="Gotham" panose="02000504050000020004" charset="0"/>
                <a:cs typeface="Gotham" panose="02000504050000020004" charset="0"/>
                <a:sym typeface="+mn-ea"/>
              </a:rPr>
              <a:t>Generasi</a:t>
            </a:r>
            <a:r>
              <a:rPr lang="en-US" sz="1100" dirty="0">
                <a:latin typeface="Gotham" panose="02000504050000020004" charset="0"/>
                <a:cs typeface="Gotham" panose="02000504050000020004" charset="0"/>
                <a:sym typeface="+mn-ea"/>
              </a:rPr>
              <a:t> Maju” for </a:t>
            </a:r>
            <a:r>
              <a:rPr lang="en-US" sz="1100" dirty="0" err="1">
                <a:latin typeface="Gotham" panose="02000504050000020004" charset="0"/>
                <a:cs typeface="Gotham" panose="02000504050000020004" charset="0"/>
                <a:sym typeface="+mn-ea"/>
              </a:rPr>
              <a:t>Panacea|Live</a:t>
            </a:r>
            <a:r>
              <a:rPr lang="en-US" sz="1100" dirty="0">
                <a:latin typeface="Gotham" panose="02000504050000020004" charset="0"/>
                <a:cs typeface="Gotham" panose="02000504050000020004" charset="0"/>
                <a:sym typeface="+mn-ea"/>
              </a:rPr>
              <a:t> on Zoom | (14 September 2024)</a:t>
            </a:r>
          </a:p>
          <a:p>
            <a:pPr marL="230505" indent="-228600">
              <a:lnSpc>
                <a:spcPct val="90000"/>
              </a:lnSpc>
              <a:spcAft>
                <a:spcPts val="600"/>
              </a:spcAft>
              <a:buFont typeface="+mj-lt"/>
              <a:buAutoNum type="arabicPeriod" startAt="94"/>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Fesyar</a:t>
            </a:r>
            <a:r>
              <a:rPr lang="en-US" sz="1100" dirty="0">
                <a:latin typeface="Gotham" panose="02000504050000020004" charset="0"/>
                <a:cs typeface="Gotham" panose="02000504050000020004" charset="0"/>
                <a:sym typeface="+mn-ea"/>
              </a:rPr>
              <a:t> “Jalan Berkah </a:t>
            </a:r>
            <a:r>
              <a:rPr lang="en-US" sz="1100" dirty="0" err="1">
                <a:latin typeface="Gotham" panose="02000504050000020004" charset="0"/>
                <a:cs typeface="Gotham" panose="02000504050000020004" charset="0"/>
                <a:sym typeface="+mn-ea"/>
              </a:rPr>
              <a:t>Fesyar</a:t>
            </a:r>
            <a:r>
              <a:rPr lang="en-US" sz="1100" dirty="0">
                <a:latin typeface="Gotham" panose="02000504050000020004" charset="0"/>
                <a:cs typeface="Gotham" panose="02000504050000020004" charset="0"/>
                <a:sym typeface="+mn-ea"/>
              </a:rPr>
              <a:t> 2024” for Bank Indonesia | Masjid Al-Akbar Surabaya | (15 September 2024)</a:t>
            </a: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96"/>
            </a:pPr>
            <a:r>
              <a:rPr lang="en-US" sz="1100" dirty="0">
                <a:latin typeface="Gotham" panose="02000504050000020004" charset="0"/>
                <a:cs typeface="Gotham" panose="02000504050000020004" charset="0"/>
                <a:sym typeface="+mn-ea"/>
              </a:rPr>
              <a:t>Moderator </a:t>
            </a:r>
            <a:r>
              <a:rPr lang="en-US" sz="1100" dirty="0" err="1">
                <a:latin typeface="Gotham" panose="02000504050000020004" charset="0"/>
                <a:cs typeface="Gotham" panose="02000504050000020004" charset="0"/>
                <a:sym typeface="+mn-ea"/>
              </a:rPr>
              <a:t>Fesyar</a:t>
            </a:r>
            <a:r>
              <a:rPr lang="en-US" sz="1100" dirty="0">
                <a:latin typeface="Gotham" panose="02000504050000020004" charset="0"/>
                <a:cs typeface="Gotham" panose="02000504050000020004" charset="0"/>
                <a:sym typeface="+mn-ea"/>
              </a:rPr>
              <a:t> “Seminar: Model </a:t>
            </a:r>
            <a:r>
              <a:rPr lang="en-US" sz="1100" dirty="0" err="1">
                <a:latin typeface="Gotham" panose="02000504050000020004" charset="0"/>
                <a:cs typeface="Gotham" panose="02000504050000020004" charset="0"/>
                <a:sym typeface="+mn-ea"/>
              </a:rPr>
              <a:t>Pemberdayaan</a:t>
            </a:r>
            <a:r>
              <a:rPr lang="en-US" sz="1100" dirty="0">
                <a:latin typeface="Gotham" panose="02000504050000020004" charset="0"/>
                <a:cs typeface="Gotham" panose="02000504050000020004" charset="0"/>
                <a:sym typeface="+mn-ea"/>
              </a:rPr>
              <a:t> Ekonomi </a:t>
            </a:r>
            <a:r>
              <a:rPr lang="en-US" sz="1100" dirty="0" err="1">
                <a:latin typeface="Gotham" panose="02000504050000020004" charset="0"/>
                <a:cs typeface="Gotham" panose="02000504050000020004" charset="0"/>
                <a:sym typeface="+mn-ea"/>
              </a:rPr>
              <a:t>Produktif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Melalui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Optimalisasi</a:t>
            </a:r>
            <a:r>
              <a:rPr lang="en-US" sz="1100" dirty="0">
                <a:latin typeface="Gotham" panose="02000504050000020004" charset="0"/>
                <a:cs typeface="Gotham" panose="02000504050000020004" charset="0"/>
                <a:sym typeface="+mn-ea"/>
              </a:rPr>
              <a:t> Dana </a:t>
            </a:r>
            <a:r>
              <a:rPr lang="en-US" sz="1100" dirty="0" err="1">
                <a:latin typeface="Gotham" panose="02000504050000020004" charset="0"/>
                <a:cs typeface="Gotham" panose="02000504050000020004" charset="0"/>
                <a:sym typeface="+mn-ea"/>
              </a:rPr>
              <a:t>Ziswaf</a:t>
            </a:r>
            <a:r>
              <a:rPr lang="en-US" sz="1100" dirty="0">
                <a:latin typeface="Gotham" panose="02000504050000020004" charset="0"/>
                <a:cs typeface="Gotham" panose="02000504050000020004" charset="0"/>
                <a:sym typeface="+mn-ea"/>
              </a:rPr>
              <a:t>” for Bank Indonesia | Masjid Al-Akbar Surabaya | (15 September 2024)</a:t>
            </a:r>
          </a:p>
          <a:p>
            <a:pPr marL="230505" indent="-228600">
              <a:lnSpc>
                <a:spcPct val="90000"/>
              </a:lnSpc>
              <a:spcAft>
                <a:spcPts val="600"/>
              </a:spcAft>
              <a:buFont typeface="+mj-lt"/>
              <a:buAutoNum type="arabicPeriod" startAt="96"/>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Fesyar</a:t>
            </a:r>
            <a:r>
              <a:rPr lang="en-US" sz="1100" dirty="0">
                <a:latin typeface="Gotham" panose="02000504050000020004" charset="0"/>
                <a:cs typeface="Gotham" panose="02000504050000020004" charset="0"/>
                <a:sym typeface="+mn-ea"/>
              </a:rPr>
              <a:t> “Closing Ceremony” for Bank Indonesia | Masjid Al-Akbar Surabaya | (15 September 2024)</a:t>
            </a:r>
          </a:p>
          <a:p>
            <a:pPr marL="230505" indent="-228600">
              <a:lnSpc>
                <a:spcPct val="90000"/>
              </a:lnSpc>
              <a:spcAft>
                <a:spcPts val="600"/>
              </a:spcAft>
              <a:buFont typeface="+mj-lt"/>
              <a:buAutoNum type="arabicPeriod" startAt="96"/>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“Boost Confidence in Public Speaking” for Narasi Academy x Glow and Lovely” | Universitas </a:t>
            </a:r>
            <a:r>
              <a:rPr lang="en-US" sz="1100" dirty="0" err="1">
                <a:latin typeface="Gotham" panose="02000504050000020004" charset="0"/>
                <a:cs typeface="Gotham" panose="02000504050000020004" charset="0"/>
                <a:sym typeface="+mn-ea"/>
              </a:rPr>
              <a:t>Brawijaya</a:t>
            </a:r>
            <a:r>
              <a:rPr lang="en-US" sz="1100" dirty="0">
                <a:latin typeface="Gotham" panose="02000504050000020004" charset="0"/>
                <a:cs typeface="Gotham" panose="02000504050000020004" charset="0"/>
                <a:sym typeface="+mn-ea"/>
              </a:rPr>
              <a:t> Malang | (19 September 2024)</a:t>
            </a:r>
          </a:p>
          <a:p>
            <a:pPr marL="230505" indent="-228600">
              <a:lnSpc>
                <a:spcPct val="90000"/>
              </a:lnSpc>
              <a:spcAft>
                <a:spcPts val="600"/>
              </a:spcAft>
              <a:buFont typeface="+mj-lt"/>
              <a:buAutoNum type="arabicPeriod" startAt="96"/>
            </a:pPr>
            <a:r>
              <a:rPr lang="en-US" sz="1100" dirty="0">
                <a:latin typeface="Gotham" panose="02000504050000020004" charset="0"/>
                <a:cs typeface="Gotham" panose="02000504050000020004" charset="0"/>
                <a:sym typeface="+mn-ea"/>
              </a:rPr>
              <a:t>Facilitator “Improving Communication to Upscale Personal Branding” for Bank Indonesia Sumatera Barat | Hotel Pullman, Thamrin CBD Jakarta | (20 September 2024)</a:t>
            </a:r>
          </a:p>
          <a:p>
            <a:pPr marL="230505" indent="-228600">
              <a:lnSpc>
                <a:spcPct val="90000"/>
              </a:lnSpc>
              <a:spcAft>
                <a:spcPts val="600"/>
              </a:spcAft>
              <a:buFont typeface="+mj-lt"/>
              <a:buAutoNum type="arabicPeriod" startAt="96"/>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&amp; Digital Personal Branding” for </a:t>
            </a:r>
            <a:r>
              <a:rPr lang="en-US" sz="1100" dirty="0" err="1">
                <a:latin typeface="Gotham" panose="02000504050000020004" charset="0"/>
                <a:cs typeface="Gotham" panose="02000504050000020004" charset="0"/>
                <a:sym typeface="+mn-ea"/>
              </a:rPr>
              <a:t>Nawaning</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Anggota</a:t>
            </a:r>
            <a:r>
              <a:rPr lang="en-US" sz="1100" dirty="0">
                <a:latin typeface="Gotham" panose="02000504050000020004" charset="0"/>
                <a:cs typeface="Gotham" panose="02000504050000020004" charset="0"/>
                <a:sym typeface="+mn-ea"/>
              </a:rPr>
              <a:t> F-PKB Jawa Timur | Hotel Alana Surabaya | (20-21 September 2024)</a:t>
            </a:r>
          </a:p>
          <a:p>
            <a:pPr marL="230505" indent="-228600">
              <a:lnSpc>
                <a:spcPct val="90000"/>
              </a:lnSpc>
              <a:spcAft>
                <a:spcPts val="600"/>
              </a:spcAft>
              <a:buFont typeface="+mj-lt"/>
              <a:buAutoNum type="arabicPeriod" startAt="96"/>
            </a:pPr>
            <a:r>
              <a:rPr lang="en-US" sz="1100" dirty="0">
                <a:latin typeface="Gotham" panose="02000504050000020004" charset="0"/>
                <a:cs typeface="Gotham" panose="02000504050000020004" charset="0"/>
                <a:sym typeface="+mn-ea"/>
              </a:rPr>
              <a:t>Facilitator “Professional MC Training” for PT PLN (Persero UID Sumatera Barat | Aula Kantor PT PLN UID Sumatera Barat | (25-26 September 2024)</a:t>
            </a:r>
          </a:p>
          <a:p>
            <a:pPr marL="230505" indent="-228600">
              <a:lnSpc>
                <a:spcPct val="90000"/>
              </a:lnSpc>
              <a:spcAft>
                <a:spcPts val="600"/>
              </a:spcAft>
              <a:buFont typeface="+mj-lt"/>
              <a:buAutoNum type="arabicPeriod" startAt="96"/>
            </a:pPr>
            <a:r>
              <a:rPr lang="en-US" sz="1100" dirty="0">
                <a:latin typeface="Gotham" panose="02000504050000020004" charset="0"/>
                <a:cs typeface="Gotham" panose="02000504050000020004" charset="0"/>
                <a:sym typeface="+mn-ea"/>
              </a:rPr>
              <a:t>MC “Webinar Dr. dr. Andy Darma, </a:t>
            </a:r>
            <a:r>
              <a:rPr lang="en-US" sz="1100" dirty="0" err="1">
                <a:latin typeface="Gotham" panose="02000504050000020004" charset="0"/>
                <a:cs typeface="Gotham" panose="02000504050000020004" charset="0"/>
                <a:sym typeface="+mn-ea"/>
              </a:rPr>
              <a:t>Sp.A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SubSp</a:t>
            </a:r>
            <a:r>
              <a:rPr lang="en-US" sz="1100" dirty="0">
                <a:latin typeface="Gotham" panose="02000504050000020004" charset="0"/>
                <a:cs typeface="Gotham" panose="02000504050000020004" charset="0"/>
                <a:sym typeface="+mn-ea"/>
              </a:rPr>
              <a:t>-GH(K)” for Panacea | Live on Zoom | (27 September 2024)</a:t>
            </a:r>
          </a:p>
          <a:p>
            <a:pPr marL="230505" indent="-228600">
              <a:lnSpc>
                <a:spcPct val="90000"/>
              </a:lnSpc>
              <a:spcAft>
                <a:spcPts val="600"/>
              </a:spcAft>
              <a:buFont typeface="+mj-lt"/>
              <a:buAutoNum type="arabicPeriod" startAt="96"/>
            </a:pPr>
            <a:r>
              <a:rPr lang="en-US" sz="1100" dirty="0">
                <a:latin typeface="Gotham" panose="02000504050000020004" charset="0"/>
                <a:cs typeface="Gotham" panose="02000504050000020004" charset="0"/>
                <a:sym typeface="+mn-ea"/>
              </a:rPr>
              <a:t>MC “Parent Talk” for Panacea | Live on Zoom | (28 September 2024)</a:t>
            </a:r>
          </a:p>
          <a:p>
            <a:pPr marL="230505" indent="-228600">
              <a:lnSpc>
                <a:spcPct val="90000"/>
              </a:lnSpc>
              <a:spcAft>
                <a:spcPts val="600"/>
              </a:spcAft>
              <a:buFont typeface="+mj-lt"/>
              <a:buAutoNum type="arabicPeriod" startAt="96"/>
            </a:pPr>
            <a:r>
              <a:rPr lang="en-US" sz="1100" dirty="0">
                <a:latin typeface="Gotham" panose="02000504050000020004" charset="0"/>
                <a:cs typeface="Gotham" panose="02000504050000020004" charset="0"/>
                <a:sym typeface="+mn-ea"/>
              </a:rPr>
              <a:t>Facilitator “Improving Communication to Upscale Personal Branding Training” for </a:t>
            </a:r>
            <a:r>
              <a:rPr lang="en-US" sz="1100" dirty="0" err="1">
                <a:latin typeface="Gotham" panose="02000504050000020004" charset="0"/>
                <a:cs typeface="Gotham" panose="02000504050000020004" charset="0"/>
                <a:sym typeface="+mn-ea"/>
              </a:rPr>
              <a:t>Inspektorat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Jenderal</a:t>
            </a:r>
            <a:r>
              <a:rPr lang="en-US" sz="1100" dirty="0">
                <a:latin typeface="Gotham" panose="02000504050000020004" charset="0"/>
                <a:cs typeface="Gotham" panose="02000504050000020004" charset="0"/>
                <a:sym typeface="+mn-ea"/>
              </a:rPr>
              <a:t> Energi </a:t>
            </a:r>
            <a:r>
              <a:rPr lang="en-US" sz="1100" dirty="0" err="1">
                <a:latin typeface="Gotham" panose="02000504050000020004" charset="0"/>
                <a:cs typeface="Gotham" panose="02000504050000020004" charset="0"/>
                <a:sym typeface="+mn-ea"/>
              </a:rPr>
              <a:t>Sumber</a:t>
            </a:r>
            <a:r>
              <a:rPr lang="en-US" sz="1100" dirty="0">
                <a:latin typeface="Gotham" panose="02000504050000020004" charset="0"/>
                <a:cs typeface="Gotham" panose="02000504050000020004" charset="0"/>
                <a:sym typeface="+mn-ea"/>
              </a:rPr>
              <a:t> Daya Mineral (ESDM) | Grand Mercure </a:t>
            </a:r>
            <a:r>
              <a:rPr lang="en-US" sz="1100" dirty="0" err="1">
                <a:latin typeface="Gotham" panose="02000504050000020004" charset="0"/>
                <a:cs typeface="Gotham" panose="02000504050000020004" charset="0"/>
                <a:sym typeface="+mn-ea"/>
              </a:rPr>
              <a:t>Mirama</a:t>
            </a:r>
            <a:r>
              <a:rPr lang="en-US" sz="1100" dirty="0">
                <a:latin typeface="Gotham" panose="02000504050000020004" charset="0"/>
                <a:cs typeface="Gotham" panose="02000504050000020004" charset="0"/>
                <a:sym typeface="+mn-ea"/>
              </a:rPr>
              <a:t>, Malang | (1-2 Oktober 2024)</a:t>
            </a:r>
          </a:p>
        </p:txBody>
      </p:sp>
      <p:sp>
        <p:nvSpPr>
          <p:cNvPr id="3" name="Text Box 2">
            <a:extLst>
              <a:ext uri="{FF2B5EF4-FFF2-40B4-BE49-F238E27FC236}">
                <a16:creationId xmlns:a16="http://schemas.microsoft.com/office/drawing/2014/main" id="{953DECC8-C2AA-D395-A1D2-BA5EE289B898}"/>
              </a:ext>
            </a:extLst>
          </p:cNvPr>
          <p:cNvSpPr txBox="1"/>
          <p:nvPr/>
        </p:nvSpPr>
        <p:spPr>
          <a:xfrm>
            <a:off x="6480000" y="360000"/>
            <a:ext cx="4589320" cy="5202963"/>
          </a:xfrm>
          <a:prstGeom prst="rect">
            <a:avLst/>
          </a:prstGeom>
          <a:noFill/>
          <a:ln w="9525">
            <a:noFill/>
          </a:ln>
        </p:spPr>
        <p:txBody>
          <a:bodyPr wrap="square">
            <a:spAutoFit/>
          </a:bodyPr>
          <a:lstStyle/>
          <a:p>
            <a:pPr marL="230505" indent="-228600">
              <a:lnSpc>
                <a:spcPct val="90000"/>
              </a:lnSpc>
              <a:spcAft>
                <a:spcPts val="600"/>
              </a:spcAft>
              <a:buFont typeface="+mj-lt"/>
              <a:buAutoNum type="arabicPeriod" startAt="105"/>
            </a:pPr>
            <a:r>
              <a:rPr lang="en-US" sz="1100" dirty="0">
                <a:latin typeface="Gotham" panose="02000504050000020004" charset="0"/>
                <a:cs typeface="Gotham" panose="02000504050000020004" charset="0"/>
                <a:sym typeface="+mn-ea"/>
              </a:rPr>
              <a:t>Moderator “Customer Awards ” for PT Pelabuhan Indonesia | </a:t>
            </a:r>
            <a:r>
              <a:rPr lang="en-US" sz="1100" dirty="0" err="1">
                <a:latin typeface="Gotham" panose="02000504050000020004" charset="0"/>
                <a:cs typeface="Gotham" panose="02000504050000020004" charset="0"/>
                <a:sym typeface="+mn-ea"/>
              </a:rPr>
              <a:t>Benoa</a:t>
            </a:r>
            <a:r>
              <a:rPr lang="en-US" sz="1100" dirty="0">
                <a:latin typeface="Gotham" panose="02000504050000020004" charset="0"/>
                <a:cs typeface="Gotham" panose="02000504050000020004" charset="0"/>
                <a:sym typeface="+mn-ea"/>
              </a:rPr>
              <a:t> Cruise Terminal, Bali | (4 Oktober 2024)</a:t>
            </a:r>
          </a:p>
          <a:p>
            <a:pPr marL="230505" indent="-228600">
              <a:lnSpc>
                <a:spcPct val="90000"/>
              </a:lnSpc>
              <a:spcAft>
                <a:spcPts val="600"/>
              </a:spcAft>
              <a:buFont typeface="+mj-lt"/>
              <a:buAutoNum type="arabicPeriod" startAt="105"/>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Kapasitas</a:t>
            </a:r>
            <a:r>
              <a:rPr lang="en-US" sz="1100" dirty="0">
                <a:latin typeface="Gotham" panose="02000504050000020004" charset="0"/>
                <a:cs typeface="Gotham" panose="02000504050000020004" charset="0"/>
                <a:sym typeface="+mn-ea"/>
              </a:rPr>
              <a:t> SDM </a:t>
            </a:r>
            <a:r>
              <a:rPr lang="en-US" sz="1100" dirty="0" err="1">
                <a:latin typeface="Gotham" panose="02000504050000020004" charset="0"/>
                <a:cs typeface="Gotham" panose="02000504050000020004" charset="0"/>
                <a:sym typeface="+mn-ea"/>
              </a:rPr>
              <a:t>dalam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Efektif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Service Excellence” for </a:t>
            </a:r>
            <a:r>
              <a:rPr lang="en-US" sz="1100" dirty="0" err="1">
                <a:latin typeface="Gotham" panose="02000504050000020004" charset="0"/>
                <a:cs typeface="Gotham" panose="02000504050000020004" charset="0"/>
                <a:sym typeface="+mn-ea"/>
              </a:rPr>
              <a:t>Puskesmas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Provinsi</a:t>
            </a:r>
            <a:r>
              <a:rPr lang="en-US" sz="1100" dirty="0">
                <a:latin typeface="Gotham" panose="02000504050000020004" charset="0"/>
                <a:cs typeface="Gotham" panose="02000504050000020004" charset="0"/>
                <a:sym typeface="+mn-ea"/>
              </a:rPr>
              <a:t> Jawa Timur | Samara Resort, Batu | (12 Oktober 2024)</a:t>
            </a:r>
          </a:p>
          <a:p>
            <a:pPr marL="230505" indent="-228600">
              <a:lnSpc>
                <a:spcPct val="90000"/>
              </a:lnSpc>
              <a:spcAft>
                <a:spcPts val="600"/>
              </a:spcAft>
              <a:buFont typeface="+mj-lt"/>
              <a:buAutoNum type="arabicPeriod" startAt="105"/>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“Webinar Public Speaking” for </a:t>
            </a:r>
            <a:r>
              <a:rPr lang="en-US" sz="1100" dirty="0" err="1">
                <a:latin typeface="Gotham" panose="02000504050000020004" charset="0"/>
                <a:cs typeface="Gotham" panose="02000504050000020004" charset="0"/>
                <a:sym typeface="+mn-ea"/>
              </a:rPr>
              <a:t>Eduhub</a:t>
            </a:r>
            <a:r>
              <a:rPr lang="en-US" sz="1100" dirty="0">
                <a:latin typeface="Gotham" panose="02000504050000020004" charset="0"/>
                <a:cs typeface="Gotham" panose="02000504050000020004" charset="0"/>
                <a:sym typeface="+mn-ea"/>
              </a:rPr>
              <a:t> | Live on Zoom | (12 Oktober 2024)</a:t>
            </a:r>
          </a:p>
          <a:p>
            <a:pPr marL="230505" indent="-228600">
              <a:lnSpc>
                <a:spcPct val="90000"/>
              </a:lnSpc>
              <a:spcAft>
                <a:spcPts val="600"/>
              </a:spcAft>
              <a:buFont typeface="+mj-lt"/>
              <a:buAutoNum type="arabicPeriod" startAt="108"/>
            </a:pPr>
            <a:r>
              <a:rPr lang="en-US" sz="1100" dirty="0">
                <a:latin typeface="Gotham" panose="02000504050000020004" charset="0"/>
                <a:cs typeface="Gotham" panose="02000504050000020004" charset="0"/>
                <a:sym typeface="+mn-ea"/>
              </a:rPr>
              <a:t>Facilitator “Presentation Formulation Training  for Culture &amp; Festival” for PT PLN (Persero) Nusantara Power | 18 Office Park, Jakarta Selatan | (13 Oktober 2024)</a:t>
            </a:r>
          </a:p>
          <a:p>
            <a:pPr marL="230505" indent="-228600">
              <a:lnSpc>
                <a:spcPct val="90000"/>
              </a:lnSpc>
              <a:spcAft>
                <a:spcPts val="600"/>
              </a:spcAft>
              <a:buFont typeface="+mj-lt"/>
              <a:buAutoNum type="arabicPeriod" startAt="108"/>
            </a:pPr>
            <a:r>
              <a:rPr lang="en-US" sz="1100" dirty="0">
                <a:latin typeface="Gotham" panose="02000504050000020004" charset="0"/>
                <a:cs typeface="Gotham" panose="02000504050000020004" charset="0"/>
                <a:sym typeface="+mn-ea"/>
              </a:rPr>
              <a:t>Facilitator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dan Teknik </a:t>
            </a:r>
            <a:r>
              <a:rPr lang="en-US" sz="1100" dirty="0" err="1">
                <a:latin typeface="Gotham" panose="02000504050000020004" charset="0"/>
                <a:cs typeface="Gotham" panose="02000504050000020004" charset="0"/>
                <a:sym typeface="+mn-ea"/>
              </a:rPr>
              <a:t>Presentasi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Inovasi</a:t>
            </a:r>
            <a:r>
              <a:rPr lang="en-US" sz="1100" dirty="0">
                <a:latin typeface="Gotham" panose="02000504050000020004" charset="0"/>
                <a:cs typeface="Gotham" panose="02000504050000020004" charset="0"/>
                <a:sym typeface="+mn-ea"/>
              </a:rPr>
              <a:t>” for PT PLN (Persero) UIT Jawa Bali Madura | Kantor PLN UPT Gresik | (15 Oktober 2024)</a:t>
            </a:r>
          </a:p>
          <a:p>
            <a:pPr marL="230505" indent="-228600">
              <a:lnSpc>
                <a:spcPct val="90000"/>
              </a:lnSpc>
              <a:spcAft>
                <a:spcPts val="600"/>
              </a:spcAft>
              <a:buFont typeface="+mj-lt"/>
              <a:buAutoNum type="arabicPeriod" startAt="108"/>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“Service Excellence Training” for Badan </a:t>
            </a:r>
            <a:r>
              <a:rPr lang="en-US" sz="1100" dirty="0" err="1">
                <a:latin typeface="Gotham" panose="02000504050000020004" charset="0"/>
                <a:cs typeface="Gotham" panose="02000504050000020004" charset="0"/>
                <a:sym typeface="+mn-ea"/>
              </a:rPr>
              <a:t>Kepegawaian</a:t>
            </a:r>
            <a:r>
              <a:rPr lang="en-US" sz="1100" dirty="0">
                <a:latin typeface="Gotham" panose="02000504050000020004" charset="0"/>
                <a:cs typeface="Gotham" panose="02000504050000020004" charset="0"/>
                <a:sym typeface="+mn-ea"/>
              </a:rPr>
              <a:t> Daerah (BKD)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Kantor BKD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(16-18 Oktober 2024)</a:t>
            </a:r>
          </a:p>
          <a:p>
            <a:pPr marL="230505" indent="-228600">
              <a:lnSpc>
                <a:spcPct val="90000"/>
              </a:lnSpc>
              <a:spcAft>
                <a:spcPts val="600"/>
              </a:spcAft>
              <a:buFont typeface="+mj-lt"/>
              <a:buAutoNum type="arabicPeriod" startAt="108"/>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“Work Together in Harmony” for </a:t>
            </a:r>
            <a:r>
              <a:rPr lang="en-US" sz="1100" dirty="0" err="1">
                <a:latin typeface="Gotham" panose="02000504050000020004" charset="0"/>
                <a:cs typeface="Gotham" panose="02000504050000020004" charset="0"/>
                <a:sym typeface="+mn-ea"/>
              </a:rPr>
              <a:t>Barenbang</a:t>
            </a:r>
            <a:r>
              <a:rPr lang="en-US" sz="1100" dirty="0">
                <a:latin typeface="Gotham" panose="02000504050000020004" charset="0"/>
                <a:cs typeface="Gotham" panose="02000504050000020004" charset="0"/>
                <a:sym typeface="+mn-ea"/>
              </a:rPr>
              <a:t> Kementerian </a:t>
            </a:r>
            <a:r>
              <a:rPr lang="en-US" sz="1100" dirty="0" err="1">
                <a:latin typeface="Gotham" panose="02000504050000020004" charset="0"/>
                <a:cs typeface="Gotham" panose="02000504050000020004" charset="0"/>
                <a:sym typeface="+mn-ea"/>
              </a:rPr>
              <a:t>Ketenagakerjaan</a:t>
            </a:r>
            <a:r>
              <a:rPr lang="en-US" sz="1100" dirty="0">
                <a:latin typeface="Gotham" panose="02000504050000020004" charset="0"/>
                <a:cs typeface="Gotham" panose="02000504050000020004" charset="0"/>
                <a:sym typeface="+mn-ea"/>
              </a:rPr>
              <a:t> | The Onsen </a:t>
            </a:r>
            <a:r>
              <a:rPr lang="en-US" sz="1100" dirty="0" err="1">
                <a:latin typeface="Gotham" panose="02000504050000020004" charset="0"/>
                <a:cs typeface="Gotham" panose="02000504050000020004" charset="0"/>
                <a:sym typeface="+mn-ea"/>
              </a:rPr>
              <a:t>Hotspring</a:t>
            </a:r>
            <a:r>
              <a:rPr lang="en-US" sz="1100" dirty="0">
                <a:latin typeface="Gotham" panose="02000504050000020004" charset="0"/>
                <a:cs typeface="Gotham" panose="02000504050000020004" charset="0"/>
                <a:sym typeface="+mn-ea"/>
              </a:rPr>
              <a:t> Resort, Batu | (16 Oktober 2024)</a:t>
            </a:r>
          </a:p>
          <a:p>
            <a:pPr marL="230505" indent="-228600">
              <a:lnSpc>
                <a:spcPct val="90000"/>
              </a:lnSpc>
              <a:spcAft>
                <a:spcPts val="600"/>
              </a:spcAft>
              <a:buFont typeface="+mj-lt"/>
              <a:buAutoNum type="arabicPeriod" startAt="108"/>
            </a:pPr>
            <a:r>
              <a:rPr lang="en-US" sz="1100" dirty="0">
                <a:latin typeface="Gotham" panose="02000504050000020004" charset="0"/>
                <a:cs typeface="Gotham" panose="02000504050000020004" charset="0"/>
                <a:sym typeface="+mn-ea"/>
              </a:rPr>
              <a:t>Facilitator “Workshop Presentation Upscaling for LIKE PLN 2024” for PT PLN (Persero) Nusantara Power | Live on Zoom, Swiss </a:t>
            </a:r>
            <a:r>
              <a:rPr lang="en-US" sz="1100" dirty="0" err="1">
                <a:latin typeface="Gotham" panose="02000504050000020004" charset="0"/>
                <a:cs typeface="Gotham" panose="02000504050000020004" charset="0"/>
                <a:sym typeface="+mn-ea"/>
              </a:rPr>
              <a:t>Belinn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Kemayoran</a:t>
            </a:r>
            <a:r>
              <a:rPr lang="en-US" sz="1100" dirty="0">
                <a:latin typeface="Gotham" panose="02000504050000020004" charset="0"/>
                <a:cs typeface="Gotham" panose="02000504050000020004" charset="0"/>
                <a:sym typeface="+mn-ea"/>
              </a:rPr>
              <a:t> Jakarta Utara, 18 Office Park, Jakarta Selatan | (17-18 20-21 Oktober 2024)</a:t>
            </a:r>
          </a:p>
          <a:p>
            <a:pPr marL="230505" indent="-228600">
              <a:lnSpc>
                <a:spcPct val="90000"/>
              </a:lnSpc>
              <a:spcAft>
                <a:spcPts val="600"/>
              </a:spcAft>
              <a:buFont typeface="+mj-lt"/>
              <a:buAutoNum type="arabicPeriod" startAt="108"/>
            </a:pPr>
            <a:r>
              <a:rPr lang="en-US" sz="1100" dirty="0">
                <a:latin typeface="Gotham" panose="02000504050000020004" charset="0"/>
                <a:cs typeface="Gotham" panose="02000504050000020004" charset="0"/>
                <a:sym typeface="+mn-ea"/>
              </a:rPr>
              <a:t>Facilitator “Comprehensive Training &amp; Coaching for </a:t>
            </a:r>
            <a:r>
              <a:rPr lang="en-US" sz="1100" dirty="0" err="1">
                <a:latin typeface="Gotham" panose="02000504050000020004" charset="0"/>
                <a:cs typeface="Gotham" panose="02000504050000020004" charset="0"/>
                <a:sym typeface="+mn-ea"/>
              </a:rPr>
              <a:t>Mandiri</a:t>
            </a:r>
            <a:r>
              <a:rPr lang="en-US" sz="1100" dirty="0">
                <a:latin typeface="Gotham" panose="02000504050000020004" charset="0"/>
                <a:cs typeface="Gotham" panose="02000504050000020004" charset="0"/>
                <a:sym typeface="+mn-ea"/>
              </a:rPr>
              <a:t> Service Award 2024” for Bank </a:t>
            </a:r>
            <a:r>
              <a:rPr lang="en-US" sz="1100" dirty="0" err="1">
                <a:latin typeface="Gotham" panose="02000504050000020004" charset="0"/>
                <a:cs typeface="Gotham" panose="02000504050000020004" charset="0"/>
                <a:sym typeface="+mn-ea"/>
              </a:rPr>
              <a:t>Mandiri</a:t>
            </a:r>
            <a:r>
              <a:rPr lang="en-US" sz="1100" dirty="0">
                <a:latin typeface="Gotham" panose="02000504050000020004" charset="0"/>
                <a:cs typeface="Gotham" panose="02000504050000020004" charset="0"/>
                <a:sym typeface="+mn-ea"/>
              </a:rPr>
              <a:t> Regional VIII | </a:t>
            </a:r>
            <a:r>
              <a:rPr lang="en-US" sz="1100" dirty="0" err="1">
                <a:latin typeface="Gotham" panose="02000504050000020004" charset="0"/>
                <a:cs typeface="Gotham" panose="02000504050000020004" charset="0"/>
                <a:sym typeface="+mn-ea"/>
              </a:rPr>
              <a:t>Mandiri</a:t>
            </a:r>
            <a:r>
              <a:rPr lang="en-US" sz="1100" dirty="0">
                <a:latin typeface="Gotham" panose="02000504050000020004" charset="0"/>
                <a:cs typeface="Gotham" panose="02000504050000020004" charset="0"/>
                <a:sym typeface="+mn-ea"/>
              </a:rPr>
              <a:t> University Surabaya | (22-23 Oktober 2024)</a:t>
            </a:r>
          </a:p>
          <a:p>
            <a:pPr marL="230505" indent="-228600">
              <a:lnSpc>
                <a:spcPct val="90000"/>
              </a:lnSpc>
              <a:spcAft>
                <a:spcPts val="600"/>
              </a:spcAft>
              <a:buFont typeface="+mj-lt"/>
              <a:buAutoNum type="arabicPeriod" startAt="108"/>
            </a:pPr>
            <a:r>
              <a:rPr lang="en-US" sz="1100" dirty="0">
                <a:latin typeface="Gotham" panose="02000504050000020004" charset="0"/>
                <a:cs typeface="Gotham" panose="02000504050000020004" charset="0"/>
                <a:sym typeface="+mn-ea"/>
              </a:rPr>
              <a:t>MC “Goes to Campus 2024” for Gramedia | Universitas Muhammadiyah Malang | (24 Oktober 2024)</a:t>
            </a:r>
          </a:p>
        </p:txBody>
      </p:sp>
      <p:grpSp>
        <p:nvGrpSpPr>
          <p:cNvPr id="12" name="Group 11">
            <a:extLst>
              <a:ext uri="{FF2B5EF4-FFF2-40B4-BE49-F238E27FC236}">
                <a16:creationId xmlns:a16="http://schemas.microsoft.com/office/drawing/2014/main" id="{C924EC75-EA19-8602-07F7-075768CFE904}"/>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E754CA83-39C9-8ABD-ED35-A3114CEC438F}"/>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947DE87D-615D-0A64-65FB-32994EA403FA}"/>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C50768D9-22D9-3F6C-06A5-023B3515A0BA}"/>
                  </a:ext>
                </a:extLst>
              </p:cNvPr>
              <p:cNvSpPr txBox="1"/>
              <p:nvPr/>
            </p:nvSpPr>
            <p:spPr>
              <a:xfrm>
                <a:off x="6329" y="10204"/>
                <a:ext cx="2493"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97C75417-1BAA-666E-2A88-B07FE5477BD6}"/>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6F2A5B1A-9F9F-FAB5-50FA-3ECF12C862FE}"/>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3B36681D-6C92-F111-7CA5-91621F2912A0}"/>
                  </a:ext>
                </a:extLst>
              </p:cNvPr>
              <p:cNvSpPr txBox="1"/>
              <p:nvPr/>
            </p:nvSpPr>
            <p:spPr>
              <a:xfrm>
                <a:off x="6329" y="10844"/>
                <a:ext cx="2483" cy="531"/>
              </a:xfrm>
              <a:prstGeom prst="rect">
                <a:avLst/>
              </a:prstGeom>
              <a:noFill/>
            </p:spPr>
            <p:txBody>
              <a:bodyPr wrap="square" rtlCol="0">
                <a:spAutoFit/>
              </a:bodyPr>
              <a:lstStyle/>
              <a:p>
                <a:r>
                  <a:rPr lang="en-US" sz="1600" dirty="0" err="1">
                    <a:solidFill>
                      <a:srgbClr val="C39B80"/>
                    </a:solidFill>
                    <a:latin typeface="Tenor Sans" panose="02000000000000000000" charset="0"/>
                    <a:cs typeface="Tenor Sans" panose="02000000000000000000" charset="0"/>
                  </a:rPr>
                  <a:t>Rizqiani</a:t>
                </a:r>
                <a:r>
                  <a:rPr lang="en-US" sz="1600" dirty="0">
                    <a:solidFill>
                      <a:srgbClr val="C39B80"/>
                    </a:solidFill>
                    <a:latin typeface="Tenor Sans" panose="02000000000000000000" charset="0"/>
                    <a:cs typeface="Tenor Sans" panose="02000000000000000000" charset="0"/>
                  </a:rPr>
                  <a:t> Putri</a:t>
                </a:r>
              </a:p>
            </p:txBody>
          </p:sp>
        </p:grpSp>
      </p:grpSp>
      <p:grpSp>
        <p:nvGrpSpPr>
          <p:cNvPr id="10" name="Group 9">
            <a:extLst>
              <a:ext uri="{FF2B5EF4-FFF2-40B4-BE49-F238E27FC236}">
                <a16:creationId xmlns:a16="http://schemas.microsoft.com/office/drawing/2014/main" id="{C5AE6D50-83BC-C43D-3511-A5F07E60A05E}"/>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4A01ADA1-746E-9582-53AA-C4445913EE4E}"/>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E116CCEC-6F8E-E3BC-96AF-1B9E3A5ED81D}"/>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859385F6-8121-13B4-D76C-0984945A3EB4}"/>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626A5501-0B9C-5EDA-9F09-A52E03DFA67D}"/>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24</a:t>
              </a:r>
            </a:p>
          </p:txBody>
        </p:sp>
        <p:sp>
          <p:nvSpPr>
            <p:cNvPr id="15" name="Text Box 14">
              <a:extLst>
                <a:ext uri="{FF2B5EF4-FFF2-40B4-BE49-F238E27FC236}">
                  <a16:creationId xmlns:a16="http://schemas.microsoft.com/office/drawing/2014/main" id="{0C25B379-85DF-2E92-A9A4-19080CDD9846}"/>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extLst>
      <p:ext uri="{BB962C8B-B14F-4D97-AF65-F5344CB8AC3E}">
        <p14:creationId xmlns:p14="http://schemas.microsoft.com/office/powerpoint/2010/main" val="1651065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457E4040-9110-5BCC-F577-8AB1437C0D90}"/>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2AA18AA3-E5E9-6175-BE15-72080D2B17CC}"/>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C9498276-8966-6AFC-EC52-A27D5653C4B7}"/>
              </a:ext>
            </a:extLst>
          </p:cNvPr>
          <p:cNvSpPr txBox="1"/>
          <p:nvPr/>
        </p:nvSpPr>
        <p:spPr>
          <a:xfrm>
            <a:off x="1706690" y="192052"/>
            <a:ext cx="4918041" cy="5507662"/>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15"/>
            </a:pPr>
            <a:r>
              <a:rPr lang="en-US" sz="1100" dirty="0">
                <a:latin typeface="Gotham" panose="02000504050000020004" charset="0"/>
                <a:cs typeface="Gotham" panose="02000504050000020004" charset="0"/>
                <a:sym typeface="+mn-ea"/>
              </a:rPr>
              <a:t>MC “Hari Dokter Nasional” for Siloam Hospital Surabaya | Sheraton </a:t>
            </a:r>
            <a:r>
              <a:rPr lang="en-US" sz="1100" dirty="0" err="1">
                <a:latin typeface="Gotham" panose="02000504050000020004" charset="0"/>
                <a:cs typeface="Gotham" panose="02000504050000020004" charset="0"/>
                <a:sym typeface="+mn-ea"/>
              </a:rPr>
              <a:t>Tunjungan</a:t>
            </a:r>
            <a:r>
              <a:rPr lang="en-US" sz="1100" dirty="0">
                <a:latin typeface="Gotham" panose="02000504050000020004" charset="0"/>
                <a:cs typeface="Gotham" panose="02000504050000020004" charset="0"/>
                <a:sym typeface="+mn-ea"/>
              </a:rPr>
              <a:t> Plaza, Surabaya | (26 Oktober 2024)</a:t>
            </a:r>
          </a:p>
          <a:p>
            <a:pPr marL="230505" indent="-228600">
              <a:lnSpc>
                <a:spcPct val="90000"/>
              </a:lnSpc>
              <a:spcAft>
                <a:spcPts val="600"/>
              </a:spcAft>
              <a:buFont typeface="+mj-lt"/>
              <a:buAutoNum type="arabicPeriod" startAt="115"/>
            </a:pPr>
            <a:r>
              <a:rPr lang="en-US" sz="1100" dirty="0">
                <a:latin typeface="Gotham" panose="02000504050000020004" charset="0"/>
                <a:cs typeface="Gotham" panose="02000504050000020004" charset="0"/>
                <a:sym typeface="+mn-ea"/>
              </a:rPr>
              <a:t>MC “Ollive &amp; Love Social Brunch” for Ollive &amp; Love | JW Mariott, Surabaya | (27 Oktober 2024)</a:t>
            </a:r>
          </a:p>
          <a:p>
            <a:pPr marL="230505" indent="-228600">
              <a:lnSpc>
                <a:spcPct val="90000"/>
              </a:lnSpc>
              <a:spcAft>
                <a:spcPts val="600"/>
              </a:spcAft>
              <a:buFont typeface="+mj-lt"/>
              <a:buAutoNum type="arabicPeriod" startAt="115"/>
            </a:pPr>
            <a:r>
              <a:rPr lang="en-US" sz="1100" dirty="0">
                <a:latin typeface="Gotham" panose="02000504050000020004" charset="0"/>
                <a:cs typeface="Gotham" panose="02000504050000020004" charset="0"/>
                <a:sym typeface="+mn-ea"/>
              </a:rPr>
              <a:t>MC “Closing 21</a:t>
            </a:r>
            <a:r>
              <a:rPr lang="en-US" sz="1100" baseline="30000" dirty="0">
                <a:latin typeface="Gotham" panose="02000504050000020004" charset="0"/>
                <a:cs typeface="Gotham" panose="02000504050000020004" charset="0"/>
                <a:sym typeface="+mn-ea"/>
              </a:rPr>
              <a:t>st</a:t>
            </a:r>
            <a:r>
              <a:rPr lang="en-US" sz="1100" dirty="0">
                <a:latin typeface="Gotham" panose="02000504050000020004" charset="0"/>
                <a:cs typeface="Gotham" panose="02000504050000020004" charset="0"/>
                <a:sym typeface="+mn-ea"/>
              </a:rPr>
              <a:t> Indonesian Fire Rescue Challenge 2024” IFRC | Garuda Rescue Nusantara, Balikpapan | (29 Oktober 2024)</a:t>
            </a:r>
          </a:p>
          <a:p>
            <a:pPr marL="230505" indent="-228600">
              <a:lnSpc>
                <a:spcPct val="90000"/>
              </a:lnSpc>
              <a:spcAft>
                <a:spcPts val="600"/>
              </a:spcAft>
              <a:buFont typeface="+mj-lt"/>
              <a:buAutoNum type="arabicPeriod" startAt="115"/>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Cegah</a:t>
            </a:r>
            <a:r>
              <a:rPr lang="en-US" sz="1100" dirty="0">
                <a:latin typeface="Gotham" panose="02000504050000020004" charset="0"/>
                <a:cs typeface="Gotham" panose="02000504050000020004" charset="0"/>
                <a:sym typeface="+mn-ea"/>
              </a:rPr>
              <a:t>  Anemia </a:t>
            </a:r>
            <a:r>
              <a:rPr lang="en-US" sz="1100" dirty="0" err="1">
                <a:latin typeface="Gotham" panose="02000504050000020004" charset="0"/>
                <a:cs typeface="Gotham" panose="02000504050000020004" charset="0"/>
                <a:sym typeface="+mn-ea"/>
              </a:rPr>
              <a:t>Defisiensi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Bantu </a:t>
            </a:r>
            <a:r>
              <a:rPr lang="en-US" sz="1100" dirty="0" err="1">
                <a:latin typeface="Gotham" panose="02000504050000020004" charset="0"/>
                <a:cs typeface="Gotham" panose="02000504050000020004" charset="0"/>
                <a:sym typeface="+mn-ea"/>
              </a:rPr>
              <a:t>Tumbuh</a:t>
            </a:r>
            <a:r>
              <a:rPr lang="en-US" sz="1100" dirty="0">
                <a:latin typeface="Gotham" panose="02000504050000020004" charset="0"/>
                <a:cs typeface="Gotham" panose="02000504050000020004" charset="0"/>
                <a:sym typeface="+mn-ea"/>
              </a:rPr>
              <a:t> Kembang Optimal” for Panacea | Live on Zoom | (2 November 2024)</a:t>
            </a: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19"/>
            </a:pPr>
            <a:r>
              <a:rPr lang="en-US" sz="1100" dirty="0">
                <a:latin typeface="Gotham" panose="02000504050000020004" charset="0"/>
                <a:cs typeface="Gotham" panose="02000504050000020004" charset="0"/>
                <a:sym typeface="+mn-ea"/>
              </a:rPr>
              <a:t>Moderator “Debat </a:t>
            </a:r>
            <a:r>
              <a:rPr lang="en-US" sz="1100" dirty="0" err="1">
                <a:latin typeface="Gotham" panose="02000504050000020004" charset="0"/>
                <a:cs typeface="Gotham" panose="02000504050000020004" charset="0"/>
                <a:sym typeface="+mn-ea"/>
              </a:rPr>
              <a:t>Kedua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Pemilihan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Bupati</a:t>
            </a:r>
            <a:r>
              <a:rPr lang="en-US" sz="1100" dirty="0">
                <a:latin typeface="Gotham" panose="02000504050000020004" charset="0"/>
                <a:cs typeface="Gotham" panose="02000504050000020004" charset="0"/>
                <a:sym typeface="+mn-ea"/>
              </a:rPr>
              <a:t>-Wakil </a:t>
            </a:r>
            <a:r>
              <a:rPr lang="en-US" sz="1100" dirty="0" err="1">
                <a:latin typeface="Gotham" panose="02000504050000020004" charset="0"/>
                <a:cs typeface="Gotham" panose="02000504050000020004" charset="0"/>
                <a:sym typeface="+mn-ea"/>
              </a:rPr>
              <a:t>Bupati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Pamekasan</a:t>
            </a:r>
            <a:r>
              <a:rPr lang="en-US" sz="1100" dirty="0">
                <a:latin typeface="Gotham" panose="02000504050000020004" charset="0"/>
                <a:cs typeface="Gotham" panose="02000504050000020004" charset="0"/>
                <a:sym typeface="+mn-ea"/>
              </a:rPr>
              <a:t> 2024 ” for JTV | Hotel </a:t>
            </a:r>
            <a:r>
              <a:rPr lang="en-US" sz="1100" dirty="0" err="1">
                <a:latin typeface="Gotham" panose="02000504050000020004" charset="0"/>
                <a:cs typeface="Gotham" panose="02000504050000020004" charset="0"/>
                <a:sym typeface="+mn-ea"/>
              </a:rPr>
              <a:t>Odaita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Pamekasan</a:t>
            </a:r>
            <a:r>
              <a:rPr lang="en-US" sz="1100" dirty="0">
                <a:latin typeface="Gotham" panose="02000504050000020004" charset="0"/>
                <a:cs typeface="Gotham" panose="02000504050000020004" charset="0"/>
                <a:sym typeface="+mn-ea"/>
              </a:rPr>
              <a:t> | (2 November 2024)</a:t>
            </a:r>
          </a:p>
          <a:p>
            <a:pPr marL="230505" indent="-228600">
              <a:lnSpc>
                <a:spcPct val="90000"/>
              </a:lnSpc>
              <a:spcAft>
                <a:spcPts val="600"/>
              </a:spcAft>
              <a:buFont typeface="+mj-lt"/>
              <a:buAutoNum type="arabicPeriod" startAt="119"/>
            </a:pPr>
            <a:r>
              <a:rPr lang="en-US" sz="1100" dirty="0">
                <a:latin typeface="Gotham" panose="02000504050000020004" charset="0"/>
                <a:cs typeface="Gotham" panose="02000504050000020004" charset="0"/>
                <a:sym typeface="+mn-ea"/>
              </a:rPr>
              <a:t>Moderator “Forum Group Discussion Kapal Roro” for PT Pelabuhan Indonesia | Harris Hotel </a:t>
            </a:r>
            <a:r>
              <a:rPr lang="en-US" sz="1100" dirty="0" err="1">
                <a:latin typeface="Gotham" panose="02000504050000020004" charset="0"/>
                <a:cs typeface="Gotham" panose="02000504050000020004" charset="0"/>
                <a:sym typeface="+mn-ea"/>
              </a:rPr>
              <a:t>Bundaran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Satelit</a:t>
            </a:r>
            <a:r>
              <a:rPr lang="en-US" sz="1100" dirty="0">
                <a:latin typeface="Gotham" panose="02000504050000020004" charset="0"/>
                <a:cs typeface="Gotham" panose="02000504050000020004" charset="0"/>
                <a:sym typeface="+mn-ea"/>
              </a:rPr>
              <a:t>, Surabaya | (5 November 2024)</a:t>
            </a:r>
          </a:p>
          <a:p>
            <a:pPr marL="230505" indent="-228600">
              <a:lnSpc>
                <a:spcPct val="90000"/>
              </a:lnSpc>
              <a:spcAft>
                <a:spcPts val="600"/>
              </a:spcAft>
              <a:buFont typeface="+mj-lt"/>
              <a:buAutoNum type="arabicPeriod" startAt="119"/>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Efektif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dalam</a:t>
            </a:r>
            <a:r>
              <a:rPr lang="en-US" sz="1100" dirty="0">
                <a:latin typeface="Gotham" panose="02000504050000020004" charset="0"/>
                <a:cs typeface="Gotham" panose="02000504050000020004" charset="0"/>
                <a:sym typeface="+mn-ea"/>
              </a:rPr>
              <a:t> Rangka </a:t>
            </a:r>
            <a:r>
              <a:rPr lang="en-US" sz="1100" dirty="0" err="1">
                <a:latin typeface="Gotham" panose="02000504050000020004" charset="0"/>
                <a:cs typeface="Gotham" panose="02000504050000020004" charset="0"/>
                <a:sym typeface="+mn-ea"/>
              </a:rPr>
              <a:t>Membangun</a:t>
            </a:r>
            <a:r>
              <a:rPr lang="en-US" sz="1100" dirty="0">
                <a:latin typeface="Gotham" panose="02000504050000020004" charset="0"/>
                <a:cs typeface="Gotham" panose="02000504050000020004" charset="0"/>
                <a:sym typeface="+mn-ea"/>
              </a:rPr>
              <a:t> Kerjasama Tim </a:t>
            </a:r>
            <a:r>
              <a:rPr lang="en-US" sz="1100" dirty="0" err="1">
                <a:latin typeface="Gotham" panose="02000504050000020004" charset="0"/>
                <a:cs typeface="Gotham" panose="02000504050000020004" charset="0"/>
                <a:sym typeface="+mn-ea"/>
              </a:rPr>
              <a:t>Secara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Harmonis</a:t>
            </a:r>
            <a:r>
              <a:rPr lang="en-US" sz="1100" dirty="0">
                <a:latin typeface="Gotham" panose="02000504050000020004" charset="0"/>
                <a:cs typeface="Gotham" panose="02000504050000020004" charset="0"/>
                <a:sym typeface="+mn-ea"/>
              </a:rPr>
              <a:t>” for UIN Sunan Ampel Surabaya |GreenSA in UINSA, Surabaya | (8 November 2024)</a:t>
            </a:r>
          </a:p>
          <a:p>
            <a:pPr marL="230505" indent="-228600">
              <a:lnSpc>
                <a:spcPct val="90000"/>
              </a:lnSpc>
              <a:spcAft>
                <a:spcPts val="600"/>
              </a:spcAft>
              <a:buFont typeface="+mj-lt"/>
              <a:buAutoNum type="arabicPeriod" startAt="119"/>
            </a:pPr>
            <a:r>
              <a:rPr lang="en-US" sz="1100" dirty="0">
                <a:latin typeface="Gotham" panose="02000504050000020004" charset="0"/>
                <a:cs typeface="Gotham" panose="02000504050000020004" charset="0"/>
                <a:sym typeface="+mn-ea"/>
              </a:rPr>
              <a:t>Moderator “Debat </a:t>
            </a:r>
            <a:r>
              <a:rPr lang="en-US" sz="1100" dirty="0" err="1">
                <a:latin typeface="Gotham" panose="02000504050000020004" charset="0"/>
                <a:cs typeface="Gotham" panose="02000504050000020004" charset="0"/>
                <a:sym typeface="+mn-ea"/>
              </a:rPr>
              <a:t>Walikota</a:t>
            </a:r>
            <a:r>
              <a:rPr lang="en-US" sz="1100" dirty="0">
                <a:latin typeface="Gotham" panose="02000504050000020004" charset="0"/>
                <a:cs typeface="Gotham" panose="02000504050000020004" charset="0"/>
                <a:sym typeface="+mn-ea"/>
              </a:rPr>
              <a:t> Malang 2024” for JTV | Grand Mercure </a:t>
            </a:r>
            <a:r>
              <a:rPr lang="en-US" sz="1100" dirty="0" err="1">
                <a:latin typeface="Gotham" panose="02000504050000020004" charset="0"/>
                <a:cs typeface="Gotham" panose="02000504050000020004" charset="0"/>
                <a:sym typeface="+mn-ea"/>
              </a:rPr>
              <a:t>Mirama</a:t>
            </a:r>
            <a:r>
              <a:rPr lang="en-US" sz="1100" dirty="0">
                <a:latin typeface="Gotham" panose="02000504050000020004" charset="0"/>
                <a:cs typeface="Gotham" panose="02000504050000020004" charset="0"/>
                <a:sym typeface="+mn-ea"/>
              </a:rPr>
              <a:t>, Malang | (9 November 2024)</a:t>
            </a:r>
          </a:p>
          <a:p>
            <a:pPr marL="230505" indent="-228600">
              <a:lnSpc>
                <a:spcPct val="90000"/>
              </a:lnSpc>
              <a:spcAft>
                <a:spcPts val="600"/>
              </a:spcAft>
              <a:buFont typeface="+mj-lt"/>
              <a:buAutoNum type="arabicPeriod" startAt="119"/>
            </a:pPr>
            <a:r>
              <a:rPr lang="en-US" sz="1100" dirty="0">
                <a:latin typeface="Gotham" panose="02000504050000020004" charset="0"/>
                <a:cs typeface="Gotham" panose="02000504050000020004" charset="0"/>
                <a:sym typeface="+mn-ea"/>
              </a:rPr>
              <a:t>MC “HUT Surya 35th” for </a:t>
            </a:r>
            <a:r>
              <a:rPr lang="en-US" sz="1100" dirty="0" err="1">
                <a:latin typeface="Gotham" panose="02000504050000020004" charset="0"/>
                <a:cs typeface="Gotham" panose="02000504050000020004" charset="0"/>
                <a:sym typeface="+mn-ea"/>
              </a:rPr>
              <a:t>Tribun</a:t>
            </a:r>
            <a:r>
              <a:rPr lang="en-US" sz="1100" dirty="0">
                <a:latin typeface="Gotham" panose="02000504050000020004" charset="0"/>
                <a:cs typeface="Gotham" panose="02000504050000020004" charset="0"/>
                <a:sym typeface="+mn-ea"/>
              </a:rPr>
              <a:t> Jawa Timur |Dyandra Convention Center, Surabaya | (12 November 2024)</a:t>
            </a:r>
          </a:p>
          <a:p>
            <a:pPr marL="230505" indent="-228600">
              <a:lnSpc>
                <a:spcPct val="90000"/>
              </a:lnSpc>
              <a:spcAft>
                <a:spcPts val="600"/>
              </a:spcAft>
              <a:buFont typeface="+mj-lt"/>
              <a:buAutoNum type="arabicPeriod" startAt="119"/>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ASN” for Dinas </a:t>
            </a:r>
            <a:r>
              <a:rPr lang="en-US" sz="1100" dirty="0" err="1">
                <a:latin typeface="Gotham" panose="02000504050000020004" charset="0"/>
                <a:cs typeface="Gotham" panose="02000504050000020004" charset="0"/>
                <a:sym typeface="+mn-ea"/>
              </a:rPr>
              <a:t>Pemberdayaan</a:t>
            </a:r>
            <a:r>
              <a:rPr lang="en-US" sz="1100" dirty="0">
                <a:latin typeface="Gotham" panose="02000504050000020004" charset="0"/>
                <a:cs typeface="Gotham" panose="02000504050000020004" charset="0"/>
                <a:sym typeface="+mn-ea"/>
              </a:rPr>
              <a:t> Masyarakat dan Desa </a:t>
            </a:r>
            <a:r>
              <a:rPr lang="en-US" sz="1100" dirty="0" err="1">
                <a:latin typeface="Gotham" panose="02000504050000020004" charset="0"/>
                <a:cs typeface="Gotham" panose="02000504050000020004" charset="0"/>
                <a:sym typeface="+mn-ea"/>
              </a:rPr>
              <a:t>Palangka</a:t>
            </a:r>
            <a:r>
              <a:rPr lang="en-US" sz="1100" dirty="0">
                <a:latin typeface="Gotham" panose="02000504050000020004" charset="0"/>
                <a:cs typeface="Gotham" panose="02000504050000020004" charset="0"/>
                <a:sym typeface="+mn-ea"/>
              </a:rPr>
              <a:t> Raya, Kalimantan Tengah | Kantor PMD Kalimantan Tengah | (12 November 2024)</a:t>
            </a:r>
          </a:p>
          <a:p>
            <a:pPr marL="230505" indent="-228600">
              <a:lnSpc>
                <a:spcPct val="90000"/>
              </a:lnSpc>
              <a:spcAft>
                <a:spcPts val="600"/>
              </a:spcAft>
              <a:buFont typeface="+mj-lt"/>
              <a:buAutoNum type="arabicPeriod" startAt="119"/>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Tasyakuran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Keluarga</a:t>
            </a:r>
            <a:r>
              <a:rPr lang="en-US" sz="1100" dirty="0">
                <a:latin typeface="Gotham" panose="02000504050000020004" charset="0"/>
                <a:cs typeface="Gotham" panose="02000504050000020004" charset="0"/>
                <a:sym typeface="+mn-ea"/>
              </a:rPr>
              <a:t> Besar </a:t>
            </a:r>
            <a:r>
              <a:rPr lang="en-US" sz="1100" dirty="0" err="1">
                <a:latin typeface="Gotham" panose="02000504050000020004" charset="0"/>
                <a:cs typeface="Gotham" panose="02000504050000020004" charset="0"/>
                <a:sym typeface="+mn-ea"/>
              </a:rPr>
              <a:t>Pemenangan</a:t>
            </a:r>
            <a:r>
              <a:rPr lang="en-US" sz="1100" dirty="0">
                <a:latin typeface="Gotham" panose="02000504050000020004" charset="0"/>
                <a:cs typeface="Gotham" panose="02000504050000020004" charset="0"/>
                <a:sym typeface="+mn-ea"/>
              </a:rPr>
              <a:t> BHS Surabaya-</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The Empire Palace, Surabaya | (17 November 2024)</a:t>
            </a:r>
          </a:p>
          <a:p>
            <a:pPr marL="230505" indent="-228600">
              <a:lnSpc>
                <a:spcPct val="90000"/>
              </a:lnSpc>
              <a:spcAft>
                <a:spcPts val="600"/>
              </a:spcAft>
              <a:buFont typeface="+mj-lt"/>
              <a:buAutoNum type="arabicPeriod" startAt="119"/>
            </a:pPr>
            <a:r>
              <a:rPr lang="en-US" sz="1100" dirty="0">
                <a:latin typeface="Gotham" panose="02000504050000020004" charset="0"/>
                <a:cs typeface="Gotham" panose="02000504050000020004" charset="0"/>
                <a:sym typeface="+mn-ea"/>
              </a:rPr>
              <a:t>Moderator “Debat Publik </a:t>
            </a:r>
            <a:r>
              <a:rPr lang="en-US" sz="1100" dirty="0" err="1">
                <a:latin typeface="Gotham" panose="02000504050000020004" charset="0"/>
                <a:cs typeface="Gotham" panose="02000504050000020004" charset="0"/>
                <a:sym typeface="+mn-ea"/>
              </a:rPr>
              <a:t>Ketiga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Pemilihan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Bupati</a:t>
            </a:r>
            <a:r>
              <a:rPr lang="en-US" sz="1100" dirty="0">
                <a:latin typeface="Gotham" panose="02000504050000020004" charset="0"/>
                <a:cs typeface="Gotham" panose="02000504050000020004" charset="0"/>
                <a:sym typeface="+mn-ea"/>
              </a:rPr>
              <a:t> &amp; Wakil </a:t>
            </a:r>
            <a:r>
              <a:rPr lang="en-US" sz="1100" dirty="0" err="1">
                <a:latin typeface="Gotham" panose="02000504050000020004" charset="0"/>
                <a:cs typeface="Gotham" panose="02000504050000020004" charset="0"/>
                <a:sym typeface="+mn-ea"/>
              </a:rPr>
              <a:t>Bupati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for JTV | Kantor JTV, Surabaya | (18 November 2024)</a:t>
            </a:r>
          </a:p>
        </p:txBody>
      </p:sp>
      <p:sp>
        <p:nvSpPr>
          <p:cNvPr id="3" name="Text Box 2">
            <a:extLst>
              <a:ext uri="{FF2B5EF4-FFF2-40B4-BE49-F238E27FC236}">
                <a16:creationId xmlns:a16="http://schemas.microsoft.com/office/drawing/2014/main" id="{C3E8B778-9DCE-F4FA-2ED8-030B5AC731FD}"/>
              </a:ext>
            </a:extLst>
          </p:cNvPr>
          <p:cNvSpPr txBox="1"/>
          <p:nvPr/>
        </p:nvSpPr>
        <p:spPr>
          <a:xfrm>
            <a:off x="6714076" y="192052"/>
            <a:ext cx="4804824" cy="5279907"/>
          </a:xfrm>
          <a:prstGeom prst="rect">
            <a:avLst/>
          </a:prstGeom>
          <a:noFill/>
          <a:ln w="9525">
            <a:noFill/>
          </a:ln>
        </p:spPr>
        <p:txBody>
          <a:bodyPr wrap="square">
            <a:spAutoFit/>
          </a:bodyPr>
          <a:lstStyle/>
          <a:p>
            <a:pPr marL="230505" indent="-228600">
              <a:lnSpc>
                <a:spcPct val="90000"/>
              </a:lnSpc>
              <a:spcAft>
                <a:spcPts val="600"/>
              </a:spcAft>
              <a:buSzPct val="100000"/>
              <a:buFont typeface="+mj-lt"/>
              <a:buAutoNum type="arabicPeriod" startAt="12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Kompetensi</a:t>
            </a:r>
            <a:r>
              <a:rPr lang="en-US" sz="1100" dirty="0">
                <a:latin typeface="Gotham" panose="02000504050000020004" charset="0"/>
                <a:cs typeface="Gotham" panose="02000504050000020004" charset="0"/>
                <a:sym typeface="+mn-ea"/>
              </a:rPr>
              <a:t> ASN” for BKPSDM Kota Kediri | Hotel </a:t>
            </a:r>
            <a:r>
              <a:rPr lang="en-US" sz="1100" dirty="0" err="1">
                <a:latin typeface="Gotham" panose="02000504050000020004" charset="0"/>
                <a:cs typeface="Gotham" panose="02000504050000020004" charset="0"/>
                <a:sym typeface="+mn-ea"/>
              </a:rPr>
              <a:t>Insumo</a:t>
            </a:r>
            <a:r>
              <a:rPr lang="en-US" sz="1100" dirty="0">
                <a:latin typeface="Gotham" panose="02000504050000020004" charset="0"/>
                <a:cs typeface="Gotham" panose="02000504050000020004" charset="0"/>
                <a:sym typeface="+mn-ea"/>
              </a:rPr>
              <a:t> Palace, Kediri| (19 November 2024)</a:t>
            </a:r>
          </a:p>
          <a:p>
            <a:pPr marL="230505" indent="-228600">
              <a:lnSpc>
                <a:spcPct val="90000"/>
              </a:lnSpc>
              <a:spcAft>
                <a:spcPts val="600"/>
              </a:spcAft>
              <a:buSzPct val="100000"/>
              <a:buFont typeface="+mj-lt"/>
              <a:buAutoNum type="arabicPeriod" startAt="127"/>
            </a:pPr>
            <a:r>
              <a:rPr lang="en-US" sz="1100" dirty="0">
                <a:latin typeface="Gotham" panose="02000504050000020004" charset="0"/>
                <a:cs typeface="Gotham" panose="02000504050000020004" charset="0"/>
                <a:sym typeface="+mn-ea"/>
              </a:rPr>
              <a:t>MC “Opening Ceremony SMP Tri Guna Bhakti” | SMP Tri Guna Bhakti, Surabaya | (20 November 2024)</a:t>
            </a:r>
          </a:p>
          <a:p>
            <a:pPr marL="230505" indent="-228600">
              <a:lnSpc>
                <a:spcPct val="90000"/>
              </a:lnSpc>
              <a:spcAft>
                <a:spcPts val="600"/>
              </a:spcAft>
              <a:buFont typeface="+mj-lt"/>
              <a:buAutoNum type="arabicPeriod" startAt="129"/>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“P5 </a:t>
            </a:r>
            <a:r>
              <a:rPr lang="en-US" sz="1100" dirty="0" err="1">
                <a:latin typeface="Gotham" panose="02000504050000020004" charset="0"/>
                <a:cs typeface="Gotham" panose="02000504050000020004" charset="0"/>
                <a:sym typeface="+mn-ea"/>
              </a:rPr>
              <a:t>Kebekerjaan</a:t>
            </a:r>
            <a:r>
              <a:rPr lang="en-US" sz="1100" dirty="0">
                <a:latin typeface="Gotham" panose="02000504050000020004" charset="0"/>
                <a:cs typeface="Gotham" panose="02000504050000020004" charset="0"/>
                <a:sym typeface="+mn-ea"/>
              </a:rPr>
              <a:t>” for SMKS Sunan </a:t>
            </a:r>
            <a:r>
              <a:rPr lang="en-US" sz="1100" dirty="0" err="1">
                <a:latin typeface="Gotham" panose="02000504050000020004" charset="0"/>
                <a:cs typeface="Gotham" panose="02000504050000020004" charset="0"/>
                <a:sym typeface="+mn-ea"/>
              </a:rPr>
              <a:t>Kalijogo</a:t>
            </a:r>
            <a:r>
              <a:rPr lang="en-US" sz="1100" dirty="0">
                <a:latin typeface="Gotham" panose="02000504050000020004" charset="0"/>
                <a:cs typeface="Gotham" panose="02000504050000020004" charset="0"/>
                <a:sym typeface="+mn-ea"/>
              </a:rPr>
              <a:t> | SMKS Sunan </a:t>
            </a:r>
            <a:r>
              <a:rPr lang="en-US" sz="1100" dirty="0" err="1">
                <a:latin typeface="Gotham" panose="02000504050000020004" charset="0"/>
                <a:cs typeface="Gotham" panose="02000504050000020004" charset="0"/>
                <a:sym typeface="+mn-ea"/>
              </a:rPr>
              <a:t>Kalijogo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Lumajang</a:t>
            </a:r>
            <a:r>
              <a:rPr lang="en-US" sz="1100" dirty="0">
                <a:latin typeface="Gotham" panose="02000504050000020004" charset="0"/>
                <a:cs typeface="Gotham" panose="02000504050000020004" charset="0"/>
                <a:sym typeface="+mn-ea"/>
              </a:rPr>
              <a:t> | (21 November 2024)</a:t>
            </a:r>
          </a:p>
          <a:p>
            <a:pPr marL="230505" indent="-228600">
              <a:lnSpc>
                <a:spcPct val="90000"/>
              </a:lnSpc>
              <a:spcAft>
                <a:spcPts val="600"/>
              </a:spcAft>
              <a:buFont typeface="+mj-lt"/>
              <a:buAutoNum type="arabicPeriod" startAt="129"/>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Kapasitas</a:t>
            </a:r>
            <a:r>
              <a:rPr lang="en-US" sz="1100" dirty="0">
                <a:latin typeface="Gotham" panose="02000504050000020004" charset="0"/>
                <a:cs typeface="Gotham" panose="02000504050000020004" charset="0"/>
                <a:sym typeface="+mn-ea"/>
              </a:rPr>
              <a:t> ASN” for UPT BLK Jember | Lembah Indah, Malang | (21 November 2024)</a:t>
            </a:r>
          </a:p>
          <a:p>
            <a:pPr marL="230505" indent="-228600">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Facilitator “</a:t>
            </a:r>
            <a:r>
              <a:rPr lang="en-US" sz="1100" dirty="0" err="1">
                <a:latin typeface="Gotham" panose="02000504050000020004" charset="0"/>
                <a:cs typeface="Gotham" panose="02000504050000020004" charset="0"/>
                <a:sym typeface="+mn-ea"/>
              </a:rPr>
              <a:t>Bimbingan</a:t>
            </a:r>
            <a:r>
              <a:rPr lang="en-US" sz="1100" dirty="0">
                <a:latin typeface="Gotham" panose="02000504050000020004" charset="0"/>
                <a:cs typeface="Gotham" panose="02000504050000020004" charset="0"/>
                <a:sym typeface="+mn-ea"/>
              </a:rPr>
              <a:t> Teknis </a:t>
            </a:r>
            <a:r>
              <a:rPr lang="en-US" sz="1100" dirty="0" err="1">
                <a:latin typeface="Gotham" panose="02000504050000020004" charset="0"/>
                <a:cs typeface="Gotham" panose="02000504050000020004" charset="0"/>
                <a:sym typeface="+mn-ea"/>
              </a:rPr>
              <a:t>Petugas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Layanan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Peserta</a:t>
            </a:r>
            <a:r>
              <a:rPr lang="en-US" sz="1100" dirty="0">
                <a:latin typeface="Gotham" panose="02000504050000020004" charset="0"/>
                <a:cs typeface="Gotham" panose="02000504050000020004" charset="0"/>
                <a:sym typeface="+mn-ea"/>
              </a:rPr>
              <a:t>” for BPJS Kesehatan Jawa Timur | The 101 Malang OJ, Malang | (23 November 2024)</a:t>
            </a:r>
          </a:p>
          <a:p>
            <a:pPr marL="230505" indent="-228600">
              <a:lnSpc>
                <a:spcPct val="90000"/>
              </a:lnSpc>
              <a:spcAft>
                <a:spcPts val="600"/>
              </a:spcAft>
              <a:buFont typeface="+mj-lt"/>
              <a:buAutoNum type="arabicPeriod" startAt="13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Speaking” for PIKK PT PLN (Persero) UIP JBTB| Kantor </a:t>
            </a:r>
            <a:r>
              <a:rPr lang="en-US" sz="1100" dirty="0" err="1">
                <a:latin typeface="Gotham" panose="02000504050000020004" charset="0"/>
                <a:cs typeface="Gotham" panose="02000504050000020004" charset="0"/>
                <a:sym typeface="+mn-ea"/>
              </a:rPr>
              <a:t>Induk</a:t>
            </a:r>
            <a:r>
              <a:rPr lang="en-US" sz="1100" dirty="0">
                <a:latin typeface="Gotham" panose="02000504050000020004" charset="0"/>
                <a:cs typeface="Gotham" panose="02000504050000020004" charset="0"/>
                <a:sym typeface="+mn-ea"/>
              </a:rPr>
              <a:t> PT PLN (Persero) UIP JBTB | (25 November 2024)</a:t>
            </a:r>
          </a:p>
          <a:p>
            <a:pPr marL="230505" indent="-228600">
              <a:lnSpc>
                <a:spcPct val="90000"/>
              </a:lnSpc>
              <a:spcAft>
                <a:spcPts val="600"/>
              </a:spcAft>
              <a:buFont typeface="+mj-lt"/>
              <a:buAutoNum type="arabicPeriod" startAt="13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“Latihan Dasar CPNS 2024” Balai Pendidikan dan Latihan </a:t>
            </a:r>
            <a:r>
              <a:rPr lang="en-US" sz="1100" dirty="0" err="1">
                <a:latin typeface="Gotham" panose="02000504050000020004" charset="0"/>
                <a:cs typeface="Gotham" panose="02000504050000020004" charset="0"/>
                <a:sym typeface="+mn-ea"/>
              </a:rPr>
              <a:t>Kumham</a:t>
            </a:r>
            <a:r>
              <a:rPr lang="en-US" sz="1100" dirty="0">
                <a:latin typeface="Gotham" panose="02000504050000020004" charset="0"/>
                <a:cs typeface="Gotham" panose="02000504050000020004" charset="0"/>
                <a:sym typeface="+mn-ea"/>
              </a:rPr>
              <a:t> Jawa Tengah | Kantor Balai Pendidikan dan Latihan </a:t>
            </a:r>
            <a:r>
              <a:rPr lang="en-US" sz="1100" dirty="0" err="1">
                <a:latin typeface="Gotham" panose="02000504050000020004" charset="0"/>
                <a:cs typeface="Gotham" panose="02000504050000020004" charset="0"/>
                <a:sym typeface="+mn-ea"/>
              </a:rPr>
              <a:t>Kumham</a:t>
            </a:r>
            <a:r>
              <a:rPr lang="en-US" sz="1100" dirty="0">
                <a:latin typeface="Gotham" panose="02000504050000020004" charset="0"/>
                <a:cs typeface="Gotham" panose="02000504050000020004" charset="0"/>
                <a:sym typeface="+mn-ea"/>
              </a:rPr>
              <a:t> Semarang, Jawa Tengah | (28 November 2024)</a:t>
            </a:r>
          </a:p>
          <a:p>
            <a:pPr marL="230505" indent="-228600">
              <a:lnSpc>
                <a:spcPct val="90000"/>
              </a:lnSpc>
              <a:spcAft>
                <a:spcPts val="600"/>
              </a:spcAft>
              <a:buFont typeface="+mj-lt"/>
              <a:buAutoNum type="arabicPeriod" startAt="132"/>
            </a:pPr>
            <a:r>
              <a:rPr lang="en-US" sz="1100" dirty="0">
                <a:latin typeface="Gotham" panose="02000504050000020004" charset="0"/>
                <a:cs typeface="Gotham" panose="02000504050000020004" charset="0"/>
                <a:sym typeface="+mn-ea"/>
              </a:rPr>
              <a:t>MC “Parent Talk-Jaga Daya Tahan </a:t>
            </a:r>
            <a:r>
              <a:rPr lang="en-US" sz="1100" dirty="0" err="1">
                <a:latin typeface="Gotham" panose="02000504050000020004" charset="0"/>
                <a:cs typeface="Gotham" panose="02000504050000020004" charset="0"/>
                <a:sym typeface="+mn-ea"/>
              </a:rPr>
              <a:t>Tubuh</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Optimalkan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Perkembanga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Otak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a:t>
            </a:r>
            <a:r>
              <a:rPr lang="en-US" sz="1100" dirty="0">
                <a:latin typeface="Gotham" panose="02000504050000020004" charset="0"/>
                <a:cs typeface="Gotham" panose="02000504050000020004" charset="0"/>
                <a:sym typeface="+mn-ea"/>
              </a:rPr>
              <a:t> Kecil” for Panacea | Live on Zoom | (29 November 2024)</a:t>
            </a:r>
          </a:p>
          <a:p>
            <a:pPr marL="230505" indent="-228600">
              <a:lnSpc>
                <a:spcPct val="90000"/>
              </a:lnSpc>
              <a:spcAft>
                <a:spcPts val="600"/>
              </a:spcAft>
              <a:buFont typeface="+mj-lt"/>
              <a:buAutoNum type="arabicPeriod" startAt="132"/>
            </a:pPr>
            <a:r>
              <a:rPr lang="en-US" sz="1100" dirty="0">
                <a:latin typeface="Gotham" panose="02000504050000020004" charset="0"/>
                <a:cs typeface="Gotham" panose="02000504050000020004" charset="0"/>
                <a:sym typeface="+mn-ea"/>
              </a:rPr>
              <a:t>MC “Together We Go Further for PT Hutama Karya Employee Gathering | Live on Zoom | (29 November 2024)</a:t>
            </a:r>
          </a:p>
          <a:p>
            <a:pPr marL="230505" indent="-228600">
              <a:lnSpc>
                <a:spcPct val="90000"/>
              </a:lnSpc>
              <a:spcAft>
                <a:spcPts val="600"/>
              </a:spcAft>
              <a:buFont typeface="+mj-lt"/>
              <a:buAutoNum type="arabicPeriod" startAt="13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“Jago </a:t>
            </a:r>
            <a:r>
              <a:rPr lang="en-US" sz="1100" dirty="0" err="1">
                <a:latin typeface="Gotham" panose="02000504050000020004" charset="0"/>
                <a:cs typeface="Gotham" panose="02000504050000020004" charset="0"/>
                <a:sym typeface="+mn-ea"/>
              </a:rPr>
              <a:t>Jualan</a:t>
            </a:r>
            <a:r>
              <a:rPr lang="en-US" sz="1100" dirty="0">
                <a:latin typeface="Gotham" panose="02000504050000020004" charset="0"/>
                <a:cs typeface="Gotham" panose="02000504050000020004" charset="0"/>
                <a:sym typeface="+mn-ea"/>
              </a:rPr>
              <a:t> Modal </a:t>
            </a:r>
            <a:r>
              <a:rPr lang="en-US" sz="1100" dirty="0" err="1">
                <a:latin typeface="Gotham" panose="02000504050000020004" charset="0"/>
                <a:cs typeface="Gotham" panose="02000504050000020004" charset="0"/>
                <a:sym typeface="+mn-ea"/>
              </a:rPr>
              <a:t>Ngomong</a:t>
            </a:r>
            <a:r>
              <a:rPr lang="en-US" sz="1100" dirty="0">
                <a:latin typeface="Gotham" panose="02000504050000020004" charset="0"/>
                <a:cs typeface="Gotham" panose="02000504050000020004" charset="0"/>
                <a:sym typeface="+mn-ea"/>
              </a:rPr>
              <a:t>, Emang Bisa?” for </a:t>
            </a:r>
            <a:r>
              <a:rPr lang="en-US" sz="1100" dirty="0" err="1">
                <a:latin typeface="Gotham" panose="02000504050000020004" charset="0"/>
                <a:cs typeface="Gotham" panose="02000504050000020004" charset="0"/>
                <a:sym typeface="+mn-ea"/>
              </a:rPr>
              <a:t>Itana</a:t>
            </a:r>
            <a:r>
              <a:rPr lang="en-US" sz="1100" dirty="0">
                <a:latin typeface="Gotham" panose="02000504050000020004" charset="0"/>
                <a:cs typeface="Gotham" panose="02000504050000020004" charset="0"/>
                <a:sym typeface="+mn-ea"/>
              </a:rPr>
              <a:t> Skincare | Jolotundo, </a:t>
            </a:r>
            <a:r>
              <a:rPr lang="en-US" sz="1100" dirty="0" err="1">
                <a:latin typeface="Gotham" panose="02000504050000020004" charset="0"/>
                <a:cs typeface="Gotham" panose="02000504050000020004" charset="0"/>
                <a:sym typeface="+mn-ea"/>
              </a:rPr>
              <a:t>Nganjuk</a:t>
            </a:r>
            <a:r>
              <a:rPr lang="en-US" sz="1100" dirty="0">
                <a:latin typeface="Gotham" panose="02000504050000020004" charset="0"/>
                <a:cs typeface="Gotham" panose="02000504050000020004" charset="0"/>
                <a:sym typeface="+mn-ea"/>
              </a:rPr>
              <a:t> | (30 November 2024)</a:t>
            </a:r>
          </a:p>
          <a:p>
            <a:pPr marL="230505" indent="-228600">
              <a:lnSpc>
                <a:spcPct val="90000"/>
              </a:lnSpc>
              <a:spcAft>
                <a:spcPts val="600"/>
              </a:spcAft>
              <a:buFont typeface="+mj-lt"/>
              <a:buAutoNum type="arabicPeriod" startAt="13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“Capacity Building: </a:t>
            </a:r>
            <a:r>
              <a:rPr lang="en-US" sz="1100" dirty="0" err="1">
                <a:latin typeface="Gotham" panose="02000504050000020004" charset="0"/>
                <a:cs typeface="Gotham" panose="02000504050000020004" charset="0"/>
                <a:sym typeface="+mn-ea"/>
              </a:rPr>
              <a:t>Membangun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Budaya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Positif</a:t>
            </a:r>
            <a:r>
              <a:rPr lang="en-US" sz="1100" dirty="0">
                <a:latin typeface="Gotham" panose="02000504050000020004" charset="0"/>
                <a:cs typeface="Gotham" panose="02000504050000020004" charset="0"/>
                <a:sym typeface="+mn-ea"/>
              </a:rPr>
              <a:t>; Sinergi, Etos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Efektif</a:t>
            </a:r>
            <a:r>
              <a:rPr lang="en-US" sz="1100" dirty="0">
                <a:latin typeface="Gotham" panose="02000504050000020004" charset="0"/>
                <a:cs typeface="Gotham" panose="02000504050000020004" charset="0"/>
                <a:sym typeface="+mn-ea"/>
              </a:rPr>
              <a:t>” for RSUD </a:t>
            </a:r>
            <a:r>
              <a:rPr lang="en-US" sz="1100" dirty="0" err="1">
                <a:latin typeface="Gotham" panose="02000504050000020004" charset="0"/>
                <a:cs typeface="Gotham" panose="02000504050000020004" charset="0"/>
                <a:sym typeface="+mn-ea"/>
              </a:rPr>
              <a:t>Loekmono</a:t>
            </a:r>
            <a:r>
              <a:rPr lang="en-US" sz="1100" dirty="0">
                <a:latin typeface="Gotham" panose="02000504050000020004" charset="0"/>
                <a:cs typeface="Gotham" panose="02000504050000020004" charset="0"/>
                <a:sym typeface="+mn-ea"/>
              </a:rPr>
              <a:t> Hadi Kudus | Singhasari Resort, Batu | (30 November, 7,14,16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p:txBody>
      </p:sp>
      <p:grpSp>
        <p:nvGrpSpPr>
          <p:cNvPr id="12" name="Group 11">
            <a:extLst>
              <a:ext uri="{FF2B5EF4-FFF2-40B4-BE49-F238E27FC236}">
                <a16:creationId xmlns:a16="http://schemas.microsoft.com/office/drawing/2014/main" id="{4D264900-8ED7-305B-3138-EEB491A69605}"/>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3C2C3AD8-A746-42D4-C929-9CE943637A44}"/>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25952A15-4897-0CE3-1CEE-280F51116016}"/>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B6EDA970-CC83-6852-C24C-37ADA13F848F}"/>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C64256FE-5AD1-6CB6-8734-B295D9512D2B}"/>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B37BED75-B60F-AE47-7536-F19902982086}"/>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A5E43442-51AA-EBC2-FAE0-912A7CB4690F}"/>
                  </a:ext>
                </a:extLst>
              </p:cNvPr>
              <p:cNvSpPr txBox="1"/>
              <p:nvPr/>
            </p:nvSpPr>
            <p:spPr>
              <a:xfrm>
                <a:off x="6329" y="10844"/>
                <a:ext cx="2483" cy="531"/>
              </a:xfrm>
              <a:prstGeom prst="rect">
                <a:avLst/>
              </a:prstGeom>
              <a:noFill/>
            </p:spPr>
            <p:txBody>
              <a:bodyPr wrap="square" rtlCol="0">
                <a:spAutoFit/>
              </a:bodyPr>
              <a:lstStyle/>
              <a:p>
                <a:r>
                  <a:rPr lang="en-US" sz="1600" dirty="0" err="1">
                    <a:solidFill>
                      <a:srgbClr val="C39B80"/>
                    </a:solidFill>
                    <a:latin typeface="Tenor Sans" panose="02000000000000000000" charset="0"/>
                    <a:cs typeface="Tenor Sans" panose="02000000000000000000" charset="0"/>
                  </a:rPr>
                  <a:t>Rizqiani</a:t>
                </a:r>
                <a:r>
                  <a:rPr lang="en-US" sz="1600" dirty="0">
                    <a:solidFill>
                      <a:srgbClr val="C39B80"/>
                    </a:solidFill>
                    <a:latin typeface="Tenor Sans" panose="02000000000000000000" charset="0"/>
                    <a:cs typeface="Tenor Sans" panose="02000000000000000000" charset="0"/>
                  </a:rPr>
                  <a:t> Putri</a:t>
                </a:r>
              </a:p>
            </p:txBody>
          </p:sp>
        </p:grpSp>
      </p:grpSp>
      <p:grpSp>
        <p:nvGrpSpPr>
          <p:cNvPr id="10" name="Group 9">
            <a:extLst>
              <a:ext uri="{FF2B5EF4-FFF2-40B4-BE49-F238E27FC236}">
                <a16:creationId xmlns:a16="http://schemas.microsoft.com/office/drawing/2014/main" id="{44F12A42-070C-56E5-BC69-0DCFA65EE947}"/>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8141782C-467D-71F6-3F3C-6CB60C6E6C99}"/>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786F5755-196C-763B-7AD4-D3A09F2EAF97}"/>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706064B8-9374-45AF-3DEE-F8C483301A40}"/>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6EF3910A-D15A-0620-F7BB-30A1CC9F9653}"/>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24</a:t>
              </a:r>
            </a:p>
          </p:txBody>
        </p:sp>
        <p:sp>
          <p:nvSpPr>
            <p:cNvPr id="15" name="Text Box 14">
              <a:extLst>
                <a:ext uri="{FF2B5EF4-FFF2-40B4-BE49-F238E27FC236}">
                  <a16:creationId xmlns:a16="http://schemas.microsoft.com/office/drawing/2014/main" id="{4AB67299-9107-A729-E387-82FDD739127C}"/>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extLst>
      <p:ext uri="{BB962C8B-B14F-4D97-AF65-F5344CB8AC3E}">
        <p14:creationId xmlns:p14="http://schemas.microsoft.com/office/powerpoint/2010/main" val="2976981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9D1E30ED-66CC-74B5-2E15-1CA4752C15CB}"/>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4D425F26-3054-F4A9-BF49-E67E0274C0AE}"/>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7C7B2D7B-0100-CAB2-28F3-E52598B79A9F}"/>
              </a:ext>
            </a:extLst>
          </p:cNvPr>
          <p:cNvSpPr txBox="1"/>
          <p:nvPr/>
        </p:nvSpPr>
        <p:spPr>
          <a:xfrm>
            <a:off x="1660043" y="182717"/>
            <a:ext cx="4631580" cy="5507662"/>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38"/>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“5</a:t>
            </a:r>
            <a:r>
              <a:rPr lang="en-US" sz="1100" baseline="30000" dirty="0">
                <a:latin typeface="Gotham" panose="02000504050000020004" charset="0"/>
                <a:cs typeface="Gotham" panose="02000504050000020004" charset="0"/>
                <a:sym typeface="+mn-ea"/>
              </a:rPr>
              <a:t>th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Jombang</a:t>
            </a:r>
            <a:r>
              <a:rPr lang="en-US" sz="1100" dirty="0">
                <a:latin typeface="Gotham" panose="02000504050000020004" charset="0"/>
                <a:cs typeface="Gotham" panose="02000504050000020004" charset="0"/>
                <a:sym typeface="+mn-ea"/>
              </a:rPr>
              <a:t> Bureaucracy Award” for </a:t>
            </a:r>
            <a:r>
              <a:rPr lang="en-US" sz="1100" dirty="0" err="1">
                <a:latin typeface="Gotham" panose="02000504050000020004" charset="0"/>
                <a:cs typeface="Gotham" panose="02000504050000020004" charset="0"/>
                <a:sym typeface="+mn-ea"/>
              </a:rPr>
              <a:t>Sekretariat</a:t>
            </a:r>
            <a:r>
              <a:rPr lang="en-US" sz="1100" dirty="0">
                <a:latin typeface="Gotham" panose="02000504050000020004" charset="0"/>
                <a:cs typeface="Gotham" panose="02000504050000020004" charset="0"/>
                <a:sym typeface="+mn-ea"/>
              </a:rPr>
              <a:t> Daerah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Jombang</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Senyum</a:t>
            </a:r>
            <a:r>
              <a:rPr lang="en-US" sz="1100" dirty="0">
                <a:latin typeface="Gotham" panose="02000504050000020004" charset="0"/>
                <a:cs typeface="Gotham" panose="02000504050000020004" charset="0"/>
                <a:sym typeface="+mn-ea"/>
              </a:rPr>
              <a:t> World Hotel, Batu | (2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38"/>
            </a:pPr>
            <a:r>
              <a:rPr lang="en-US" sz="1100" dirty="0">
                <a:latin typeface="Gotham" panose="02000504050000020004" charset="0"/>
                <a:cs typeface="Gotham" panose="02000504050000020004" charset="0"/>
                <a:sym typeface="+mn-ea"/>
              </a:rPr>
              <a:t>Facilitator “Workshop Videography &amp; Editing Skills, for PLN Unit </a:t>
            </a:r>
            <a:r>
              <a:rPr lang="en-US" sz="1100" dirty="0" err="1">
                <a:latin typeface="Gotham" panose="02000504050000020004" charset="0"/>
                <a:cs typeface="Gotham" panose="02000504050000020004" charset="0"/>
                <a:sym typeface="+mn-ea"/>
              </a:rPr>
              <a:t>Induk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Transmisi</a:t>
            </a:r>
            <a:r>
              <a:rPr lang="en-US" sz="1100" dirty="0">
                <a:latin typeface="Gotham" panose="02000504050000020004" charset="0"/>
                <a:cs typeface="Gotham" panose="02000504050000020004" charset="0"/>
                <a:sym typeface="+mn-ea"/>
              </a:rPr>
              <a:t> Jawa Bagian Timur dan Bali” for IHT Sinergi Bicara | </a:t>
            </a:r>
            <a:r>
              <a:rPr lang="nl-NL" sz="1100" dirty="0">
                <a:latin typeface="Gotham" panose="02000504050000020004" charset="0"/>
                <a:cs typeface="Gotham" panose="02000504050000020004" charset="0"/>
                <a:sym typeface="+mn-ea"/>
              </a:rPr>
              <a:t>Kantor PLN UIT JBM </a:t>
            </a:r>
            <a:r>
              <a:rPr lang="en-US" sz="1100" dirty="0">
                <a:latin typeface="Gotham" panose="02000504050000020004" charset="0"/>
                <a:cs typeface="Gotham" panose="02000504050000020004" charset="0"/>
                <a:sym typeface="+mn-ea"/>
              </a:rPr>
              <a:t>| (</a:t>
            </a:r>
            <a:r>
              <a:rPr lang="nl-NL" sz="1100" dirty="0">
                <a:latin typeface="Gotham" panose="02000504050000020004" charset="0"/>
                <a:cs typeface="Gotham" panose="02000504050000020004" charset="0"/>
                <a:sym typeface="+mn-ea"/>
              </a:rPr>
              <a:t>3-4 Desember 2024</a:t>
            </a:r>
            <a:r>
              <a:rPr lang="en-US" sz="1100" dirty="0">
                <a:latin typeface="Gotham" panose="02000504050000020004" charset="0"/>
                <a:cs typeface="Gotham" panose="02000504050000020004" charset="0"/>
                <a:sym typeface="+mn-ea"/>
              </a:rPr>
              <a:t>)</a:t>
            </a:r>
          </a:p>
          <a:p>
            <a:pPr marL="230505" indent="-228600">
              <a:lnSpc>
                <a:spcPct val="90000"/>
              </a:lnSpc>
              <a:spcAft>
                <a:spcPts val="600"/>
              </a:spcAft>
              <a:buFont typeface="+mj-lt"/>
              <a:buAutoNum type="arabicPeriod" startAt="138"/>
            </a:pPr>
            <a:r>
              <a:rPr lang="en-US" sz="1100" dirty="0">
                <a:latin typeface="Gotham" panose="02000504050000020004" charset="0"/>
                <a:cs typeface="Gotham" panose="02000504050000020004" charset="0"/>
                <a:sym typeface="+mn-ea"/>
              </a:rPr>
              <a:t>MC “Supplier Gathering PLN NP UMRO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for PT PLN (Persero) Nusantara Power | </a:t>
            </a:r>
            <a:r>
              <a:rPr lang="nl-NL" sz="1100" dirty="0">
                <a:latin typeface="Gotham" panose="02000504050000020004" charset="0"/>
                <a:cs typeface="Gotham" panose="02000504050000020004" charset="0"/>
                <a:sym typeface="+mn-ea"/>
              </a:rPr>
              <a:t>Hotel Aston Gresik </a:t>
            </a:r>
            <a:r>
              <a:rPr lang="en-US" sz="1100" dirty="0">
                <a:latin typeface="Gotham" panose="02000504050000020004" charset="0"/>
                <a:cs typeface="Gotham" panose="02000504050000020004" charset="0"/>
                <a:sym typeface="+mn-ea"/>
              </a:rPr>
              <a:t>| (</a:t>
            </a:r>
            <a:r>
              <a:rPr lang="nl-NL" sz="1100" dirty="0">
                <a:latin typeface="Gotham" panose="02000504050000020004" charset="0"/>
                <a:cs typeface="Gotham" panose="02000504050000020004" charset="0"/>
                <a:sym typeface="+mn-ea"/>
              </a:rPr>
              <a:t>5 Desember 2024</a:t>
            </a:r>
            <a:r>
              <a:rPr lang="en-US" sz="1100" dirty="0">
                <a:latin typeface="Gotham" panose="02000504050000020004" charset="0"/>
                <a:cs typeface="Gotham" panose="02000504050000020004" charset="0"/>
                <a:sym typeface="+mn-ea"/>
              </a:rPr>
              <a:t>)</a:t>
            </a:r>
          </a:p>
          <a:p>
            <a:pPr marL="230505" indent="-228600">
              <a:lnSpc>
                <a:spcPct val="90000"/>
              </a:lnSpc>
              <a:spcAft>
                <a:spcPts val="600"/>
              </a:spcAft>
              <a:buFont typeface="+mj-lt"/>
              <a:buAutoNum type="arabicPeriod" startAt="138"/>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“Service Excellence” for </a:t>
            </a:r>
            <a:r>
              <a:rPr lang="en-US" sz="1100" dirty="0" err="1">
                <a:latin typeface="Gotham" panose="02000504050000020004" charset="0"/>
                <a:cs typeface="Gotham" panose="02000504050000020004" charset="0"/>
                <a:sym typeface="+mn-ea"/>
              </a:rPr>
              <a:t>Puskesmas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Kebumen</a:t>
            </a:r>
            <a:r>
              <a:rPr lang="en-US" sz="1100" dirty="0">
                <a:latin typeface="Gotham" panose="02000504050000020004" charset="0"/>
                <a:cs typeface="Gotham" panose="02000504050000020004" charset="0"/>
                <a:sym typeface="+mn-ea"/>
              </a:rPr>
              <a:t> 2 | </a:t>
            </a:r>
            <a:r>
              <a:rPr lang="nl-NL" sz="1100" dirty="0">
                <a:latin typeface="Gotham" panose="02000504050000020004" charset="0"/>
                <a:cs typeface="Gotham" panose="02000504050000020004" charset="0"/>
                <a:sym typeface="+mn-ea"/>
              </a:rPr>
              <a:t>Trio Azana Style Hotel, Kebumen </a:t>
            </a:r>
            <a:r>
              <a:rPr lang="en-US" sz="1100" dirty="0">
                <a:latin typeface="Gotham" panose="02000504050000020004" charset="0"/>
                <a:cs typeface="Gotham" panose="02000504050000020004" charset="0"/>
                <a:sym typeface="+mn-ea"/>
              </a:rPr>
              <a:t>| (</a:t>
            </a:r>
            <a:r>
              <a:rPr lang="nl-NL" sz="1100" dirty="0">
                <a:latin typeface="Gotham" panose="02000504050000020004" charset="0"/>
                <a:cs typeface="Gotham" panose="02000504050000020004" charset="0"/>
                <a:sym typeface="+mn-ea"/>
              </a:rPr>
              <a:t>6 Desember 2024</a:t>
            </a:r>
            <a:r>
              <a:rPr lang="en-US" sz="1100" dirty="0">
                <a:latin typeface="Gotham" panose="02000504050000020004" charset="0"/>
                <a:cs typeface="Gotham" panose="02000504050000020004" charset="0"/>
                <a:sym typeface="+mn-ea"/>
              </a:rPr>
              <a:t>)</a:t>
            </a:r>
          </a:p>
          <a:p>
            <a:pPr marL="230505" indent="-228600">
              <a:lnSpc>
                <a:spcPct val="90000"/>
              </a:lnSpc>
              <a:spcAft>
                <a:spcPts val="600"/>
              </a:spcAft>
              <a:buFont typeface="+mj-lt"/>
              <a:buAutoNum type="arabicPeriod" startAt="138"/>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Fungsi</a:t>
            </a:r>
            <a:r>
              <a:rPr lang="en-US" sz="1100" dirty="0">
                <a:latin typeface="Gotham" panose="02000504050000020004" charset="0"/>
                <a:cs typeface="Gotham" panose="02000504050000020004" charset="0"/>
                <a:sym typeface="+mn-ea"/>
              </a:rPr>
              <a:t> Frontliner” for BPJS Kesehatan Surakarta|</a:t>
            </a:r>
            <a:r>
              <a:rPr lang="nl-NL" sz="1100" dirty="0">
                <a:latin typeface="Gotham" panose="02000504050000020004" charset="0"/>
                <a:cs typeface="Gotham" panose="02000504050000020004" charset="0"/>
                <a:sym typeface="+mn-ea"/>
              </a:rPr>
              <a:t>Hotel Atria, Malang </a:t>
            </a:r>
            <a:r>
              <a:rPr lang="en-US" sz="1100" dirty="0">
                <a:latin typeface="Gotham" panose="02000504050000020004" charset="0"/>
                <a:cs typeface="Gotham" panose="02000504050000020004" charset="0"/>
                <a:sym typeface="+mn-ea"/>
              </a:rPr>
              <a:t>| (</a:t>
            </a:r>
            <a:r>
              <a:rPr lang="nl-NL" sz="1100" dirty="0">
                <a:latin typeface="Gotham" panose="02000504050000020004" charset="0"/>
                <a:cs typeface="Gotham" panose="02000504050000020004" charset="0"/>
                <a:sym typeface="+mn-ea"/>
              </a:rPr>
              <a:t>7 Desember 2024</a:t>
            </a:r>
            <a:r>
              <a:rPr lang="en-US" sz="1100" dirty="0">
                <a:latin typeface="Gotham" panose="02000504050000020004" charset="0"/>
                <a:cs typeface="Gotham" panose="02000504050000020004" charset="0"/>
                <a:sym typeface="+mn-ea"/>
              </a:rPr>
              <a:t>)</a:t>
            </a:r>
          </a:p>
          <a:p>
            <a:pPr marL="230505" indent="-228600">
              <a:lnSpc>
                <a:spcPct val="90000"/>
              </a:lnSpc>
              <a:spcAft>
                <a:spcPts val="600"/>
              </a:spcAft>
              <a:buFont typeface="+mj-lt"/>
              <a:buAutoNum type="arabicPeriod" startAt="138"/>
            </a:pPr>
            <a:r>
              <a:rPr lang="en-US" sz="1100" dirty="0">
                <a:latin typeface="Gotham" panose="02000504050000020004" charset="0"/>
                <a:cs typeface="Gotham" panose="02000504050000020004" charset="0"/>
                <a:sym typeface="+mn-ea"/>
              </a:rPr>
              <a:t>MC “Parent Talk-Jaga Daya Tahan </a:t>
            </a:r>
            <a:r>
              <a:rPr lang="en-US" sz="1100" dirty="0" err="1">
                <a:latin typeface="Gotham" panose="02000504050000020004" charset="0"/>
                <a:cs typeface="Gotham" panose="02000504050000020004" charset="0"/>
                <a:sym typeface="+mn-ea"/>
              </a:rPr>
              <a:t>Tubuh</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Optimalkan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Perkembangan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Otak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a:t>
            </a:r>
            <a:r>
              <a:rPr lang="en-US" sz="1100" dirty="0">
                <a:latin typeface="Gotham" panose="02000504050000020004" charset="0"/>
                <a:cs typeface="Gotham" panose="02000504050000020004" charset="0"/>
                <a:sym typeface="+mn-ea"/>
              </a:rPr>
              <a:t> Kecil” for Panacea | Live on Zoom | (8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endParaRPr lang="en-US" sz="1100" b="0" dirty="0">
              <a:latin typeface="Gotham" panose="02000504050000020004" charset="0"/>
              <a:cs typeface="Gotham" panose="02000504050000020004" charset="0"/>
            </a:endParaRPr>
          </a:p>
          <a:p>
            <a:pPr marL="230505" indent="-228600">
              <a:lnSpc>
                <a:spcPct val="90000"/>
              </a:lnSpc>
              <a:spcAft>
                <a:spcPts val="600"/>
              </a:spcAft>
              <a:buFont typeface="+mj-lt"/>
              <a:buAutoNum type="arabicPeriod" startAt="144"/>
            </a:pPr>
            <a:r>
              <a:rPr lang="en-US" sz="1100" dirty="0">
                <a:latin typeface="Gotham" panose="02000504050000020004" charset="0"/>
                <a:cs typeface="Gotham" panose="02000504050000020004" charset="0"/>
                <a:sym typeface="+mn-ea"/>
              </a:rPr>
              <a:t>Facilitator “</a:t>
            </a:r>
            <a:r>
              <a:rPr lang="en-US" sz="1100" dirty="0" err="1">
                <a:latin typeface="Gotham" panose="02000504050000020004" charset="0"/>
                <a:cs typeface="Gotham" panose="02000504050000020004" charset="0"/>
                <a:sym typeface="+mn-ea"/>
              </a:rPr>
              <a:t>Pembekalan</a:t>
            </a:r>
            <a:r>
              <a:rPr lang="en-US" sz="1100" dirty="0">
                <a:latin typeface="Gotham" panose="02000504050000020004" charset="0"/>
                <a:cs typeface="Gotham" panose="02000504050000020004" charset="0"/>
                <a:sym typeface="+mn-ea"/>
              </a:rPr>
              <a:t> BTN STAR KC 294659” for BTN | Live on Zoom | (8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4"/>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Kualitas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Prima” for Dinas Kesehatan P2KB </a:t>
            </a:r>
            <a:r>
              <a:rPr lang="en-US" sz="1100" dirty="0" err="1">
                <a:latin typeface="Gotham" panose="02000504050000020004" charset="0"/>
                <a:cs typeface="Gotham" panose="02000504050000020004" charset="0"/>
                <a:sym typeface="+mn-ea"/>
              </a:rPr>
              <a:t>Tuban</a:t>
            </a:r>
            <a:r>
              <a:rPr lang="en-US" sz="1100" dirty="0">
                <a:latin typeface="Gotham" panose="02000504050000020004" charset="0"/>
                <a:cs typeface="Gotham" panose="02000504050000020004" charset="0"/>
                <a:sym typeface="+mn-ea"/>
              </a:rPr>
              <a:t> | Kantor Dinas Kesehatan P2KB, </a:t>
            </a:r>
            <a:r>
              <a:rPr lang="en-US" sz="1100" dirty="0" err="1">
                <a:latin typeface="Gotham" panose="02000504050000020004" charset="0"/>
                <a:cs typeface="Gotham" panose="02000504050000020004" charset="0"/>
                <a:sym typeface="+mn-ea"/>
              </a:rPr>
              <a:t>Tuban</a:t>
            </a:r>
            <a:r>
              <a:rPr lang="en-US" sz="1100" dirty="0">
                <a:latin typeface="Gotham" panose="02000504050000020004" charset="0"/>
                <a:cs typeface="Gotham" panose="02000504050000020004" charset="0"/>
                <a:sym typeface="+mn-ea"/>
              </a:rPr>
              <a:t> | (9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4"/>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Kapasitas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Widyaiswara</a:t>
            </a:r>
            <a:r>
              <a:rPr lang="en-US" sz="1100" dirty="0">
                <a:latin typeface="Gotham" panose="02000504050000020004" charset="0"/>
                <a:cs typeface="Gotham" panose="02000504050000020004" charset="0"/>
                <a:sym typeface="+mn-ea"/>
              </a:rPr>
              <a:t> BPSDM </a:t>
            </a:r>
            <a:r>
              <a:rPr lang="en-US" sz="1100" dirty="0" err="1">
                <a:latin typeface="Gotham" panose="02000504050000020004" charset="0"/>
                <a:cs typeface="Gotham" panose="02000504050000020004" charset="0"/>
                <a:sym typeface="+mn-ea"/>
              </a:rPr>
              <a:t>Provinsi</a:t>
            </a:r>
            <a:r>
              <a:rPr lang="en-US" sz="1100" dirty="0">
                <a:latin typeface="Gotham" panose="02000504050000020004" charset="0"/>
                <a:cs typeface="Gotham" panose="02000504050000020004" charset="0"/>
                <a:sym typeface="+mn-ea"/>
              </a:rPr>
              <a:t> Jawa Timur” for BPSDM </a:t>
            </a:r>
            <a:r>
              <a:rPr lang="en-US" sz="1100" dirty="0" err="1">
                <a:latin typeface="Gotham" panose="02000504050000020004" charset="0"/>
                <a:cs typeface="Gotham" panose="02000504050000020004" charset="0"/>
                <a:sym typeface="+mn-ea"/>
              </a:rPr>
              <a:t>Provinsi</a:t>
            </a:r>
            <a:r>
              <a:rPr lang="en-US" sz="1100" dirty="0">
                <a:latin typeface="Gotham" panose="02000504050000020004" charset="0"/>
                <a:cs typeface="Gotham" panose="02000504050000020004" charset="0"/>
                <a:sym typeface="+mn-ea"/>
              </a:rPr>
              <a:t> Jawa Timur | Hotel Aston Inn, Batu | (10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44"/>
            </a:pP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144"/>
            </a:pP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44"/>
            </a:pPr>
            <a:endParaRPr lang="en-US" sz="1100" b="0" dirty="0">
              <a:latin typeface="Gotham" panose="02000504050000020004" charset="0"/>
              <a:cs typeface="Gotham" panose="02000504050000020004" charset="0"/>
            </a:endParaRPr>
          </a:p>
        </p:txBody>
      </p:sp>
      <p:grpSp>
        <p:nvGrpSpPr>
          <p:cNvPr id="12" name="Group 11">
            <a:extLst>
              <a:ext uri="{FF2B5EF4-FFF2-40B4-BE49-F238E27FC236}">
                <a16:creationId xmlns:a16="http://schemas.microsoft.com/office/drawing/2014/main" id="{F49975DF-721C-7103-B5A2-9A8E32FE4DE7}"/>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FE140BF7-89C8-DC5B-C5ED-4C1B920A0DD4}"/>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2B35B7C8-4FCF-D863-94ED-BA0AB98D5B72}"/>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67DC0C0C-A8ED-23FF-F193-963DA0CFCE39}"/>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1528A410-CAFD-474B-C2F8-E088C02662D5}"/>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878EC937-3B77-129F-1B66-217405F84197}"/>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77B13300-862B-EB5D-DAD6-B08DB90B43E6}"/>
                  </a:ext>
                </a:extLst>
              </p:cNvPr>
              <p:cNvSpPr txBox="1"/>
              <p:nvPr/>
            </p:nvSpPr>
            <p:spPr>
              <a:xfrm>
                <a:off x="6329" y="10844"/>
                <a:ext cx="2483" cy="531"/>
              </a:xfrm>
              <a:prstGeom prst="rect">
                <a:avLst/>
              </a:prstGeom>
              <a:noFill/>
            </p:spPr>
            <p:txBody>
              <a:bodyPr wrap="square" rtlCol="0">
                <a:spAutoFit/>
              </a:bodyPr>
              <a:lstStyle/>
              <a:p>
                <a:r>
                  <a:rPr lang="en-US" sz="1600" dirty="0" err="1">
                    <a:solidFill>
                      <a:srgbClr val="C39B80"/>
                    </a:solidFill>
                    <a:latin typeface="Tenor Sans" panose="02000000000000000000" charset="0"/>
                    <a:cs typeface="Tenor Sans" panose="02000000000000000000" charset="0"/>
                  </a:rPr>
                  <a:t>Rizqiani</a:t>
                </a:r>
                <a:r>
                  <a:rPr lang="en-US" sz="1600" dirty="0">
                    <a:solidFill>
                      <a:srgbClr val="C39B80"/>
                    </a:solidFill>
                    <a:latin typeface="Tenor Sans" panose="02000000000000000000" charset="0"/>
                    <a:cs typeface="Tenor Sans" panose="02000000000000000000" charset="0"/>
                  </a:rPr>
                  <a:t> Putri</a:t>
                </a:r>
              </a:p>
            </p:txBody>
          </p:sp>
        </p:grpSp>
      </p:grpSp>
      <p:grpSp>
        <p:nvGrpSpPr>
          <p:cNvPr id="10" name="Group 9">
            <a:extLst>
              <a:ext uri="{FF2B5EF4-FFF2-40B4-BE49-F238E27FC236}">
                <a16:creationId xmlns:a16="http://schemas.microsoft.com/office/drawing/2014/main" id="{FBEBDF61-909D-3D86-9A05-A30EC31CF775}"/>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89160047-C42A-162A-77C6-E0A07D47AC72}"/>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6B4BF86F-79C0-9190-630C-CC9AFAE08DF5}"/>
                </a:ext>
              </a:extLst>
            </p:cNvPr>
            <p:cNvSpPr txBox="1"/>
            <p:nvPr/>
          </p:nvSpPr>
          <p:spPr>
            <a:xfrm>
              <a:off x="6329" y="11484"/>
              <a:ext cx="3066" cy="531"/>
            </a:xfrm>
            <a:prstGeom prst="rect">
              <a:avLst/>
            </a:prstGeom>
            <a:noFill/>
          </p:spPr>
          <p:txBody>
            <a:bodyPr wrap="square" rtlCol="0">
              <a:spAutoFit/>
            </a:bodyPr>
            <a:lstStyle/>
            <a:p>
              <a:r>
                <a:rPr lang="en-US" sz="1600" dirty="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2AE55372-76E6-2394-DF22-1BE7FAF8FB7A}"/>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50E6131B-5346-D450-E910-6DCB6716C415}"/>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24</a:t>
              </a:r>
            </a:p>
          </p:txBody>
        </p:sp>
        <p:sp>
          <p:nvSpPr>
            <p:cNvPr id="15" name="Text Box 14">
              <a:extLst>
                <a:ext uri="{FF2B5EF4-FFF2-40B4-BE49-F238E27FC236}">
                  <a16:creationId xmlns:a16="http://schemas.microsoft.com/office/drawing/2014/main" id="{F821195D-6626-7E8E-2FE2-1D3F5F964BA8}"/>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
        <p:nvSpPr>
          <p:cNvPr id="14" name="Text Box 99">
            <a:extLst>
              <a:ext uri="{FF2B5EF4-FFF2-40B4-BE49-F238E27FC236}">
                <a16:creationId xmlns:a16="http://schemas.microsoft.com/office/drawing/2014/main" id="{D33A6D7C-C65D-39A2-E764-761AA428FC81}"/>
              </a:ext>
            </a:extLst>
          </p:cNvPr>
          <p:cNvSpPr txBox="1"/>
          <p:nvPr/>
        </p:nvSpPr>
        <p:spPr>
          <a:xfrm>
            <a:off x="6437740" y="182717"/>
            <a:ext cx="4631580" cy="5507662"/>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14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Public Speaking </a:t>
            </a:r>
            <a:r>
              <a:rPr lang="en-US" sz="1100" dirty="0" err="1">
                <a:latin typeface="Gotham" panose="02000504050000020004" charset="0"/>
                <a:cs typeface="Gotham" panose="02000504050000020004" charset="0"/>
                <a:sym typeface="+mn-ea"/>
              </a:rPr>
              <a:t>bagi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Pengurus</a:t>
            </a:r>
            <a:r>
              <a:rPr lang="en-US" sz="1100" dirty="0">
                <a:latin typeface="Gotham" panose="02000504050000020004" charset="0"/>
                <a:cs typeface="Gotham" panose="02000504050000020004" charset="0"/>
                <a:sym typeface="+mn-ea"/>
              </a:rPr>
              <a:t> TP PKK” for TP PKK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Kediri | Gedung </a:t>
            </a:r>
            <a:r>
              <a:rPr lang="en-US" sz="1100" dirty="0" err="1">
                <a:latin typeface="Gotham" panose="02000504050000020004" charset="0"/>
                <a:cs typeface="Gotham" panose="02000504050000020004" charset="0"/>
                <a:sym typeface="+mn-ea"/>
              </a:rPr>
              <a:t>Baghawanta</a:t>
            </a:r>
            <a:r>
              <a:rPr lang="en-US" sz="1100" dirty="0">
                <a:latin typeface="Gotham" panose="02000504050000020004" charset="0"/>
                <a:cs typeface="Gotham" panose="02000504050000020004" charset="0"/>
                <a:sym typeface="+mn-ea"/>
              </a:rPr>
              <a:t> Bhari, Kediri | (11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“Workshop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Status Kesehatan Balita” for Dinas Kesehatan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Situbondo</a:t>
            </a:r>
            <a:r>
              <a:rPr lang="en-US" sz="1100" dirty="0">
                <a:latin typeface="Gotham" panose="02000504050000020004" charset="0"/>
                <a:cs typeface="Gotham" panose="02000504050000020004" charset="0"/>
                <a:sym typeface="+mn-ea"/>
              </a:rPr>
              <a:t>| Gedung </a:t>
            </a:r>
            <a:r>
              <a:rPr lang="en-US" sz="1100" dirty="0" err="1">
                <a:latin typeface="Gotham" panose="02000504050000020004" charset="0"/>
                <a:cs typeface="Gotham" panose="02000504050000020004" charset="0"/>
                <a:sym typeface="+mn-ea"/>
              </a:rPr>
              <a:t>Bayangkara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Jananuraga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Situbondo</a:t>
            </a:r>
            <a:r>
              <a:rPr lang="en-US" sz="1100" dirty="0">
                <a:latin typeface="Gotham" panose="02000504050000020004" charset="0"/>
                <a:cs typeface="Gotham" panose="02000504050000020004" charset="0"/>
                <a:sym typeface="+mn-ea"/>
              </a:rPr>
              <a:t> | (12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Bimtek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Peningkatan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Publik dan </a:t>
            </a:r>
            <a:r>
              <a:rPr lang="en-US" sz="1100" dirty="0" err="1">
                <a:latin typeface="Gotham" panose="02000504050000020004" charset="0"/>
                <a:cs typeface="Gotham" panose="02000504050000020004" charset="0"/>
                <a:sym typeface="+mn-ea"/>
              </a:rPr>
              <a:t>Pengembangan</a:t>
            </a:r>
            <a:r>
              <a:rPr lang="en-US" sz="1100" dirty="0">
                <a:latin typeface="Gotham" panose="02000504050000020004" charset="0"/>
                <a:cs typeface="Gotham" panose="02000504050000020004" charset="0"/>
                <a:sym typeface="+mn-ea"/>
              </a:rPr>
              <a:t> SDM” for </a:t>
            </a:r>
            <a:r>
              <a:rPr lang="en-US" sz="1100" dirty="0" err="1">
                <a:latin typeface="Gotham" panose="02000504050000020004" charset="0"/>
                <a:cs typeface="Gotham" panose="02000504050000020004" charset="0"/>
                <a:sym typeface="+mn-ea"/>
              </a:rPr>
              <a:t>Bapenda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Jombang</a:t>
            </a:r>
            <a:r>
              <a:rPr lang="en-US" sz="1100" dirty="0">
                <a:latin typeface="Gotham" panose="02000504050000020004" charset="0"/>
                <a:cs typeface="Gotham" panose="02000504050000020004" charset="0"/>
                <a:sym typeface="+mn-ea"/>
              </a:rPr>
              <a:t> | Hotel Tara, Yogyakarta | (13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Pembinaan</a:t>
            </a:r>
            <a:r>
              <a:rPr lang="en-US" sz="1100" dirty="0">
                <a:latin typeface="Gotham" panose="02000504050000020004" charset="0"/>
                <a:cs typeface="Gotham" panose="02000504050000020004" charset="0"/>
                <a:sym typeface="+mn-ea"/>
              </a:rPr>
              <a:t> Guru” for SMP Al Muslim | SMP Al Muslim,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(16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7"/>
            </a:pPr>
            <a:r>
              <a:rPr lang="en-US" sz="1100" dirty="0">
                <a:latin typeface="Gotham" panose="02000504050000020004" charset="0"/>
                <a:cs typeface="Gotham" panose="02000504050000020004" charset="0"/>
                <a:sym typeface="+mn-ea"/>
              </a:rPr>
              <a:t>MC “</a:t>
            </a:r>
            <a:r>
              <a:rPr lang="en-US" sz="1100" dirty="0" err="1">
                <a:latin typeface="Gotham" panose="02000504050000020004" charset="0"/>
                <a:cs typeface="Gotham" panose="02000504050000020004" charset="0"/>
                <a:sym typeface="+mn-ea"/>
              </a:rPr>
              <a:t>Selangkah</a:t>
            </a:r>
            <a:r>
              <a:rPr lang="en-US" sz="1100" dirty="0">
                <a:latin typeface="Gotham" panose="02000504050000020004" charset="0"/>
                <a:cs typeface="Gotham" panose="02000504050000020004" charset="0"/>
                <a:sym typeface="+mn-ea"/>
              </a:rPr>
              <a:t> Appreciation Night” for Rumah Sakit Siloam Jakarta| </a:t>
            </a:r>
            <a:r>
              <a:rPr lang="en-US" sz="1100" dirty="0" err="1">
                <a:latin typeface="Gotham" panose="02000504050000020004" charset="0"/>
                <a:cs typeface="Gotham" panose="02000504050000020004" charset="0"/>
                <a:sym typeface="+mn-ea"/>
              </a:rPr>
              <a:t>Pondok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Kemangi</a:t>
            </a:r>
            <a:r>
              <a:rPr lang="en-US" sz="1100" dirty="0">
                <a:latin typeface="Gotham" panose="02000504050000020004" charset="0"/>
                <a:cs typeface="Gotham" panose="02000504050000020004" charset="0"/>
                <a:sym typeface="+mn-ea"/>
              </a:rPr>
              <a:t>, Alam Sutera | (17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“Webinar </a:t>
            </a:r>
            <a:r>
              <a:rPr lang="en-US" sz="1100" dirty="0" err="1">
                <a:latin typeface="Gotham" panose="02000504050000020004" charset="0"/>
                <a:cs typeface="Gotham" panose="02000504050000020004" charset="0"/>
                <a:sym typeface="+mn-ea"/>
              </a:rPr>
              <a:t>Refleksi</a:t>
            </a:r>
            <a:r>
              <a:rPr lang="en-US" sz="1100" dirty="0">
                <a:latin typeface="Gotham" panose="02000504050000020004" charset="0"/>
                <a:cs typeface="Gotham" panose="02000504050000020004" charset="0"/>
                <a:sym typeface="+mn-ea"/>
              </a:rPr>
              <a:t> Akhir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2024 dan </a:t>
            </a:r>
            <a:r>
              <a:rPr lang="en-US" sz="1100" dirty="0" err="1">
                <a:latin typeface="Gotham" panose="02000504050000020004" charset="0"/>
                <a:cs typeface="Gotham" panose="02000504050000020004" charset="0"/>
                <a:sym typeface="+mn-ea"/>
              </a:rPr>
              <a:t>Resolusi</a:t>
            </a:r>
            <a:r>
              <a:rPr lang="en-US" sz="1100" dirty="0">
                <a:latin typeface="Gotham" panose="02000504050000020004" charset="0"/>
                <a:cs typeface="Gotham" panose="02000504050000020004" charset="0"/>
                <a:sym typeface="+mn-ea"/>
              </a:rPr>
              <a:t> 2025” for </a:t>
            </a:r>
            <a:r>
              <a:rPr lang="en-US" sz="1100" dirty="0" err="1">
                <a:latin typeface="Gotham" panose="02000504050000020004" charset="0"/>
                <a:cs typeface="Gotham" panose="02000504050000020004" charset="0"/>
                <a:sym typeface="+mn-ea"/>
              </a:rPr>
              <a:t>Badiklat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Kumham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Jateng</a:t>
            </a:r>
            <a:r>
              <a:rPr lang="en-US" sz="1100" dirty="0">
                <a:latin typeface="Gotham" panose="02000504050000020004" charset="0"/>
                <a:cs typeface="Gotham" panose="02000504050000020004" charset="0"/>
                <a:sym typeface="+mn-ea"/>
              </a:rPr>
              <a:t> | Live on Zoom | (18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2024)</a:t>
            </a:r>
          </a:p>
          <a:p>
            <a:pPr marL="230505" indent="-228600">
              <a:lnSpc>
                <a:spcPct val="90000"/>
              </a:lnSpc>
              <a:spcAft>
                <a:spcPts val="600"/>
              </a:spcAft>
              <a:buFont typeface="+mj-lt"/>
              <a:buAutoNum type="arabicPeriod" startAt="147"/>
            </a:pPr>
            <a:r>
              <a:rPr lang="en-US" sz="1100" dirty="0">
                <a:latin typeface="Gotham" panose="02000504050000020004" charset="0"/>
                <a:cs typeface="Gotham" panose="02000504050000020004" charset="0"/>
                <a:sym typeface="+mn-ea"/>
              </a:rPr>
              <a:t>Facilitator “</a:t>
            </a:r>
            <a:r>
              <a:rPr lang="en-GB" sz="1100" dirty="0">
                <a:latin typeface="Gotham" panose="02000504050000020004" charset="0"/>
                <a:cs typeface="Gotham" panose="02000504050000020004" charset="0"/>
                <a:sym typeface="+mn-ea"/>
              </a:rPr>
              <a:t>Presentation Upscaling for Accelerated Leadership Program, for PT Pendidikan Maritime dan Logistik Indonesia</a:t>
            </a:r>
            <a:r>
              <a:rPr lang="en-US" sz="1100" dirty="0">
                <a:latin typeface="Gotham" panose="02000504050000020004" charset="0"/>
                <a:cs typeface="Gotham" panose="02000504050000020004" charset="0"/>
                <a:sym typeface="+mn-ea"/>
              </a:rPr>
              <a:t>” for IHT Sinergi Bicara | PMLI </a:t>
            </a:r>
            <a:r>
              <a:rPr lang="en-US" sz="1100" dirty="0" err="1">
                <a:latin typeface="Gotham" panose="02000504050000020004" charset="0"/>
                <a:cs typeface="Gotham" panose="02000504050000020004" charset="0"/>
                <a:sym typeface="+mn-ea"/>
              </a:rPr>
              <a:t>Ciawi</a:t>
            </a:r>
            <a:r>
              <a:rPr lang="en-US" sz="1100" dirty="0">
                <a:latin typeface="Gotham" panose="02000504050000020004" charset="0"/>
                <a:cs typeface="Gotham" panose="02000504050000020004" charset="0"/>
                <a:sym typeface="+mn-ea"/>
              </a:rPr>
              <a:t>, Bogor | (Batch 1: 19-20 Des 2024; Batch 2: 9-10 Jan 2025)</a:t>
            </a:r>
          </a:p>
        </p:txBody>
      </p:sp>
    </p:spTree>
    <p:extLst>
      <p:ext uri="{BB962C8B-B14F-4D97-AF65-F5344CB8AC3E}">
        <p14:creationId xmlns:p14="http://schemas.microsoft.com/office/powerpoint/2010/main" val="1886572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05EB4-B883-D1A1-1003-A597B63AEB08}"/>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6910108B-DE26-C27C-FACF-A8900A778A39}"/>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85068E66-22E9-E6F6-EB36-6E47C3A987EF}"/>
              </a:ext>
            </a:extLst>
          </p:cNvPr>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Class” for </a:t>
            </a:r>
            <a:r>
              <a:rPr lang="en-US" sz="1100" b="0" dirty="0" err="1">
                <a:latin typeface="Gotham" panose="02000504050000020004" charset="0"/>
                <a:cs typeface="Gotham" panose="02000504050000020004" charset="0"/>
              </a:rPr>
              <a:t>Pemilihan</a:t>
            </a:r>
            <a:r>
              <a:rPr lang="en-US" sz="1100" b="0" dirty="0">
                <a:latin typeface="Gotham" panose="02000504050000020004" charset="0"/>
                <a:cs typeface="Gotham" panose="02000504050000020004" charset="0"/>
              </a:rPr>
              <a:t> Duta Anti </a:t>
            </a:r>
            <a:r>
              <a:rPr lang="en-US" sz="1100" b="0" dirty="0" err="1">
                <a:latin typeface="Gotham" panose="02000504050000020004" charset="0"/>
                <a:cs typeface="Gotham" panose="02000504050000020004" charset="0"/>
              </a:rPr>
              <a:t>Narkoba</a:t>
            </a:r>
            <a:r>
              <a:rPr lang="en-US" sz="1100" b="0" dirty="0">
                <a:latin typeface="Gotham" panose="02000504050000020004" charset="0"/>
                <a:cs typeface="Gotham" panose="02000504050000020004" charset="0"/>
              </a:rPr>
              <a:t> Kota Malang 2023 | Kantor DPRD Kota Malang (07 Januari 2023).</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Class: Upgrading Iring Manten Vol 2” for Iring Manten Wedding Organizer | Villa Rumah Eyang </a:t>
            </a:r>
            <a:r>
              <a:rPr lang="en-US" sz="1100" b="0" dirty="0" err="1">
                <a:latin typeface="Gotham" panose="02000504050000020004" charset="0"/>
                <a:cs typeface="Gotham" panose="02000504050000020004" charset="0"/>
              </a:rPr>
              <a:t>Trawas</a:t>
            </a:r>
            <a:r>
              <a:rPr lang="en-US" sz="1100" b="0" dirty="0">
                <a:latin typeface="Gotham" panose="02000504050000020004" charset="0"/>
                <a:cs typeface="Gotham" panose="02000504050000020004" charset="0"/>
              </a:rPr>
              <a:t>, Mojokerto (13 Januari 2023).</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“Sharing Session: Social Media Engagement” for Dinas </a:t>
            </a:r>
            <a:r>
              <a:rPr lang="en-US" sz="1100" b="0" dirty="0" err="1">
                <a:latin typeface="Gotham" panose="02000504050000020004" charset="0"/>
                <a:cs typeface="Gotham" panose="02000504050000020004" charset="0"/>
              </a:rPr>
              <a:t>Kominfo</a:t>
            </a:r>
            <a:r>
              <a:rPr lang="en-US" sz="1100" b="0" dirty="0">
                <a:latin typeface="Gotham" panose="02000504050000020004" charset="0"/>
                <a:cs typeface="Gotham" panose="02000504050000020004" charset="0"/>
              </a:rPr>
              <a:t> Jawa Timur | Kantor Badan </a:t>
            </a:r>
            <a:r>
              <a:rPr lang="en-US" sz="1100" b="0" dirty="0" err="1">
                <a:latin typeface="Gotham" panose="02000504050000020004" charset="0"/>
                <a:cs typeface="Gotham" panose="02000504050000020004" charset="0"/>
              </a:rPr>
              <a:t>Koordinasi</a:t>
            </a:r>
            <a:r>
              <a:rPr lang="en-US" sz="1100" b="0" dirty="0">
                <a:latin typeface="Gotham" panose="02000504050000020004" charset="0"/>
                <a:cs typeface="Gotham" panose="02000504050000020004" charset="0"/>
              </a:rPr>
              <a:t> Wilayah </a:t>
            </a:r>
            <a:r>
              <a:rPr lang="en-US" sz="1100" b="0" dirty="0" err="1">
                <a:latin typeface="Gotham" panose="02000504050000020004" charset="0"/>
                <a:cs typeface="Gotham" panose="02000504050000020004" charset="0"/>
              </a:rPr>
              <a:t>Pemerintahan</a:t>
            </a:r>
            <a:r>
              <a:rPr lang="en-US" sz="1100" b="0" dirty="0">
                <a:latin typeface="Gotham" panose="02000504050000020004" charset="0"/>
                <a:cs typeface="Gotham" panose="02000504050000020004" charset="0"/>
              </a:rPr>
              <a:t> dan Pembangunan </a:t>
            </a:r>
            <a:r>
              <a:rPr lang="en-US" sz="1100" b="0" dirty="0" err="1">
                <a:latin typeface="Gotham" panose="02000504050000020004" charset="0"/>
                <a:cs typeface="Gotham" panose="02000504050000020004" charset="0"/>
              </a:rPr>
              <a:t>Provinsi</a:t>
            </a:r>
            <a:r>
              <a:rPr lang="en-US" sz="1100" b="0" dirty="0">
                <a:latin typeface="Gotham" panose="02000504050000020004" charset="0"/>
                <a:cs typeface="Gotham" panose="02000504050000020004" charset="0"/>
              </a:rPr>
              <a:t> Jawa Timur, Kota </a:t>
            </a:r>
            <a:r>
              <a:rPr lang="en-US" sz="1100" b="0" dirty="0" err="1">
                <a:latin typeface="Gotham" panose="02000504050000020004" charset="0"/>
                <a:cs typeface="Gotham" panose="02000504050000020004" charset="0"/>
              </a:rPr>
              <a:t>Madiun</a:t>
            </a:r>
            <a:r>
              <a:rPr lang="en-US" sz="1100" b="0" dirty="0">
                <a:latin typeface="Gotham" panose="02000504050000020004" charset="0"/>
                <a:cs typeface="Gotham" panose="02000504050000020004" charset="0"/>
              </a:rPr>
              <a:t> (19 Januari 2023).</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Host Dialog Kesehatan </a:t>
            </a:r>
            <a:r>
              <a:rPr lang="en-US" sz="1100" b="0" dirty="0" err="1">
                <a:latin typeface="Gotham" panose="02000504050000020004" charset="0"/>
                <a:cs typeface="Gotham" panose="02000504050000020004" charset="0"/>
              </a:rPr>
              <a:t>bersama</a:t>
            </a:r>
            <a:r>
              <a:rPr lang="en-US" sz="1100" b="0" dirty="0">
                <a:latin typeface="Gotham" panose="02000504050000020004" charset="0"/>
                <a:cs typeface="Gotham" panose="02000504050000020004" charset="0"/>
              </a:rPr>
              <a:t> Eyang </a:t>
            </a:r>
            <a:r>
              <a:rPr lang="en-US" sz="1100" b="0" dirty="0" err="1">
                <a:latin typeface="Gotham" panose="02000504050000020004" charset="0"/>
                <a:cs typeface="Gotham" panose="02000504050000020004" charset="0"/>
              </a:rPr>
              <a:t>Gentar</a:t>
            </a:r>
            <a:r>
              <a:rPr lang="en-US" sz="1100" b="0" dirty="0">
                <a:latin typeface="Gotham" panose="02000504050000020004" charset="0"/>
                <a:cs typeface="Gotham" panose="02000504050000020004" charset="0"/>
              </a:rPr>
              <a:t> | Live on JTV (19 Januari 2023).</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“The Art of Pitching: </a:t>
            </a:r>
            <a:r>
              <a:rPr lang="en-US" sz="1100" b="0" dirty="0" err="1">
                <a:latin typeface="Gotham" panose="02000504050000020004" charset="0"/>
                <a:cs typeface="Gotham" panose="02000504050000020004" charset="0"/>
              </a:rPr>
              <a:t>Praktik</a:t>
            </a:r>
            <a:r>
              <a:rPr lang="en-US" sz="1100" b="0" dirty="0">
                <a:latin typeface="Gotham" panose="02000504050000020004" charset="0"/>
                <a:cs typeface="Gotham" panose="02000504050000020004" charset="0"/>
              </a:rPr>
              <a:t> Pitching </a:t>
            </a:r>
            <a:r>
              <a:rPr lang="en-US" sz="1100" b="0" dirty="0" err="1">
                <a:latin typeface="Gotham" panose="02000504050000020004" charset="0"/>
                <a:cs typeface="Gotham" panose="02000504050000020004" charset="0"/>
              </a:rPr>
              <a:t>sampai</a:t>
            </a:r>
            <a:r>
              <a:rPr lang="en-US" sz="1100" b="0" dirty="0">
                <a:latin typeface="Gotham" panose="02000504050000020004" charset="0"/>
                <a:cs typeface="Gotham" panose="02000504050000020004" charset="0"/>
              </a:rPr>
              <a:t> Closing” for </a:t>
            </a:r>
            <a:r>
              <a:rPr lang="en-US" sz="1100" b="0" dirty="0" err="1">
                <a:latin typeface="Gotham" panose="02000504050000020004" charset="0"/>
                <a:cs typeface="Gotham" panose="02000504050000020004" charset="0"/>
              </a:rPr>
              <a:t>Pakuwon</a:t>
            </a:r>
            <a:r>
              <a:rPr lang="en-US" sz="1100" b="0" dirty="0">
                <a:latin typeface="Gotham" panose="02000504050000020004" charset="0"/>
                <a:cs typeface="Gotham" panose="02000504050000020004" charset="0"/>
              </a:rPr>
              <a:t> Tower x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a:t>
            </a:r>
            <a:r>
              <a:rPr lang="en-US" sz="1100" b="0" dirty="0" err="1">
                <a:latin typeface="Gotham" panose="02000504050000020004" charset="0"/>
                <a:cs typeface="Gotham" panose="02000504050000020004" charset="0"/>
              </a:rPr>
              <a:t>Pakuwon</a:t>
            </a:r>
            <a:r>
              <a:rPr lang="en-US" sz="1100" b="0" dirty="0">
                <a:latin typeface="Gotham" panose="02000504050000020004" charset="0"/>
                <a:cs typeface="Gotham" panose="02000504050000020004" charset="0"/>
              </a:rPr>
              <a:t> Tower, </a:t>
            </a:r>
            <a:r>
              <a:rPr lang="en-US" sz="1100" b="0" dirty="0" err="1">
                <a:latin typeface="Gotham" panose="02000504050000020004" charset="0"/>
                <a:cs typeface="Gotham" panose="02000504050000020004" charset="0"/>
              </a:rPr>
              <a:t>Tunjungan</a:t>
            </a:r>
            <a:r>
              <a:rPr lang="en-US" sz="1100" b="0" dirty="0">
                <a:latin typeface="Gotham" panose="02000504050000020004" charset="0"/>
                <a:cs typeface="Gotham" panose="02000504050000020004" charset="0"/>
              </a:rPr>
              <a:t> Plaza 6, Surabaya (26 Januari 2023).</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“Master of Ceremony: Full Practice &amp; Coaching Class”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Hotel Cleo </a:t>
            </a:r>
            <a:r>
              <a:rPr lang="en-US" sz="1100" b="0" dirty="0" err="1">
                <a:latin typeface="Gotham" panose="02000504050000020004" charset="0"/>
                <a:cs typeface="Gotham" panose="02000504050000020004" charset="0"/>
              </a:rPr>
              <a:t>Jemursari</a:t>
            </a:r>
            <a:r>
              <a:rPr lang="en-US" sz="1100" b="0" dirty="0">
                <a:latin typeface="Gotham" panose="02000504050000020004" charset="0"/>
                <a:cs typeface="Gotham" panose="02000504050000020004" charset="0"/>
              </a:rPr>
              <a:t>, Surabaya (28 Januari 2023).</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“Sharing Session: Makin </a:t>
            </a:r>
            <a:r>
              <a:rPr lang="en-US" sz="1100" b="0" dirty="0" err="1">
                <a:latin typeface="Gotham" panose="02000504050000020004" charset="0"/>
                <a:cs typeface="Gotham" panose="02000504050000020004" charset="0"/>
              </a:rPr>
              <a:t>Produktif</a:t>
            </a:r>
            <a:r>
              <a:rPr lang="en-US" sz="1100" b="0" dirty="0">
                <a:latin typeface="Gotham" panose="02000504050000020004" charset="0"/>
                <a:cs typeface="Gotham" panose="02000504050000020004" charset="0"/>
              </a:rPr>
              <a:t> di Awal </a:t>
            </a:r>
            <a:r>
              <a:rPr lang="en-US" sz="1100" b="0" dirty="0" err="1">
                <a:latin typeface="Gotham" panose="02000504050000020004" charset="0"/>
                <a:cs typeface="Gotham" panose="02000504050000020004" charset="0"/>
              </a:rPr>
              <a:t>Tahun</a:t>
            </a:r>
            <a:r>
              <a:rPr lang="en-US" sz="1100" b="0" dirty="0">
                <a:latin typeface="Gotham" panose="02000504050000020004" charset="0"/>
                <a:cs typeface="Gotham" panose="02000504050000020004" charset="0"/>
              </a:rPr>
              <a:t>” for Mayasi x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Live on IG @mayasi.id &amp; @sinergibicara (30 Januari 2023).</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“Comprehensive Training for BTN Sales &amp; Service Award (SSA) 2023” for Bank Tabungan Negara Regional Office 03 | Hotel Kampi, Surabaya (05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MC </a:t>
            </a:r>
            <a:r>
              <a:rPr lang="en-US" sz="1100" b="0" dirty="0" err="1">
                <a:latin typeface="Gotham" panose="02000504050000020004" charset="0"/>
                <a:cs typeface="Gotham" panose="02000504050000020004" charset="0"/>
              </a:rPr>
              <a:t>Rapat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Kerja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Rekadaya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Elektrika</a:t>
            </a:r>
            <a:r>
              <a:rPr lang="en-US" sz="1100" b="0" dirty="0">
                <a:latin typeface="Gotham" panose="02000504050000020004" charset="0"/>
                <a:cs typeface="Gotham" panose="02000504050000020004" charset="0"/>
              </a:rPr>
              <a:t> | Hotel Aston Sentul, Bogor (07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&amp; MC Workshop” for PLN UID </a:t>
            </a:r>
            <a:r>
              <a:rPr lang="en-US" sz="1100" b="0" dirty="0" err="1">
                <a:latin typeface="Gotham" panose="02000504050000020004" charset="0"/>
                <a:cs typeface="Gotham" panose="02000504050000020004" charset="0"/>
              </a:rPr>
              <a:t>Suluttenggo</a:t>
            </a:r>
            <a:r>
              <a:rPr lang="en-US" sz="1100" b="0" dirty="0">
                <a:latin typeface="Gotham" panose="02000504050000020004" charset="0"/>
                <a:cs typeface="Gotham" panose="02000504050000020004" charset="0"/>
              </a:rPr>
              <a:t> | Aula Maesa, Kantor PLN UID </a:t>
            </a:r>
            <a:r>
              <a:rPr lang="en-US" sz="1100" b="0" dirty="0" err="1">
                <a:latin typeface="Gotham" panose="02000504050000020004" charset="0"/>
                <a:cs typeface="Gotham" panose="02000504050000020004" charset="0"/>
              </a:rPr>
              <a:t>Suluttenggo</a:t>
            </a:r>
            <a:r>
              <a:rPr lang="en-US" sz="1100" b="0" dirty="0">
                <a:latin typeface="Gotham" panose="02000504050000020004" charset="0"/>
                <a:cs typeface="Gotham" panose="02000504050000020004" charset="0"/>
              </a:rPr>
              <a:t>, Manado (9 &amp; 10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p:txBody>
      </p:sp>
      <p:sp>
        <p:nvSpPr>
          <p:cNvPr id="3" name="Text Box 2">
            <a:extLst>
              <a:ext uri="{FF2B5EF4-FFF2-40B4-BE49-F238E27FC236}">
                <a16:creationId xmlns:a16="http://schemas.microsoft.com/office/drawing/2014/main" id="{D7E1E040-0602-A4CE-91BB-65C2E44E3882}"/>
              </a:ext>
            </a:extLst>
          </p:cNvPr>
          <p:cNvSpPr txBox="1"/>
          <p:nvPr/>
        </p:nvSpPr>
        <p:spPr>
          <a:xfrm>
            <a:off x="6480000" y="360000"/>
            <a:ext cx="4500000" cy="5584606"/>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1"/>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Lampung | Live on Zoom (14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2023).</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11"/>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“Speak Your Mind: </a:t>
            </a:r>
            <a:r>
              <a:rPr lang="en-US" sz="1100" dirty="0" err="1">
                <a:latin typeface="Gotham" panose="02000504050000020004" charset="0"/>
                <a:cs typeface="Gotham" panose="02000504050000020004" charset="0"/>
                <a:sym typeface="+mn-ea"/>
              </a:rPr>
              <a:t>Siap</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Terjun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a:t>
            </a:r>
            <a:r>
              <a:rPr lang="en-US" sz="1100" dirty="0">
                <a:latin typeface="Gotham" panose="02000504050000020004" charset="0"/>
                <a:cs typeface="Gotham" panose="02000504050000020004" charset="0"/>
                <a:sym typeface="+mn-ea"/>
              </a:rPr>
              <a:t> Dunia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Skill Public Speaking” for Youth Class, </a:t>
            </a:r>
            <a:r>
              <a:rPr lang="en-US" sz="1100" dirty="0" err="1">
                <a:latin typeface="Gotham" panose="02000504050000020004" charset="0"/>
                <a:cs typeface="Gotham" panose="02000504050000020004" charset="0"/>
                <a:sym typeface="+mn-ea"/>
              </a:rPr>
              <a:t>Kelas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Kompasiana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(15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2023).</a:t>
            </a:r>
          </a:p>
          <a:p>
            <a:pPr marL="230505" indent="-228600" fontAlgn="auto">
              <a:lnSpc>
                <a:spcPct val="90000"/>
              </a:lnSpc>
              <a:spcAft>
                <a:spcPts val="600"/>
              </a:spcAft>
              <a:buClr>
                <a:srgbClr val="000000"/>
              </a:buClr>
              <a:buSzPct val="99000"/>
              <a:buFont typeface="+mj-lt"/>
              <a:buAutoNum type="arabicPeriod" startAt="11"/>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Menuju</a:t>
            </a:r>
            <a:r>
              <a:rPr lang="en-US" sz="1100" dirty="0">
                <a:latin typeface="Gotham" panose="02000504050000020004" charset="0"/>
                <a:cs typeface="Gotham" panose="02000504050000020004" charset="0"/>
                <a:sym typeface="+mn-ea"/>
              </a:rPr>
              <a:t> Dunia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Public Speaking” for </a:t>
            </a:r>
            <a:r>
              <a:rPr lang="en-US" sz="1100" dirty="0" err="1">
                <a:latin typeface="Gotham" panose="02000504050000020004" charset="0"/>
                <a:cs typeface="Gotham" panose="02000504050000020004" charset="0"/>
                <a:sym typeface="+mn-ea"/>
              </a:rPr>
              <a:t>Pengembangan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Karir</a:t>
            </a:r>
            <a:r>
              <a:rPr lang="en-US" sz="1100" dirty="0">
                <a:latin typeface="Gotham" panose="02000504050000020004" charset="0"/>
                <a:cs typeface="Gotham" panose="02000504050000020004" charset="0"/>
                <a:sym typeface="+mn-ea"/>
              </a:rPr>
              <a:t> &amp; Alumni UNTAG Surabaya | </a:t>
            </a:r>
            <a:r>
              <a:rPr lang="en-US" sz="1100" dirty="0" err="1">
                <a:latin typeface="Gotham" panose="02000504050000020004" charset="0"/>
                <a:cs typeface="Gotham" panose="02000504050000020004" charset="0"/>
                <a:sym typeface="+mn-ea"/>
              </a:rPr>
              <a:t>Graha</a:t>
            </a:r>
            <a:r>
              <a:rPr lang="en-US" sz="1100" dirty="0">
                <a:latin typeface="Gotham" panose="02000504050000020004" charset="0"/>
                <a:cs typeface="Gotham" panose="02000504050000020004" charset="0"/>
                <a:sym typeface="+mn-ea"/>
              </a:rPr>
              <a:t> Widya </a:t>
            </a:r>
            <a:r>
              <a:rPr lang="en-US" sz="1100" dirty="0" err="1">
                <a:latin typeface="Gotham" panose="02000504050000020004" charset="0"/>
                <a:cs typeface="Gotham" panose="02000504050000020004" charset="0"/>
                <a:sym typeface="+mn-ea"/>
              </a:rPr>
              <a:t>Untag</a:t>
            </a:r>
            <a:r>
              <a:rPr lang="en-US" sz="1100" dirty="0">
                <a:latin typeface="Gotham" panose="02000504050000020004" charset="0"/>
                <a:cs typeface="Gotham" panose="02000504050000020004" charset="0"/>
                <a:sym typeface="+mn-ea"/>
              </a:rPr>
              <a:t>, Surabaya (16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2023). </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Clr>
                <a:srgbClr val="000000"/>
              </a:buClr>
              <a:buSzPct val="99000"/>
              <a:buFont typeface="+mj-lt"/>
              <a:buAutoNum type="arabicPeriod" startAt="11"/>
            </a:pPr>
            <a:r>
              <a:rPr lang="en-US" sz="1100" dirty="0">
                <a:latin typeface="Gotham" panose="02000504050000020004" charset="0"/>
                <a:cs typeface="Gotham" panose="02000504050000020004" charset="0"/>
                <a:sym typeface="+mn-ea"/>
              </a:rPr>
              <a:t>Host “Isra’ </a:t>
            </a:r>
            <a:r>
              <a:rPr lang="en-US" sz="1100" dirty="0" err="1">
                <a:latin typeface="Gotham" panose="02000504050000020004" charset="0"/>
                <a:cs typeface="Gotham" panose="02000504050000020004" charset="0"/>
                <a:sym typeface="+mn-ea"/>
              </a:rPr>
              <a:t>Mi’raj</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Sekadar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Perintah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Sholat</a:t>
            </a:r>
            <a:r>
              <a:rPr lang="en-US" sz="1100" dirty="0">
                <a:latin typeface="Gotham" panose="02000504050000020004" charset="0"/>
                <a:cs typeface="Gotham" panose="02000504050000020004" charset="0"/>
                <a:sym typeface="+mn-ea"/>
              </a:rPr>
              <a:t>” | Live on IG @gajahduduk.id x @handybonny (17 Januari 2023).</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Clr>
                <a:srgbClr val="000000"/>
              </a:buClr>
              <a:buSzPct val="99000"/>
              <a:buFont typeface="+mj-lt"/>
              <a:buAutoNum type="arabicPeriod" startAt="11"/>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&amp; Personal Branding Class </a:t>
            </a:r>
            <a:r>
              <a:rPr lang="en-US" sz="1100" dirty="0" err="1">
                <a:latin typeface="Gotham" panose="02000504050000020004" charset="0"/>
                <a:cs typeface="Gotham" panose="02000504050000020004" charset="0"/>
                <a:sym typeface="+mn-ea"/>
              </a:rPr>
              <a:t>Pemilihan</a:t>
            </a:r>
            <a:r>
              <a:rPr lang="en-US" sz="1100" dirty="0">
                <a:latin typeface="Gotham" panose="02000504050000020004" charset="0"/>
                <a:cs typeface="Gotham" panose="02000504050000020004" charset="0"/>
                <a:sym typeface="+mn-ea"/>
              </a:rPr>
              <a:t> Putra Putri </a:t>
            </a:r>
            <a:r>
              <a:rPr lang="en-US" sz="1100" dirty="0" err="1">
                <a:latin typeface="Gotham" panose="02000504050000020004" charset="0"/>
                <a:cs typeface="Gotham" panose="02000504050000020004" charset="0"/>
                <a:sym typeface="+mn-ea"/>
              </a:rPr>
              <a:t>Pariwisata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Hulu Sungai Tengah” for Dinas </a:t>
            </a:r>
            <a:r>
              <a:rPr lang="en-US" sz="1100" dirty="0" err="1">
                <a:latin typeface="Gotham" panose="02000504050000020004" charset="0"/>
                <a:cs typeface="Gotham" panose="02000504050000020004" charset="0"/>
                <a:sym typeface="+mn-ea"/>
              </a:rPr>
              <a:t>Kepemudaan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Olahraga</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Pariwisata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Hulu Sungai Tengah | Aula Gedung PKK </a:t>
            </a:r>
            <a:r>
              <a:rPr lang="en-US" sz="1100" dirty="0" err="1">
                <a:latin typeface="Gotham" panose="02000504050000020004" charset="0"/>
                <a:cs typeface="Gotham" panose="02000504050000020004" charset="0"/>
                <a:sym typeface="+mn-ea"/>
              </a:rPr>
              <a:t>Barabai</a:t>
            </a:r>
            <a:r>
              <a:rPr lang="en-US" sz="1100" dirty="0">
                <a:latin typeface="Gotham" panose="02000504050000020004" charset="0"/>
                <a:cs typeface="Gotham" panose="02000504050000020004" charset="0"/>
                <a:sym typeface="+mn-ea"/>
              </a:rPr>
              <a:t>, Kalimantan Selatan (20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2023).</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Clr>
                <a:srgbClr val="000000"/>
              </a:buClr>
              <a:buSzPct val="99000"/>
              <a:buFont typeface="+mj-lt"/>
              <a:buAutoNum type="arabicPeriod" startAt="11"/>
            </a:pPr>
            <a:r>
              <a:rPr lang="en-US" sz="1100" dirty="0">
                <a:latin typeface="Gotham" panose="02000504050000020004" charset="0"/>
                <a:cs typeface="Gotham" panose="02000504050000020004" charset="0"/>
                <a:sym typeface="+mn-ea"/>
              </a:rPr>
              <a:t>MC Siloam Hospitals Surabaya Corporate Gathering | Hotel Bumi Surabaya (22 </a:t>
            </a:r>
            <a:r>
              <a:rPr lang="en-US" sz="1100" dirty="0" err="1">
                <a:latin typeface="Gotham" panose="02000504050000020004" charset="0"/>
                <a:cs typeface="Gotham" panose="02000504050000020004" charset="0"/>
                <a:sym typeface="+mn-ea"/>
              </a:rPr>
              <a:t>Februari</a:t>
            </a:r>
            <a:r>
              <a:rPr lang="en-US" sz="1100" dirty="0">
                <a:latin typeface="Gotham" panose="02000504050000020004" charset="0"/>
                <a:cs typeface="Gotham" panose="02000504050000020004" charset="0"/>
                <a:sym typeface="+mn-ea"/>
              </a:rPr>
              <a:t> 2023).</a:t>
            </a:r>
          </a:p>
          <a:p>
            <a:pPr marL="230505" indent="-228600" fontAlgn="auto">
              <a:lnSpc>
                <a:spcPct val="90000"/>
              </a:lnSpc>
              <a:spcAft>
                <a:spcPts val="600"/>
              </a:spcAft>
              <a:buClr>
                <a:srgbClr val="000000"/>
              </a:buClr>
              <a:buSzPct val="99000"/>
              <a:buFont typeface="+mj-lt"/>
              <a:buAutoNum type="arabicPeriod" startAt="11"/>
            </a:pPr>
            <a:r>
              <a:rPr lang="en-US" sz="1100" b="0" dirty="0">
                <a:latin typeface="Gotham" panose="02000504050000020004" charset="0"/>
                <a:cs typeface="Gotham" panose="02000504050000020004" charset="0"/>
              </a:rPr>
              <a:t>MC </a:t>
            </a:r>
            <a:r>
              <a:rPr lang="en-US" sz="1100" b="0" dirty="0" err="1">
                <a:latin typeface="Gotham" panose="02000504050000020004" charset="0"/>
                <a:cs typeface="Gotham" panose="02000504050000020004" charset="0"/>
              </a:rPr>
              <a:t>Pagriyan</a:t>
            </a:r>
            <a:r>
              <a:rPr lang="en-US" sz="1100" b="0" dirty="0">
                <a:latin typeface="Gotham" panose="02000504050000020004" charset="0"/>
                <a:cs typeface="Gotham" panose="02000504050000020004" charset="0"/>
              </a:rPr>
              <a:t> Leaders’s Gathering. </a:t>
            </a:r>
            <a:r>
              <a:rPr lang="en-US" sz="1100" b="0" dirty="0" err="1">
                <a:latin typeface="Gotham" panose="02000504050000020004" charset="0"/>
                <a:cs typeface="Gotham" panose="02000504050000020004" charset="0"/>
              </a:rPr>
              <a:t>Spazio</a:t>
            </a:r>
            <a:r>
              <a:rPr lang="en-US" sz="1100" b="0" dirty="0">
                <a:latin typeface="Gotham" panose="02000504050000020004" charset="0"/>
                <a:cs typeface="Gotham" panose="02000504050000020004" charset="0"/>
              </a:rPr>
              <a:t> Tower Hotel, Surabaya. (22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a:p>
            <a:pPr marL="230505" indent="-228600" fontAlgn="auto">
              <a:lnSpc>
                <a:spcPct val="90000"/>
              </a:lnSpc>
              <a:spcAft>
                <a:spcPts val="600"/>
              </a:spcAft>
              <a:buClr>
                <a:srgbClr val="000000"/>
              </a:buClr>
              <a:buSzPct val="99000"/>
              <a:buFont typeface="+mj-lt"/>
              <a:buAutoNum type="arabicPeriod" startAt="11"/>
            </a:pPr>
            <a:r>
              <a:rPr lang="en-US" sz="1100" b="0" dirty="0">
                <a:latin typeface="Gotham" panose="02000504050000020004" charset="0"/>
                <a:cs typeface="Gotham" panose="02000504050000020004" charset="0"/>
              </a:rPr>
              <a:t>Moderator 6th Anniversary </a:t>
            </a:r>
            <a:r>
              <a:rPr lang="en-US" sz="1100" b="0" dirty="0" err="1">
                <a:latin typeface="Gotham" panose="02000504050000020004" charset="0"/>
                <a:cs typeface="Gotham" panose="02000504050000020004" charset="0"/>
              </a:rPr>
              <a:t>Talkshow</a:t>
            </a:r>
            <a:r>
              <a:rPr lang="en-US" sz="1100" b="0" dirty="0">
                <a:latin typeface="Gotham" panose="02000504050000020004" charset="0"/>
                <a:cs typeface="Gotham" panose="02000504050000020004" charset="0"/>
              </a:rPr>
              <a:t> Series “Jawa Timur Barometer </a:t>
            </a:r>
            <a:r>
              <a:rPr lang="en-US" sz="1100" b="0" dirty="0" err="1">
                <a:latin typeface="Gotham" panose="02000504050000020004" charset="0"/>
                <a:cs typeface="Gotham" panose="02000504050000020004" charset="0"/>
              </a:rPr>
              <a:t>Pemilu</a:t>
            </a:r>
            <a:r>
              <a:rPr lang="en-US" sz="1100" b="0" dirty="0">
                <a:latin typeface="Gotham" panose="02000504050000020004" charset="0"/>
                <a:cs typeface="Gotham" panose="02000504050000020004" charset="0"/>
              </a:rPr>
              <a:t> 2024: Dari Jatim </a:t>
            </a:r>
            <a:r>
              <a:rPr lang="en-US" sz="1100" b="0" dirty="0" err="1">
                <a:latin typeface="Gotham" panose="02000504050000020004" charset="0"/>
                <a:cs typeface="Gotham" panose="02000504050000020004" charset="0"/>
              </a:rPr>
              <a:t>Menuju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Panggung</a:t>
            </a:r>
            <a:r>
              <a:rPr lang="en-US" sz="1100" b="0" dirty="0">
                <a:latin typeface="Gotham" panose="02000504050000020004" charset="0"/>
                <a:cs typeface="Gotham" panose="02000504050000020004" charset="0"/>
              </a:rPr>
              <a:t> Nasional” | Dyandra Convention Center, Surabaya (23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a:p>
            <a:pPr marL="230505" indent="-228600" fontAlgn="auto">
              <a:lnSpc>
                <a:spcPct val="90000"/>
              </a:lnSpc>
              <a:spcAft>
                <a:spcPts val="600"/>
              </a:spcAft>
              <a:buClr>
                <a:srgbClr val="000000"/>
              </a:buClr>
              <a:buSzPct val="99000"/>
              <a:buFont typeface="+mj-lt"/>
              <a:buAutoNum type="arabicPeriod" startAt="11"/>
            </a:pPr>
            <a:r>
              <a:rPr lang="en-US" sz="1100" b="0" dirty="0" err="1">
                <a:latin typeface="Gotham" panose="02000504050000020004" charset="0"/>
                <a:cs typeface="Gotham" panose="02000504050000020004" charset="0"/>
              </a:rPr>
              <a:t>Pelaksanaan</a:t>
            </a:r>
            <a:r>
              <a:rPr lang="en-US" sz="1100" b="0" dirty="0">
                <a:latin typeface="Gotham" panose="02000504050000020004" charset="0"/>
                <a:cs typeface="Gotham" panose="02000504050000020004" charset="0"/>
              </a:rPr>
              <a:t> Forum </a:t>
            </a:r>
            <a:r>
              <a:rPr lang="en-US" sz="1100" b="0" dirty="0" err="1">
                <a:latin typeface="Gotham" panose="02000504050000020004" charset="0"/>
                <a:cs typeface="Gotham" panose="02000504050000020004" charset="0"/>
              </a:rPr>
              <a:t>Perangkat</a:t>
            </a:r>
            <a:r>
              <a:rPr lang="en-US" sz="1100" b="0" dirty="0">
                <a:latin typeface="Gotham" panose="02000504050000020004" charset="0"/>
                <a:cs typeface="Gotham" panose="02000504050000020004" charset="0"/>
              </a:rPr>
              <a:t> Daerah </a:t>
            </a:r>
            <a:r>
              <a:rPr lang="en-US" sz="1100" b="0" dirty="0" err="1">
                <a:latin typeface="Gotham" panose="02000504050000020004" charset="0"/>
                <a:cs typeface="Gotham" panose="02000504050000020004" charset="0"/>
              </a:rPr>
              <a:t>dalam</a:t>
            </a:r>
            <a:r>
              <a:rPr lang="en-US" sz="1100" b="0" dirty="0">
                <a:latin typeface="Gotham" panose="02000504050000020004" charset="0"/>
                <a:cs typeface="Gotham" panose="02000504050000020004" charset="0"/>
              </a:rPr>
              <a:t> Rangka </a:t>
            </a:r>
            <a:r>
              <a:rPr lang="en-US" sz="1100" b="0" dirty="0" err="1">
                <a:latin typeface="Gotham" panose="02000504050000020004" charset="0"/>
                <a:cs typeface="Gotham" panose="02000504050000020004" charset="0"/>
              </a:rPr>
              <a:t>Penyusunan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Rancangan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Renja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Perangkat</a:t>
            </a:r>
            <a:r>
              <a:rPr lang="en-US" sz="1100" b="0" dirty="0">
                <a:latin typeface="Gotham" panose="02000504050000020004" charset="0"/>
                <a:cs typeface="Gotham" panose="02000504050000020004" charset="0"/>
              </a:rPr>
              <a:t> Daerah </a:t>
            </a:r>
            <a:r>
              <a:rPr lang="en-US" sz="1100" b="0" dirty="0" err="1">
                <a:latin typeface="Gotham" panose="02000504050000020004" charset="0"/>
                <a:cs typeface="Gotham" panose="02000504050000020004" charset="0"/>
              </a:rPr>
              <a:t>Tahun</a:t>
            </a:r>
            <a:r>
              <a:rPr lang="en-US" sz="1100" b="0" dirty="0">
                <a:latin typeface="Gotham" panose="02000504050000020004" charset="0"/>
                <a:cs typeface="Gotham" panose="02000504050000020004" charset="0"/>
              </a:rPr>
              <a:t> 2024 Badan </a:t>
            </a:r>
            <a:r>
              <a:rPr lang="en-US" sz="1100" b="0" dirty="0" err="1">
                <a:latin typeface="Gotham" panose="02000504050000020004" charset="0"/>
                <a:cs typeface="Gotham" panose="02000504050000020004" charset="0"/>
              </a:rPr>
              <a:t>Pengelolaan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Keuangan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dari</a:t>
            </a:r>
            <a:r>
              <a:rPr lang="en-US" sz="1100" b="0" dirty="0">
                <a:latin typeface="Gotham" panose="02000504050000020004" charset="0"/>
                <a:cs typeface="Gotham" panose="02000504050000020004" charset="0"/>
              </a:rPr>
              <a:t> Aset Daerah | Ruang </a:t>
            </a:r>
            <a:r>
              <a:rPr lang="en-US" sz="1100" b="0" dirty="0" err="1">
                <a:latin typeface="Gotham" panose="02000504050000020004" charset="0"/>
                <a:cs typeface="Gotham" panose="02000504050000020004" charset="0"/>
              </a:rPr>
              <a:t>Rapat</a:t>
            </a:r>
            <a:r>
              <a:rPr lang="en-US" sz="1100" b="0" dirty="0">
                <a:latin typeface="Gotham" panose="02000504050000020004" charset="0"/>
                <a:cs typeface="Gotham" panose="02000504050000020004" charset="0"/>
              </a:rPr>
              <a:t> Giri </a:t>
            </a:r>
            <a:r>
              <a:rPr lang="en-US" sz="1100" b="0" dirty="0" err="1">
                <a:latin typeface="Gotham" panose="02000504050000020004" charset="0"/>
                <a:cs typeface="Gotham" panose="02000504050000020004" charset="0"/>
              </a:rPr>
              <a:t>Hardana</a:t>
            </a:r>
            <a:r>
              <a:rPr lang="en-US" sz="1100" b="0" dirty="0">
                <a:latin typeface="Gotham" panose="02000504050000020004" charset="0"/>
                <a:cs typeface="Gotham" panose="02000504050000020004" charset="0"/>
              </a:rPr>
              <a:t>, Jl. </a:t>
            </a:r>
            <a:r>
              <a:rPr lang="en-US" sz="1100" b="0" dirty="0" err="1">
                <a:latin typeface="Gotham" panose="02000504050000020004" charset="0"/>
                <a:cs typeface="Gotham" panose="02000504050000020004" charset="0"/>
              </a:rPr>
              <a:t>Jimerto</a:t>
            </a:r>
            <a:r>
              <a:rPr lang="en-US" sz="1100" b="0" dirty="0">
                <a:latin typeface="Gotham" panose="02000504050000020004" charset="0"/>
                <a:cs typeface="Gotham" panose="02000504050000020004" charset="0"/>
              </a:rPr>
              <a:t> 25-27, Surabaya (24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a:p>
            <a:pPr marL="230505" indent="-228600" fontAlgn="auto">
              <a:lnSpc>
                <a:spcPct val="90000"/>
              </a:lnSpc>
              <a:spcAft>
                <a:spcPts val="600"/>
              </a:spcAft>
              <a:buClr>
                <a:srgbClr val="000000"/>
              </a:buClr>
              <a:buSzPct val="99000"/>
              <a:buFont typeface="+mj-lt"/>
              <a:buAutoNum type="arabicPeriod" startAt="1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“Online Class: Public Speaking &amp; MC”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Live on Zoom (25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p:txBody>
      </p:sp>
      <p:grpSp>
        <p:nvGrpSpPr>
          <p:cNvPr id="14" name="Group 13">
            <a:extLst>
              <a:ext uri="{FF2B5EF4-FFF2-40B4-BE49-F238E27FC236}">
                <a16:creationId xmlns:a16="http://schemas.microsoft.com/office/drawing/2014/main" id="{2E4D5C4C-D4FA-2D42-3179-A53A2170D771}"/>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A40625AF-72E9-40B8-9FA1-8E71B9ED2541}"/>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82D840E6-2D46-A7DA-369E-1D7FE8ED6362}"/>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6C2E0470-1791-9894-8597-FD83B185F934}"/>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1580310F-FB3D-6EBC-8034-F5D0CC0DAC70}"/>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0FCE58AB-914A-2339-391F-67ABF877784E}"/>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F57DA5B6-BBDD-6EFF-C4D4-7BD0009B0E39}"/>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4B803DCF-0B64-77FF-B370-DCCF310FE1B2}"/>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2E41E39F-42B0-AD8D-BB61-AF48249B0D55}"/>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E59A26EB-5357-4E9B-5176-BD94E08DFC97}"/>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A36FA22D-59CA-8518-5ABE-C0558515389D}"/>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7A8BC242-4081-F2DE-F874-EF396397C544}"/>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5B4E1565-668D-8B4C-C8DB-555A97A12B5A}"/>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1400977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D8335-C6AA-91E9-7DFD-7387AADAA19B}"/>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D3BFC7AB-E143-07F1-3D4B-B1C3E8E5474A}"/>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EDA7DD58-5AE1-85AB-87BE-88637BB30AD3}"/>
              </a:ext>
            </a:extLst>
          </p:cNvPr>
          <p:cNvSpPr txBox="1"/>
          <p:nvPr/>
        </p:nvSpPr>
        <p:spPr>
          <a:xfrm>
            <a:off x="1800000" y="360000"/>
            <a:ext cx="4311551"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2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for Kids” for </a:t>
            </a:r>
            <a:r>
              <a:rPr lang="en-US" sz="1100" b="0" dirty="0" err="1">
                <a:latin typeface="Gotham" panose="02000504050000020004" charset="0"/>
                <a:cs typeface="Gotham" panose="02000504050000020004" charset="0"/>
              </a:rPr>
              <a:t>Kidzania</a:t>
            </a:r>
            <a:r>
              <a:rPr lang="en-US" sz="1100" b="0" dirty="0">
                <a:latin typeface="Gotham" panose="02000504050000020004" charset="0"/>
                <a:cs typeface="Gotham" panose="02000504050000020004" charset="0"/>
              </a:rPr>
              <a:t> Surabaya x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a:t>
            </a:r>
            <a:r>
              <a:rPr lang="en-US" sz="1100" b="0" dirty="0" err="1">
                <a:latin typeface="Gotham" panose="02000504050000020004" charset="0"/>
                <a:cs typeface="Gotham" panose="02000504050000020004" charset="0"/>
              </a:rPr>
              <a:t>Kidzania</a:t>
            </a:r>
            <a:r>
              <a:rPr lang="en-US" sz="1100" b="0" dirty="0">
                <a:latin typeface="Gotham" panose="02000504050000020004" charset="0"/>
                <a:cs typeface="Gotham" panose="02000504050000020004" charset="0"/>
              </a:rPr>
              <a:t> Surabaya, Lagoon Mall Sungkono (26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a:p>
            <a:pPr marL="230505" indent="-228600" fontAlgn="auto">
              <a:lnSpc>
                <a:spcPct val="90000"/>
              </a:lnSpc>
              <a:spcAft>
                <a:spcPts val="600"/>
              </a:spcAft>
              <a:buFont typeface="+mj-lt"/>
              <a:buAutoNum type="arabicPeriod" startAt="21"/>
            </a:pPr>
            <a:r>
              <a:rPr lang="en-US" sz="1100" b="0" dirty="0">
                <a:latin typeface="Gotham" panose="02000504050000020004" charset="0"/>
                <a:cs typeface="Gotham" panose="02000504050000020004" charset="0"/>
              </a:rPr>
              <a:t>MC webinar </a:t>
            </a:r>
            <a:r>
              <a:rPr lang="en-US" sz="1100" dirty="0">
                <a:latin typeface="Gotham" panose="02000504050000020004" charset="0"/>
                <a:cs typeface="Gotham" panose="02000504050000020004" charset="0"/>
                <a:sym typeface="+mn-ea"/>
              </a:rPr>
              <a:t>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a:t>
            </a:r>
            <a:r>
              <a:rPr lang="en-US" sz="1100" b="0" dirty="0">
                <a:latin typeface="Gotham" panose="02000504050000020004" charset="0"/>
                <a:cs typeface="Gotham" panose="02000504050000020004" charset="0"/>
              </a:rPr>
              <a:t> MTE RS PKU Muhammadiyah </a:t>
            </a:r>
            <a:r>
              <a:rPr lang="en-US" sz="1100" b="0" dirty="0" err="1">
                <a:latin typeface="Gotham" panose="02000504050000020004" charset="0"/>
                <a:cs typeface="Gotham" panose="02000504050000020004" charset="0"/>
              </a:rPr>
              <a:t>Karanganyar</a:t>
            </a:r>
            <a:r>
              <a:rPr lang="en-US" sz="1100" b="0" dirty="0">
                <a:latin typeface="Gotham" panose="02000504050000020004" charset="0"/>
                <a:cs typeface="Gotham" panose="02000504050000020004" charset="0"/>
              </a:rPr>
              <a:t> | Hybrid di </a:t>
            </a:r>
            <a:r>
              <a:rPr lang="en-US" sz="1100" b="0" dirty="0" err="1">
                <a:latin typeface="Gotham" panose="02000504050000020004" charset="0"/>
                <a:cs typeface="Gotham" panose="02000504050000020004" charset="0"/>
              </a:rPr>
              <a:t>Karanganyar</a:t>
            </a:r>
            <a:r>
              <a:rPr lang="en-US" sz="1100" b="0" dirty="0">
                <a:latin typeface="Gotham" panose="02000504050000020004" charset="0"/>
                <a:cs typeface="Gotham" panose="02000504050000020004" charset="0"/>
              </a:rPr>
              <a:t>, Jawa Tengah (27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2023).</a:t>
            </a:r>
          </a:p>
          <a:p>
            <a:pPr marL="230505" indent="-228600" fontAlgn="auto">
              <a:lnSpc>
                <a:spcPct val="90000"/>
              </a:lnSpc>
              <a:spcAft>
                <a:spcPts val="600"/>
              </a:spcAft>
              <a:buFont typeface="+mj-lt"/>
              <a:buAutoNum type="arabicPeriod" startAt="21"/>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“Woman on Top” for Global FM Surabaya (1 Maret 2023).</a:t>
            </a:r>
          </a:p>
          <a:p>
            <a:pPr marL="230505" indent="-228600" fontAlgn="auto">
              <a:lnSpc>
                <a:spcPct val="90000"/>
              </a:lnSpc>
              <a:spcAft>
                <a:spcPts val="600"/>
              </a:spcAft>
              <a:buFont typeface="+mj-lt"/>
              <a:buAutoNum type="arabicPeriod" startAt="2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a:t>
            </a:r>
            <a:r>
              <a:rPr lang="en-US" sz="1100" b="0" dirty="0" err="1">
                <a:latin typeface="Gotham" panose="02000504050000020004" charset="0"/>
                <a:cs typeface="Gotham" panose="02000504050000020004" charset="0"/>
              </a:rPr>
              <a:t>untuk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Optimalisasi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Layanan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Bidang</a:t>
            </a:r>
            <a:r>
              <a:rPr lang="en-US" sz="1100" b="0" dirty="0">
                <a:latin typeface="Gotham" panose="02000504050000020004" charset="0"/>
                <a:cs typeface="Gotham" panose="02000504050000020004" charset="0"/>
              </a:rPr>
              <a:t> Kesehatan” for RSJ </a:t>
            </a:r>
            <a:r>
              <a:rPr lang="en-US" sz="1100" b="0" dirty="0" err="1">
                <a:latin typeface="Gotham" panose="02000504050000020004" charset="0"/>
                <a:cs typeface="Gotham" panose="02000504050000020004" charset="0"/>
              </a:rPr>
              <a:t>Menur</a:t>
            </a:r>
            <a:r>
              <a:rPr lang="en-US" sz="1100" b="0" dirty="0">
                <a:latin typeface="Gotham" panose="02000504050000020004" charset="0"/>
                <a:cs typeface="Gotham" panose="02000504050000020004" charset="0"/>
              </a:rPr>
              <a:t>, Surabaya | Gedung </a:t>
            </a:r>
            <a:r>
              <a:rPr lang="en-US" sz="1100" b="0" dirty="0" err="1">
                <a:latin typeface="Gotham" panose="02000504050000020004" charset="0"/>
                <a:cs typeface="Gotham" panose="02000504050000020004" charset="0"/>
              </a:rPr>
              <a:t>Diklat</a:t>
            </a:r>
            <a:r>
              <a:rPr lang="en-US" sz="1100" b="0" dirty="0">
                <a:latin typeface="Gotham" panose="02000504050000020004" charset="0"/>
                <a:cs typeface="Gotham" panose="02000504050000020004" charset="0"/>
              </a:rPr>
              <a:t>, RSJ </a:t>
            </a:r>
            <a:r>
              <a:rPr lang="en-US" sz="1100" b="0" dirty="0" err="1">
                <a:latin typeface="Gotham" panose="02000504050000020004" charset="0"/>
                <a:cs typeface="Gotham" panose="02000504050000020004" charset="0"/>
              </a:rPr>
              <a:t>Menur</a:t>
            </a:r>
            <a:r>
              <a:rPr lang="en-US" sz="1100" b="0" dirty="0">
                <a:latin typeface="Gotham" panose="02000504050000020004" charset="0"/>
                <a:cs typeface="Gotham" panose="02000504050000020004" charset="0"/>
              </a:rPr>
              <a:t>, Surabaya (02 Maret 2023).</a:t>
            </a:r>
          </a:p>
          <a:p>
            <a:pPr marL="230505" indent="-228600" fontAlgn="auto">
              <a:lnSpc>
                <a:spcPct val="90000"/>
              </a:lnSpc>
              <a:spcAft>
                <a:spcPts val="600"/>
              </a:spcAft>
              <a:buFont typeface="+mj-lt"/>
              <a:buAutoNum type="arabicPeriod" startAt="21"/>
            </a:pPr>
            <a:r>
              <a:rPr lang="en-US" sz="1100" b="0" dirty="0">
                <a:latin typeface="Gotham" panose="02000504050000020004" charset="0"/>
                <a:cs typeface="Gotham" panose="02000504050000020004" charset="0"/>
              </a:rPr>
              <a:t>MC </a:t>
            </a:r>
            <a:r>
              <a:rPr lang="en-US" sz="1100" b="0" dirty="0" err="1">
                <a:latin typeface="Gotham" panose="02000504050000020004" charset="0"/>
                <a:cs typeface="Gotham" panose="02000504050000020004" charset="0"/>
              </a:rPr>
              <a:t>Anugerah</a:t>
            </a:r>
            <a:r>
              <a:rPr lang="en-US" sz="1100" b="0" dirty="0">
                <a:latin typeface="Gotham" panose="02000504050000020004" charset="0"/>
                <a:cs typeface="Gotham" panose="02000504050000020004" charset="0"/>
              </a:rPr>
              <a:t> Mitra Usaha dan </a:t>
            </a:r>
            <a:r>
              <a:rPr lang="en-US" sz="1100" b="0" dirty="0" err="1">
                <a:latin typeface="Gotham" panose="02000504050000020004" charset="0"/>
                <a:cs typeface="Gotham" panose="02000504050000020004" charset="0"/>
              </a:rPr>
              <a:t>Pelanggan</a:t>
            </a:r>
            <a:r>
              <a:rPr lang="en-US" sz="1100" b="0" dirty="0">
                <a:latin typeface="Gotham" panose="02000504050000020004" charset="0"/>
                <a:cs typeface="Gotham" panose="02000504050000020004" charset="0"/>
              </a:rPr>
              <a:t> 2023 Dharma </a:t>
            </a:r>
            <a:r>
              <a:rPr lang="en-US" sz="1100" b="0" dirty="0" err="1">
                <a:latin typeface="Gotham" panose="02000504050000020004" charset="0"/>
                <a:cs typeface="Gotham" panose="02000504050000020004" charset="0"/>
              </a:rPr>
              <a:t>Lautan</a:t>
            </a:r>
            <a:r>
              <a:rPr lang="en-US" sz="1100" b="0" dirty="0">
                <a:latin typeface="Gotham" panose="02000504050000020004" charset="0"/>
                <a:cs typeface="Gotham" panose="02000504050000020004" charset="0"/>
              </a:rPr>
              <a:t> Utama | Isyana Ballroom, Hotel Bumi, Surabaya (03 Maret 2023).</a:t>
            </a:r>
          </a:p>
          <a:p>
            <a:pPr marL="230505" indent="-228600" fontAlgn="auto">
              <a:lnSpc>
                <a:spcPct val="90000"/>
              </a:lnSpc>
              <a:spcAft>
                <a:spcPts val="600"/>
              </a:spcAft>
              <a:buFont typeface="+mj-lt"/>
              <a:buAutoNum type="arabicPeriod" startAt="21"/>
            </a:pPr>
            <a:r>
              <a:rPr lang="en-US" sz="1100" b="0" dirty="0">
                <a:latin typeface="Gotham" panose="02000504050000020004" charset="0"/>
                <a:cs typeface="Gotham" panose="02000504050000020004" charset="0"/>
              </a:rPr>
              <a:t>MC </a:t>
            </a:r>
            <a:r>
              <a:rPr lang="en-US" sz="1100" b="0" dirty="0" err="1">
                <a:latin typeface="Gotham" panose="02000504050000020004" charset="0"/>
                <a:cs typeface="Gotham" panose="02000504050000020004" charset="0"/>
              </a:rPr>
              <a:t>Vivizubedi</a:t>
            </a:r>
            <a:r>
              <a:rPr lang="en-US" sz="1100" b="0" dirty="0">
                <a:latin typeface="Gotham" panose="02000504050000020004" charset="0"/>
                <a:cs typeface="Gotham" panose="02000504050000020004" charset="0"/>
              </a:rPr>
              <a:t> Tea Time Treats Surabaya | Sangria Dining, Surabaya (04 Maret 2023).</a:t>
            </a:r>
          </a:p>
          <a:p>
            <a:pPr marL="230505" indent="-228600" fontAlgn="auto">
              <a:lnSpc>
                <a:spcPct val="90000"/>
              </a:lnSpc>
              <a:spcAft>
                <a:spcPts val="600"/>
              </a:spcAft>
              <a:buFont typeface="+mj-lt"/>
              <a:buAutoNum type="arabicPeriod" startAt="21"/>
            </a:pPr>
            <a:r>
              <a:rPr lang="en-US" sz="1100" b="0" dirty="0">
                <a:latin typeface="Gotham" panose="02000504050000020004" charset="0"/>
                <a:cs typeface="Gotham" panose="02000504050000020004" charset="0"/>
              </a:rPr>
              <a:t>MC &amp; Moderator </a:t>
            </a:r>
            <a:r>
              <a:rPr lang="en-US" sz="1100" b="0" dirty="0" err="1">
                <a:latin typeface="Gotham" panose="02000504050000020004" charset="0"/>
                <a:cs typeface="Gotham" panose="02000504050000020004" charset="0"/>
              </a:rPr>
              <a:t>Kumham</a:t>
            </a:r>
            <a:r>
              <a:rPr lang="en-US" sz="1100" b="0" dirty="0">
                <a:latin typeface="Gotham" panose="02000504050000020004" charset="0"/>
                <a:cs typeface="Gotham" panose="02000504050000020004" charset="0"/>
              </a:rPr>
              <a:t> Goes to Campus | Universitas Gajah Mada, Yogyakarta (10 Maret 2023).</a:t>
            </a:r>
          </a:p>
          <a:p>
            <a:pPr marL="230505" indent="-228600" fontAlgn="auto">
              <a:lnSpc>
                <a:spcPct val="90000"/>
              </a:lnSpc>
              <a:spcAft>
                <a:spcPts val="600"/>
              </a:spcAft>
              <a:buFont typeface="+mj-lt"/>
              <a:buAutoNum type="arabicPeriod" startAt="2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“Experiential Learning to be Effective Speaker” for PT Pelabuhan Tanjung </a:t>
            </a:r>
            <a:r>
              <a:rPr lang="en-US" sz="1100" b="0" dirty="0" err="1">
                <a:latin typeface="Gotham" panose="02000504050000020004" charset="0"/>
                <a:cs typeface="Gotham" panose="02000504050000020004" charset="0"/>
              </a:rPr>
              <a:t>Priok</a:t>
            </a:r>
            <a:r>
              <a:rPr lang="en-US" sz="1100" b="0" dirty="0">
                <a:latin typeface="Gotham" panose="02000504050000020004" charset="0"/>
                <a:cs typeface="Gotham" panose="02000504050000020004" charset="0"/>
              </a:rPr>
              <a:t> | Gedung Pendulum, PMLI </a:t>
            </a:r>
            <a:r>
              <a:rPr lang="en-US" sz="1100" b="0" dirty="0" err="1">
                <a:latin typeface="Gotham" panose="02000504050000020004" charset="0"/>
                <a:cs typeface="Gotham" panose="02000504050000020004" charset="0"/>
              </a:rPr>
              <a:t>Ciawi</a:t>
            </a:r>
            <a:r>
              <a:rPr lang="en-US" sz="1100" b="0" dirty="0">
                <a:latin typeface="Gotham" panose="02000504050000020004" charset="0"/>
                <a:cs typeface="Gotham" panose="02000504050000020004" charset="0"/>
              </a:rPr>
              <a:t>, Bogor (13 Maret 2023).</a:t>
            </a:r>
          </a:p>
          <a:p>
            <a:pPr marL="230505" indent="-228600" fontAlgn="auto">
              <a:lnSpc>
                <a:spcPct val="90000"/>
              </a:lnSpc>
              <a:spcAft>
                <a:spcPts val="600"/>
              </a:spcAft>
              <a:buFont typeface="+mj-lt"/>
              <a:buAutoNum type="arabicPeriod" startAt="21"/>
            </a:pPr>
            <a:r>
              <a:rPr lang="en-US" sz="1100" b="0" dirty="0">
                <a:latin typeface="Gotham" panose="02000504050000020004" charset="0"/>
                <a:cs typeface="Gotham" panose="02000504050000020004" charset="0"/>
              </a:rPr>
              <a:t>MC &amp; Moderator </a:t>
            </a:r>
            <a:r>
              <a:rPr lang="en-US" sz="1100" b="0" dirty="0" err="1">
                <a:latin typeface="Gotham" panose="02000504050000020004" charset="0"/>
                <a:cs typeface="Gotham" panose="02000504050000020004" charset="0"/>
              </a:rPr>
              <a:t>Kumham</a:t>
            </a:r>
            <a:r>
              <a:rPr lang="en-US" sz="1100" b="0" dirty="0">
                <a:latin typeface="Gotham" panose="02000504050000020004" charset="0"/>
                <a:cs typeface="Gotham" panose="02000504050000020004" charset="0"/>
              </a:rPr>
              <a:t> Goes to Campus | University Muhammadiyah Bengkulu (15 Maret 2023).</a:t>
            </a:r>
          </a:p>
          <a:p>
            <a:pPr marL="230505" indent="-228600" fontAlgn="auto">
              <a:lnSpc>
                <a:spcPct val="90000"/>
              </a:lnSpc>
              <a:spcAft>
                <a:spcPts val="600"/>
              </a:spcAft>
              <a:buFont typeface="+mj-lt"/>
              <a:buAutoNum type="arabicPeriod" startAt="2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“Sharing Session: Speak Your Mind Effectively for Farewell PMMB Batch II 2022 PT Pelabuhan Indonesia” | Live on Zoom (16 Maret 2023).</a:t>
            </a:r>
          </a:p>
          <a:p>
            <a:pPr marL="230505" indent="-228600" fontAlgn="auto">
              <a:lnSpc>
                <a:spcPct val="90000"/>
              </a:lnSpc>
              <a:spcAft>
                <a:spcPts val="600"/>
              </a:spcAft>
              <a:buFont typeface="+mj-lt"/>
              <a:buAutoNum type="arabicPeriod" startAt="2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“Speak Your Mind for Upskilling </a:t>
            </a:r>
            <a:r>
              <a:rPr lang="en-US" sz="1100" b="0" dirty="0" err="1">
                <a:latin typeface="Gotham" panose="02000504050000020004" charset="0"/>
                <a:cs typeface="Gotham" panose="02000504050000020004" charset="0"/>
              </a:rPr>
              <a:t>Beasiswa</a:t>
            </a:r>
            <a:r>
              <a:rPr lang="en-US" sz="1100" b="0" dirty="0">
                <a:latin typeface="Gotham" panose="02000504050000020004" charset="0"/>
                <a:cs typeface="Gotham" panose="02000504050000020004" charset="0"/>
              </a:rPr>
              <a:t> Champion 6.0 PT Pelindo (Persero) Regional 3” | Live on Zoom (18 Maret 2023).</a:t>
            </a:r>
          </a:p>
        </p:txBody>
      </p:sp>
      <p:sp>
        <p:nvSpPr>
          <p:cNvPr id="3" name="Text Box 2">
            <a:extLst>
              <a:ext uri="{FF2B5EF4-FFF2-40B4-BE49-F238E27FC236}">
                <a16:creationId xmlns:a16="http://schemas.microsoft.com/office/drawing/2014/main" id="{6390E0FA-D461-4BE3-E0F4-6C43C32DBA6D}"/>
              </a:ext>
            </a:extLst>
          </p:cNvPr>
          <p:cNvSpPr txBox="1"/>
          <p:nvPr/>
        </p:nvSpPr>
        <p:spPr>
          <a:xfrm>
            <a:off x="6480000" y="360000"/>
            <a:ext cx="4500000" cy="5355312"/>
          </a:xfrm>
          <a:prstGeom prst="rect">
            <a:avLst/>
          </a:prstGeom>
          <a:noFill/>
          <a:ln w="9525">
            <a:noFill/>
          </a:ln>
        </p:spPr>
        <p:txBody>
          <a:bodyPr wrap="square">
            <a:spAutoFit/>
          </a:bodyPr>
          <a:lstStyle/>
          <a:p>
            <a:pPr marL="230505" indent="-228600">
              <a:lnSpc>
                <a:spcPct val="90000"/>
              </a:lnSpc>
              <a:spcAft>
                <a:spcPts val="600"/>
              </a:spcAft>
              <a:buFont typeface="+mj-lt"/>
              <a:buAutoNum type="arabicPeriod" startAt="32"/>
            </a:pPr>
            <a:r>
              <a:rPr lang="en-US" sz="1100" dirty="0">
                <a:latin typeface="Gotham" panose="02000504050000020004" charset="0"/>
                <a:cs typeface="Gotham" panose="02000504050000020004" charset="0"/>
              </a:rPr>
              <a:t>Host “Puasa Aman </a:t>
            </a:r>
            <a:r>
              <a:rPr lang="en-US" sz="1100" dirty="0" err="1">
                <a:latin typeface="Gotham" panose="02000504050000020004" charset="0"/>
                <a:cs typeface="Gotham" panose="02000504050000020004" charset="0"/>
              </a:rPr>
              <a:t>Tanpa</a:t>
            </a:r>
            <a:r>
              <a:rPr lang="en-US" sz="1100" dirty="0">
                <a:latin typeface="Gotham" panose="02000504050000020004" charset="0"/>
                <a:cs typeface="Gotham" panose="02000504050000020004" charset="0"/>
              </a:rPr>
              <a:t> Nyeri </a:t>
            </a:r>
            <a:r>
              <a:rPr lang="en-US" sz="1100" dirty="0" err="1">
                <a:latin typeface="Gotham" panose="02000504050000020004" charset="0"/>
                <a:cs typeface="Gotham" panose="02000504050000020004" charset="0"/>
              </a:rPr>
              <a:t>Lambung</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bersama</a:t>
            </a:r>
            <a:r>
              <a:rPr lang="en-US" sz="1100" dirty="0">
                <a:latin typeface="Gotham" panose="02000504050000020004" charset="0"/>
                <a:cs typeface="Gotham" panose="02000504050000020004" charset="0"/>
              </a:rPr>
              <a:t> dr. Ika Mariani Ratna Dewi | Live on IG @apotektiara x @dokterikadevi (18 Maret 2023).</a:t>
            </a: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3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“Online Class: Public Speaking &amp; MC”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(22 Maret 2023).</a:t>
            </a:r>
          </a:p>
          <a:p>
            <a:pPr marL="230505" indent="-228600" fontAlgn="auto">
              <a:lnSpc>
                <a:spcPct val="90000"/>
              </a:lnSpc>
              <a:spcAft>
                <a:spcPts val="600"/>
              </a:spcAft>
              <a:buFont typeface="+mj-lt"/>
              <a:buAutoNum type="arabicPeriod" startAt="32"/>
            </a:pPr>
            <a:r>
              <a:rPr lang="en-US" sz="1100" dirty="0">
                <a:latin typeface="Gotham" panose="02000504050000020004" charset="0"/>
                <a:cs typeface="Gotham" panose="02000504050000020004" charset="0"/>
                <a:sym typeface="+mn-ea"/>
              </a:rPr>
              <a:t>MC &amp; Moderator </a:t>
            </a:r>
            <a:r>
              <a:rPr lang="en-US" sz="1100" dirty="0" err="1">
                <a:latin typeface="Gotham" panose="02000504050000020004" charset="0"/>
                <a:cs typeface="Gotham" panose="02000504050000020004" charset="0"/>
                <a:sym typeface="+mn-ea"/>
              </a:rPr>
              <a:t>Kumham</a:t>
            </a:r>
            <a:r>
              <a:rPr lang="en-US" sz="1100" dirty="0">
                <a:latin typeface="Gotham" panose="02000504050000020004" charset="0"/>
                <a:cs typeface="Gotham" panose="02000504050000020004" charset="0"/>
                <a:sym typeface="+mn-ea"/>
              </a:rPr>
              <a:t> Goes to Campus | Universitas Negeri Padang (30 Maret 2023).</a:t>
            </a:r>
          </a:p>
          <a:p>
            <a:pPr marL="230505" indent="-228600" fontAlgn="auto">
              <a:lnSpc>
                <a:spcPct val="90000"/>
              </a:lnSpc>
              <a:spcAft>
                <a:spcPts val="600"/>
              </a:spcAft>
              <a:buFont typeface="+mj-lt"/>
              <a:buAutoNum type="arabicPeriod" startAt="32"/>
            </a:pPr>
            <a:r>
              <a:rPr lang="en-US" sz="1100" dirty="0">
                <a:latin typeface="Gotham" panose="02000504050000020004" charset="0"/>
                <a:cs typeface="Gotham" panose="02000504050000020004" charset="0"/>
                <a:sym typeface="+mn-ea"/>
              </a:rPr>
              <a:t>MC &amp; Moderator </a:t>
            </a:r>
            <a:r>
              <a:rPr lang="en-US" sz="1100" dirty="0" err="1">
                <a:latin typeface="Gotham" panose="02000504050000020004" charset="0"/>
                <a:cs typeface="Gotham" panose="02000504050000020004" charset="0"/>
                <a:sym typeface="+mn-ea"/>
              </a:rPr>
              <a:t>Kumham</a:t>
            </a:r>
            <a:r>
              <a:rPr lang="en-US" sz="1100" dirty="0">
                <a:latin typeface="Gotham" panose="02000504050000020004" charset="0"/>
                <a:cs typeface="Gotham" panose="02000504050000020004" charset="0"/>
                <a:sym typeface="+mn-ea"/>
              </a:rPr>
              <a:t> Goes to Campus | Universitas Islam Negeri Sunan </a:t>
            </a:r>
            <a:r>
              <a:rPr lang="en-US" sz="1100" dirty="0" err="1">
                <a:latin typeface="Gotham" panose="02000504050000020004" charset="0"/>
                <a:cs typeface="Gotham" panose="02000504050000020004" charset="0"/>
                <a:sym typeface="+mn-ea"/>
              </a:rPr>
              <a:t>Gunung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Djati</a:t>
            </a:r>
            <a:r>
              <a:rPr lang="en-US" sz="1100" dirty="0">
                <a:latin typeface="Gotham" panose="02000504050000020004" charset="0"/>
                <a:cs typeface="Gotham" panose="02000504050000020004" charset="0"/>
                <a:sym typeface="+mn-ea"/>
              </a:rPr>
              <a:t> Bandung (05 April 2023).</a:t>
            </a:r>
          </a:p>
          <a:p>
            <a:pPr marL="230505" indent="-228600" fontAlgn="auto">
              <a:lnSpc>
                <a:spcPct val="90000"/>
              </a:lnSpc>
              <a:spcAft>
                <a:spcPts val="600"/>
              </a:spcAft>
              <a:buFont typeface="+mj-lt"/>
              <a:buAutoNum type="arabicPeriod" startAt="32"/>
            </a:pPr>
            <a:r>
              <a:rPr lang="en-US" sz="1100" dirty="0">
                <a:latin typeface="Gotham" panose="02000504050000020004" charset="0"/>
                <a:cs typeface="Gotham" panose="02000504050000020004" charset="0"/>
                <a:sym typeface="+mn-ea"/>
              </a:rPr>
              <a:t>Host “Muda </a:t>
            </a:r>
            <a:r>
              <a:rPr lang="en-US" sz="1100" dirty="0" err="1">
                <a:latin typeface="Gotham" panose="02000504050000020004" charset="0"/>
                <a:cs typeface="Gotham" panose="02000504050000020004" charset="0"/>
                <a:sym typeface="+mn-ea"/>
              </a:rPr>
              <a:t>Mendunia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Indonesia” #LebihDekat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Hofyan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Nazaki</a:t>
            </a:r>
            <a:r>
              <a:rPr lang="en-US" sz="1100" dirty="0">
                <a:latin typeface="Gotham" panose="02000504050000020004" charset="0"/>
                <a:cs typeface="Gotham" panose="02000504050000020004" charset="0"/>
                <a:sym typeface="+mn-ea"/>
              </a:rPr>
              <a:t> founder Global Youth Ambassador | Live on IG @rizqianiputri x @globalyouth.amb (08 April 2023).</a:t>
            </a:r>
          </a:p>
          <a:p>
            <a:pPr marL="230505" indent="-228600" fontAlgn="auto">
              <a:lnSpc>
                <a:spcPct val="90000"/>
              </a:lnSpc>
              <a:spcAft>
                <a:spcPts val="600"/>
              </a:spcAft>
              <a:buFont typeface="+mj-lt"/>
              <a:buAutoNum type="arabicPeriod" startAt="3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Beyond Talk!” for </a:t>
            </a:r>
            <a:r>
              <a:rPr lang="en-US" sz="1100" dirty="0" err="1">
                <a:latin typeface="Gotham" panose="02000504050000020004" charset="0"/>
                <a:cs typeface="Gotham" panose="02000504050000020004" charset="0"/>
                <a:sym typeface="+mn-ea"/>
              </a:rPr>
              <a:t>Temu</a:t>
            </a:r>
            <a:r>
              <a:rPr lang="en-US" sz="1100" dirty="0">
                <a:latin typeface="Gotham" panose="02000504050000020004" charset="0"/>
                <a:cs typeface="Gotham" panose="02000504050000020004" charset="0"/>
                <a:sym typeface="+mn-ea"/>
              </a:rPr>
              <a:t> Teman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Kopilaborasi</a:t>
            </a:r>
            <a:r>
              <a:rPr lang="en-US" sz="1100" dirty="0">
                <a:latin typeface="Gotham" panose="02000504050000020004" charset="0"/>
                <a:cs typeface="Gotham" panose="02000504050000020004" charset="0"/>
                <a:sym typeface="+mn-ea"/>
              </a:rPr>
              <a:t>, Surabaya (09 April 2023).</a:t>
            </a:r>
          </a:p>
          <a:p>
            <a:pPr marL="230505" indent="-228600" fontAlgn="auto">
              <a:lnSpc>
                <a:spcPct val="90000"/>
              </a:lnSpc>
              <a:spcAft>
                <a:spcPts val="600"/>
              </a:spcAft>
              <a:buFont typeface="+mj-lt"/>
              <a:buAutoNum type="arabicPeriod" startAt="32"/>
            </a:pPr>
            <a:r>
              <a:rPr lang="en-US" sz="1100" dirty="0">
                <a:latin typeface="Gotham" panose="02000504050000020004" charset="0"/>
                <a:cs typeface="Gotham" panose="02000504050000020004" charset="0"/>
                <a:sym typeface="+mn-ea"/>
              </a:rPr>
              <a:t>MC Wardah Ramadhan Gathering | Movenpick Hotel Surabaya (12 April 2023).</a:t>
            </a:r>
          </a:p>
          <a:p>
            <a:pPr marL="230505" indent="-228600" fontAlgn="auto">
              <a:lnSpc>
                <a:spcPct val="90000"/>
              </a:lnSpc>
              <a:spcAft>
                <a:spcPts val="600"/>
              </a:spcAft>
              <a:buFont typeface="+mj-lt"/>
              <a:buAutoNum type="arabicPeriod" startAt="32"/>
            </a:pPr>
            <a:r>
              <a:rPr lang="en-US" sz="1100" dirty="0">
                <a:latin typeface="Gotham" panose="02000504050000020004" charset="0"/>
                <a:cs typeface="Gotham" panose="02000504050000020004" charset="0"/>
                <a:sym typeface="+mn-ea"/>
              </a:rPr>
              <a:t>Host “</a:t>
            </a:r>
            <a:r>
              <a:rPr lang="en-US" sz="1100" dirty="0" err="1">
                <a:latin typeface="Gotham" panose="02000504050000020004" charset="0"/>
                <a:cs typeface="Gotham" panose="02000504050000020004" charset="0"/>
                <a:sym typeface="+mn-ea"/>
              </a:rPr>
              <a:t>Tumbuh</a:t>
            </a:r>
            <a:r>
              <a:rPr lang="en-US" sz="1100" dirty="0">
                <a:latin typeface="Gotham" panose="02000504050000020004" charset="0"/>
                <a:cs typeface="Gotham" panose="02000504050000020004" charset="0"/>
                <a:sym typeface="+mn-ea"/>
              </a:rPr>
              <a:t> Kembang Anak </a:t>
            </a:r>
            <a:r>
              <a:rPr lang="en-US" sz="1100" dirty="0" err="1">
                <a:latin typeface="Gotham" panose="02000504050000020004" charset="0"/>
                <a:cs typeface="Gotham" panose="02000504050000020004" charset="0"/>
                <a:sym typeface="+mn-ea"/>
              </a:rPr>
              <a:t>Dipengaruhi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Keharmonisan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Keluarga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drg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Yunita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Triyana</a:t>
            </a:r>
            <a:r>
              <a:rPr lang="en-US" sz="1100" dirty="0">
                <a:latin typeface="Gotham" panose="02000504050000020004" charset="0"/>
                <a:cs typeface="Gotham" panose="02000504050000020004" charset="0"/>
                <a:sym typeface="+mn-ea"/>
              </a:rPr>
              <a:t> &amp; Nana </a:t>
            </a:r>
            <a:r>
              <a:rPr lang="en-US" sz="1100" dirty="0" err="1">
                <a:latin typeface="Gotham" panose="02000504050000020004" charset="0"/>
                <a:cs typeface="Gotham" panose="02000504050000020004" charset="0"/>
                <a:sym typeface="+mn-ea"/>
              </a:rPr>
              <a:t>Gerhana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M.Psi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Psikolog</a:t>
            </a:r>
            <a:r>
              <a:rPr lang="en-US" sz="1100" dirty="0">
                <a:latin typeface="Gotham" panose="02000504050000020004" charset="0"/>
                <a:cs typeface="Gotham" panose="02000504050000020004" charset="0"/>
                <a:sym typeface="+mn-ea"/>
              </a:rPr>
              <a:t>, C.NNLP by Nuna Home x </a:t>
            </a:r>
            <a:r>
              <a:rPr lang="en-US" sz="1100" dirty="0" err="1">
                <a:latin typeface="Gotham" panose="02000504050000020004" charset="0"/>
                <a:cs typeface="Gotham" panose="02000504050000020004" charset="0"/>
                <a:sym typeface="+mn-ea"/>
              </a:rPr>
              <a:t>Halodoc</a:t>
            </a:r>
            <a:r>
              <a:rPr lang="en-US" sz="1100" dirty="0">
                <a:latin typeface="Gotham" panose="02000504050000020004" charset="0"/>
                <a:cs typeface="Gotham" panose="02000504050000020004" charset="0"/>
                <a:sym typeface="+mn-ea"/>
              </a:rPr>
              <a:t> | Live on IG @nunahome.id x @halodoc x @yunitatriyana (12 April 2023).</a:t>
            </a:r>
          </a:p>
          <a:p>
            <a:pPr marL="230505" indent="-228600" fontAlgn="auto">
              <a:lnSpc>
                <a:spcPct val="90000"/>
              </a:lnSpc>
              <a:spcAft>
                <a:spcPts val="600"/>
              </a:spcAft>
              <a:buFont typeface="+mj-lt"/>
              <a:buAutoNum type="arabicPeriod" startAt="3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Budaya</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Prima”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Badan </a:t>
            </a:r>
            <a:r>
              <a:rPr lang="en-US" sz="1100" dirty="0" err="1">
                <a:latin typeface="Gotham" panose="02000504050000020004" charset="0"/>
                <a:cs typeface="Gotham" panose="02000504050000020004" charset="0"/>
                <a:sym typeface="+mn-ea"/>
              </a:rPr>
              <a:t>Kebijakan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Fiskal</a:t>
            </a:r>
            <a:r>
              <a:rPr lang="en-US" sz="1100" dirty="0">
                <a:latin typeface="Gotham" panose="02000504050000020004" charset="0"/>
                <a:cs typeface="Gotham" panose="02000504050000020004" charset="0"/>
                <a:sym typeface="+mn-ea"/>
              </a:rPr>
              <a:t>, Kementerian </a:t>
            </a:r>
            <a:r>
              <a:rPr lang="en-US" sz="1100" dirty="0" err="1">
                <a:latin typeface="Gotham" panose="02000504050000020004" charset="0"/>
                <a:cs typeface="Gotham" panose="02000504050000020004" charset="0"/>
                <a:sym typeface="+mn-ea"/>
              </a:rPr>
              <a:t>Keuangan</a:t>
            </a:r>
            <a:r>
              <a:rPr lang="en-US" sz="1100" dirty="0">
                <a:latin typeface="Gotham" panose="02000504050000020004" charset="0"/>
                <a:cs typeface="Gotham" panose="02000504050000020004" charset="0"/>
                <a:sym typeface="+mn-ea"/>
              </a:rPr>
              <a:t> Republik Indonesia | Live on Microsoft Teams (13 April 2023).</a:t>
            </a:r>
          </a:p>
          <a:p>
            <a:pPr marL="230505" indent="-228600" fontAlgn="auto">
              <a:lnSpc>
                <a:spcPct val="90000"/>
              </a:lnSpc>
              <a:spcAft>
                <a:spcPts val="600"/>
              </a:spcAft>
              <a:buFont typeface="+mj-lt"/>
              <a:buAutoNum type="arabicPeriod" startAt="3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Efektif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Jaring</a:t>
            </a:r>
            <a:r>
              <a:rPr lang="en-US" sz="1100" dirty="0">
                <a:latin typeface="Gotham" panose="02000504050000020004" charset="0"/>
                <a:cs typeface="Gotham" panose="02000504050000020004" charset="0"/>
                <a:sym typeface="+mn-ea"/>
              </a:rPr>
              <a:t> Customer”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Kasir Pintar x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Komunitas</a:t>
            </a:r>
            <a:r>
              <a:rPr lang="en-US" sz="1100" dirty="0">
                <a:latin typeface="Gotham" panose="02000504050000020004" charset="0"/>
                <a:cs typeface="Gotham" panose="02000504050000020004" charset="0"/>
                <a:sym typeface="+mn-ea"/>
              </a:rPr>
              <a:t> Teman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(14 April 2023).</a:t>
            </a:r>
          </a:p>
        </p:txBody>
      </p:sp>
      <p:grpSp>
        <p:nvGrpSpPr>
          <p:cNvPr id="14" name="Group 13">
            <a:extLst>
              <a:ext uri="{FF2B5EF4-FFF2-40B4-BE49-F238E27FC236}">
                <a16:creationId xmlns:a16="http://schemas.microsoft.com/office/drawing/2014/main" id="{67488C1E-6AF2-323D-E36E-9D6BC11CB3BC}"/>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50656FCB-FA25-384E-63DD-FBC5BEDF4123}"/>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C8AADEA0-29AC-B4A2-C310-CEFAF2B56D0F}"/>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CD1EAD1A-885D-AEFA-E9E5-FCB6C302B3A1}"/>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199F8AA5-908A-4454-8EB7-E349BD71F3EF}"/>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9A8FF2E7-6A14-88BA-B5AB-782A43F6168F}"/>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E86DB014-4A46-97F1-F850-5E2AF35FCB25}"/>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47CE3564-9B6C-F25B-DE54-32630C03CF14}"/>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5827E260-DC80-6FF0-B2A2-34033B37CD80}"/>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24FB92F7-6A71-CE67-92C0-17025BC88D24}"/>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67B8C15F-CAA2-A85F-D2A9-61C79465A056}"/>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A2E2BD73-0FE7-50FE-AF56-D8803B99C858}"/>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862BC201-551A-8F2C-0B57-B9D64D1EA741}"/>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1430110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B3460-B826-4770-DE73-E5668F75FEE1}"/>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34381EDA-B897-0936-0F3E-80899EC1B445}"/>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0492E37D-D0DD-9EA9-6408-8682FBC38310}"/>
              </a:ext>
            </a:extLst>
          </p:cNvPr>
          <p:cNvSpPr txBox="1"/>
          <p:nvPr/>
        </p:nvSpPr>
        <p:spPr>
          <a:xfrm>
            <a:off x="1800000" y="360000"/>
            <a:ext cx="4311551"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4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“Comprehensive Training for BNI PEXA 2023” for Bank Nasional Indonesia Regional Office 06 | Gedung BNI </a:t>
            </a:r>
            <a:r>
              <a:rPr lang="en-US" sz="1100" dirty="0" err="1">
                <a:latin typeface="Gotham" panose="02000504050000020004" charset="0"/>
                <a:cs typeface="Gotham" panose="02000504050000020004" charset="0"/>
                <a:sym typeface="+mn-ea"/>
              </a:rPr>
              <a:t>Graha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Pangeran</a:t>
            </a:r>
            <a:r>
              <a:rPr lang="en-US" sz="1100" dirty="0">
                <a:latin typeface="Gotham" panose="02000504050000020004" charset="0"/>
                <a:cs typeface="Gotham" panose="02000504050000020004" charset="0"/>
                <a:sym typeface="+mn-ea"/>
              </a:rPr>
              <a:t> Surabaya (16-18 April 2023).</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Host “Buka Mata, </a:t>
            </a:r>
            <a:r>
              <a:rPr lang="en-US" sz="1100" b="0" dirty="0" err="1">
                <a:latin typeface="Gotham" panose="02000504050000020004" charset="0"/>
                <a:cs typeface="Gotham" panose="02000504050000020004" charset="0"/>
              </a:rPr>
              <a:t>Jelajahi</a:t>
            </a:r>
            <a:r>
              <a:rPr lang="en-US" sz="1100" b="0" dirty="0">
                <a:latin typeface="Gotham" panose="02000504050000020004" charset="0"/>
                <a:cs typeface="Gotham" panose="02000504050000020004" charset="0"/>
              </a:rPr>
              <a:t> Dunia! Cerita </a:t>
            </a:r>
            <a:r>
              <a:rPr lang="en-US" sz="1100" b="0" dirty="0" err="1">
                <a:latin typeface="Gotham" panose="02000504050000020004" charset="0"/>
                <a:cs typeface="Gotham" panose="02000504050000020004" charset="0"/>
              </a:rPr>
              <a:t>dari</a:t>
            </a:r>
            <a:r>
              <a:rPr lang="en-US" sz="1100" b="0" dirty="0">
                <a:latin typeface="Gotham" panose="02000504050000020004" charset="0"/>
                <a:cs typeface="Gotham" panose="02000504050000020004" charset="0"/>
              </a:rPr>
              <a:t> 11+ Negara” #LebihDekat </a:t>
            </a:r>
            <a:r>
              <a:rPr lang="en-US" sz="1100" b="0" dirty="0" err="1">
                <a:latin typeface="Gotham" panose="02000504050000020004" charset="0"/>
                <a:cs typeface="Gotham" panose="02000504050000020004" charset="0"/>
              </a:rPr>
              <a:t>bersama</a:t>
            </a:r>
            <a:r>
              <a:rPr lang="en-US" sz="1100" b="0" dirty="0">
                <a:latin typeface="Gotham" panose="02000504050000020004" charset="0"/>
                <a:cs typeface="Gotham" panose="02000504050000020004" charset="0"/>
              </a:rPr>
              <a:t> Novita Nur Muslimah | Live on IG @rizqianiputri x @viinovitaa (19 April 2023).</a:t>
            </a: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MC </a:t>
            </a:r>
            <a:r>
              <a:rPr lang="en-US" sz="1100" b="0" dirty="0" err="1">
                <a:latin typeface="Gotham" panose="02000504050000020004" charset="0"/>
                <a:cs typeface="Gotham" panose="02000504050000020004" charset="0"/>
              </a:rPr>
              <a:t>Peringatan</a:t>
            </a:r>
            <a:r>
              <a:rPr lang="en-US" sz="1100" b="0" dirty="0">
                <a:latin typeface="Gotham" panose="02000504050000020004" charset="0"/>
                <a:cs typeface="Gotham" panose="02000504050000020004" charset="0"/>
              </a:rPr>
              <a:t> Hari Bakti </a:t>
            </a:r>
            <a:r>
              <a:rPr lang="en-US" sz="1100" b="0" dirty="0" err="1">
                <a:latin typeface="Gotham" panose="02000504050000020004" charset="0"/>
                <a:cs typeface="Gotham" panose="02000504050000020004" charset="0"/>
              </a:rPr>
              <a:t>Pemasyarakatan</a:t>
            </a:r>
            <a:r>
              <a:rPr lang="en-US" sz="1100" b="0" dirty="0">
                <a:latin typeface="Gotham" panose="02000504050000020004" charset="0"/>
                <a:cs typeface="Gotham" panose="02000504050000020004" charset="0"/>
              </a:rPr>
              <a:t> | </a:t>
            </a:r>
            <a:r>
              <a:rPr lang="en-US" sz="1100" b="0" dirty="0" err="1">
                <a:latin typeface="Gotham" panose="02000504050000020004" charset="0"/>
                <a:cs typeface="Gotham" panose="02000504050000020004" charset="0"/>
              </a:rPr>
              <a:t>Kemenkumham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Kanwil</a:t>
            </a:r>
            <a:r>
              <a:rPr lang="en-US" sz="1100" b="0" dirty="0">
                <a:latin typeface="Gotham" panose="02000504050000020004" charset="0"/>
                <a:cs typeface="Gotham" panose="02000504050000020004" charset="0"/>
              </a:rPr>
              <a:t> Jawa Barat (02 Mei 2023).</a:t>
            </a: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MC &amp; Moderator </a:t>
            </a:r>
            <a:r>
              <a:rPr lang="en-US" sz="1100" b="0" dirty="0" err="1">
                <a:latin typeface="Gotham" panose="02000504050000020004" charset="0"/>
                <a:cs typeface="Gotham" panose="02000504050000020004" charset="0"/>
              </a:rPr>
              <a:t>Kumham</a:t>
            </a:r>
            <a:r>
              <a:rPr lang="en-US" sz="1100" b="0" dirty="0">
                <a:latin typeface="Gotham" panose="02000504050000020004" charset="0"/>
                <a:cs typeface="Gotham" panose="02000504050000020004" charset="0"/>
              </a:rPr>
              <a:t> Goes to Campus | Universitas </a:t>
            </a:r>
            <a:r>
              <a:rPr lang="en-US" sz="1100" b="0" dirty="0" err="1">
                <a:latin typeface="Gotham" panose="02000504050000020004" charset="0"/>
                <a:cs typeface="Gotham" panose="02000504050000020004" charset="0"/>
              </a:rPr>
              <a:t>Pattimura</a:t>
            </a:r>
            <a:r>
              <a:rPr lang="en-US" sz="1100" b="0" dirty="0">
                <a:latin typeface="Gotham" panose="02000504050000020004" charset="0"/>
                <a:cs typeface="Gotham" panose="02000504050000020004" charset="0"/>
              </a:rPr>
              <a:t> Ambon (04 Mei 2023).</a:t>
            </a: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MC Badan </a:t>
            </a:r>
            <a:r>
              <a:rPr lang="en-US" sz="1100" b="0" dirty="0" err="1">
                <a:latin typeface="Gotham" panose="02000504050000020004" charset="0"/>
                <a:cs typeface="Gotham" panose="02000504050000020004" charset="0"/>
              </a:rPr>
              <a:t>Pengawas</a:t>
            </a:r>
            <a:r>
              <a:rPr lang="en-US" sz="1100" b="0" dirty="0">
                <a:latin typeface="Gotham" panose="02000504050000020004" charset="0"/>
                <a:cs typeface="Gotham" panose="02000504050000020004" charset="0"/>
              </a:rPr>
              <a:t> Obat dan </a:t>
            </a:r>
            <a:r>
              <a:rPr lang="en-US" sz="1100" b="0" dirty="0" err="1">
                <a:latin typeface="Gotham" panose="02000504050000020004" charset="0"/>
                <a:cs typeface="Gotham" panose="02000504050000020004" charset="0"/>
              </a:rPr>
              <a:t>Makanan</a:t>
            </a:r>
            <a:r>
              <a:rPr lang="en-US" sz="1100" b="0" dirty="0">
                <a:latin typeface="Gotham" panose="02000504050000020004" charset="0"/>
                <a:cs typeface="Gotham" panose="02000504050000020004" charset="0"/>
              </a:rPr>
              <a:t>, Yogyakarta (10-11 Mei 2023).</a:t>
            </a: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MC &amp; Moderator </a:t>
            </a:r>
            <a:r>
              <a:rPr lang="en-US" sz="1100" b="0" dirty="0" err="1">
                <a:latin typeface="Gotham" panose="02000504050000020004" charset="0"/>
                <a:cs typeface="Gotham" panose="02000504050000020004" charset="0"/>
              </a:rPr>
              <a:t>Kumham</a:t>
            </a:r>
            <a:r>
              <a:rPr lang="en-US" sz="1100" b="0" dirty="0">
                <a:latin typeface="Gotham" panose="02000504050000020004" charset="0"/>
                <a:cs typeface="Gotham" panose="02000504050000020004" charset="0"/>
              </a:rPr>
              <a:t> Goes to Campus | Universitas Kristen Satya </a:t>
            </a:r>
            <a:r>
              <a:rPr lang="en-US" sz="1100" b="0" dirty="0" err="1">
                <a:latin typeface="Gotham" panose="02000504050000020004" charset="0"/>
                <a:cs typeface="Gotham" panose="02000504050000020004" charset="0"/>
              </a:rPr>
              <a:t>Wacana</a:t>
            </a:r>
            <a:r>
              <a:rPr lang="en-US" sz="1100" b="0" dirty="0">
                <a:latin typeface="Gotham" panose="02000504050000020004" charset="0"/>
                <a:cs typeface="Gotham" panose="02000504050000020004" charset="0"/>
              </a:rPr>
              <a:t> (12 Mei 2023).</a:t>
            </a: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Host Safe Talk: “Gen Z In Working World” | Live on IG @safecare with @anandreforastero (12 Mei 2023).</a:t>
            </a:r>
          </a:p>
          <a:p>
            <a:pPr marL="230505" indent="-228600" fontAlgn="auto">
              <a:lnSpc>
                <a:spcPct val="90000"/>
              </a:lnSpc>
              <a:spcAft>
                <a:spcPts val="600"/>
              </a:spcAft>
              <a:buFont typeface="+mj-lt"/>
              <a:buAutoNum type="arabicPeriod" startAt="42"/>
            </a:pPr>
            <a:r>
              <a:rPr lang="en-US" sz="1100" dirty="0">
                <a:latin typeface="Gotham" panose="02000504050000020004" charset="0"/>
                <a:cs typeface="Gotham" panose="02000504050000020004" charset="0"/>
              </a:rPr>
              <a:t>MC &amp; Moderator </a:t>
            </a:r>
            <a:r>
              <a:rPr lang="en-US" sz="1100" b="0" dirty="0" err="1">
                <a:latin typeface="Gotham" panose="02000504050000020004" charset="0"/>
                <a:cs typeface="Gotham" panose="02000504050000020004" charset="0"/>
              </a:rPr>
              <a:t>Kumham</a:t>
            </a:r>
            <a:r>
              <a:rPr lang="en-US" sz="1100" b="0" dirty="0">
                <a:latin typeface="Gotham" panose="02000504050000020004" charset="0"/>
                <a:cs typeface="Gotham" panose="02000504050000020004" charset="0"/>
              </a:rPr>
              <a:t> Goes to Campus | Universitas Riau (17 Mei 2023).</a:t>
            </a:r>
          </a:p>
          <a:p>
            <a:pPr marL="230505" indent="-228600" fontAlgn="auto">
              <a:lnSpc>
                <a:spcPct val="90000"/>
              </a:lnSpc>
              <a:spcAft>
                <a:spcPts val="600"/>
              </a:spcAft>
              <a:buFont typeface="+mj-lt"/>
              <a:buAutoNum type="arabicPeriod" startAt="42"/>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Berbicara</a:t>
            </a:r>
            <a:r>
              <a:rPr lang="en-US" sz="1100" b="0" dirty="0">
                <a:latin typeface="Gotham" panose="02000504050000020004" charset="0"/>
                <a:cs typeface="Gotham" panose="02000504050000020004" charset="0"/>
              </a:rPr>
              <a:t> Pede di </a:t>
            </a:r>
            <a:r>
              <a:rPr lang="en-US" sz="1100" b="0" dirty="0" err="1">
                <a:latin typeface="Gotham" panose="02000504050000020004" charset="0"/>
                <a:cs typeface="Gotham" panose="02000504050000020004" charset="0"/>
              </a:rPr>
              <a:t>Hadapan</a:t>
            </a:r>
            <a:r>
              <a:rPr lang="en-US" sz="1100" b="0" dirty="0">
                <a:latin typeface="Gotham" panose="02000504050000020004" charset="0"/>
                <a:cs typeface="Gotham" panose="02000504050000020004" charset="0"/>
              </a:rPr>
              <a:t> Publik, </a:t>
            </a:r>
            <a:r>
              <a:rPr lang="en-US" sz="1100" b="0" dirty="0" err="1">
                <a:latin typeface="Gotham" panose="02000504050000020004" charset="0"/>
                <a:cs typeface="Gotham" panose="02000504050000020004" charset="0"/>
              </a:rPr>
              <a:t>Siapa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Takut</a:t>
            </a:r>
            <a:r>
              <a:rPr lang="en-US" sz="1100" b="0" dirty="0">
                <a:latin typeface="Gotham" panose="02000504050000020004" charset="0"/>
                <a:cs typeface="Gotham" panose="02000504050000020004" charset="0"/>
              </a:rPr>
              <a:t>?” | Live on IG @rizqianiputri &amp; @citraaulia (19 Mei 2023).</a:t>
            </a: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Host 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FUP Allergy | Live on Zoom (20 Mei 2023).</a:t>
            </a:r>
          </a:p>
          <a:p>
            <a:pPr marL="230505" indent="-228600" fontAlgn="auto">
              <a:lnSpc>
                <a:spcPct val="90000"/>
              </a:lnSpc>
              <a:spcAft>
                <a:spcPts val="600"/>
              </a:spcAft>
              <a:buFont typeface="+mj-lt"/>
              <a:buAutoNum type="arabicPeriod" startAt="4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“Online Class: Public Speaking &amp; MC”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Live on Zoom (21 Mei 2023).</a:t>
            </a:r>
          </a:p>
          <a:p>
            <a:pPr marL="230505" indent="-228600" fontAlgn="auto">
              <a:lnSpc>
                <a:spcPct val="90000"/>
              </a:lnSpc>
              <a:spcAft>
                <a:spcPts val="600"/>
              </a:spcAft>
              <a:buFont typeface="+mj-lt"/>
              <a:buAutoNum type="arabicPeriod" startAt="42"/>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“Workshop Public Speaking” | Universitas 17 Agustus 1945, Surabaya (25 Mei 2023).</a:t>
            </a:r>
          </a:p>
          <a:p>
            <a:pPr marL="230505" indent="-228600" fontAlgn="auto">
              <a:lnSpc>
                <a:spcPct val="90000"/>
              </a:lnSpc>
              <a:spcAft>
                <a:spcPts val="600"/>
              </a:spcAft>
              <a:buFont typeface="+mj-lt"/>
              <a:buAutoNum type="arabicPeriod" startAt="42"/>
            </a:pPr>
            <a:r>
              <a:rPr lang="en-US" sz="1100" b="0" dirty="0">
                <a:latin typeface="Gotham" panose="02000504050000020004" charset="0"/>
                <a:cs typeface="Gotham" panose="02000504050000020004" charset="0"/>
              </a:rPr>
              <a:t>MC &amp; Moderator </a:t>
            </a:r>
            <a:r>
              <a:rPr lang="en-US" sz="1100" b="0" dirty="0" err="1">
                <a:latin typeface="Gotham" panose="02000504050000020004" charset="0"/>
                <a:cs typeface="Gotham" panose="02000504050000020004" charset="0"/>
              </a:rPr>
              <a:t>Kumham</a:t>
            </a:r>
            <a:r>
              <a:rPr lang="en-US" sz="1100" b="0" dirty="0">
                <a:latin typeface="Gotham" panose="02000504050000020004" charset="0"/>
                <a:cs typeface="Gotham" panose="02000504050000020004" charset="0"/>
              </a:rPr>
              <a:t> Goes to Campus | Universitas Airlangga (26 Mei 2023).</a:t>
            </a:r>
          </a:p>
        </p:txBody>
      </p:sp>
      <p:sp>
        <p:nvSpPr>
          <p:cNvPr id="3" name="Text Box 2">
            <a:extLst>
              <a:ext uri="{FF2B5EF4-FFF2-40B4-BE49-F238E27FC236}">
                <a16:creationId xmlns:a16="http://schemas.microsoft.com/office/drawing/2014/main" id="{6CAE40AE-FDD3-BF6E-0197-BB229CC26F59}"/>
              </a:ext>
            </a:extLst>
          </p:cNvPr>
          <p:cNvSpPr txBox="1"/>
          <p:nvPr/>
        </p:nvSpPr>
        <p:spPr>
          <a:xfrm>
            <a:off x="6480000" y="360000"/>
            <a:ext cx="4500000" cy="5355312"/>
          </a:xfrm>
          <a:prstGeom prst="rect">
            <a:avLst/>
          </a:prstGeom>
          <a:noFill/>
          <a:ln w="9525">
            <a:noFill/>
          </a:ln>
        </p:spPr>
        <p:txBody>
          <a:bodyPr wrap="square">
            <a:spAutoFit/>
          </a:bodyPr>
          <a:lstStyle/>
          <a:p>
            <a:pPr marL="230505" indent="-228600">
              <a:lnSpc>
                <a:spcPct val="90000"/>
              </a:lnSpc>
              <a:spcAft>
                <a:spcPts val="600"/>
              </a:spcAft>
              <a:buFont typeface="+mj-lt"/>
              <a:buAutoNum type="arabicPeriod" startAt="55"/>
            </a:pPr>
            <a:r>
              <a:rPr lang="en-US" sz="1100" dirty="0">
                <a:latin typeface="Gotham" panose="02000504050000020004" charset="0"/>
                <a:cs typeface="Gotham" panose="02000504050000020004" charset="0"/>
              </a:rPr>
              <a:t>Host Safe Talk: “Cara Nahan </a:t>
            </a:r>
            <a:r>
              <a:rPr lang="en-US" sz="1100" dirty="0" err="1">
                <a:latin typeface="Gotham" panose="02000504050000020004" charset="0"/>
                <a:cs typeface="Gotham" panose="02000504050000020004" charset="0"/>
              </a:rPr>
              <a:t>diri</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ngikutin</a:t>
            </a:r>
            <a:r>
              <a:rPr lang="en-US" sz="1100" dirty="0">
                <a:latin typeface="Gotham" panose="02000504050000020004" charset="0"/>
                <a:cs typeface="Gotham" panose="02000504050000020004" charset="0"/>
              </a:rPr>
              <a:t> Lifestyle” | Live on IG @safecare with @anelies.pramadhani (26 Mei 2023).</a:t>
            </a:r>
          </a:p>
          <a:p>
            <a:pPr marL="230505" indent="-228600">
              <a:lnSpc>
                <a:spcPct val="90000"/>
              </a:lnSpc>
              <a:spcAft>
                <a:spcPts val="600"/>
              </a:spcAft>
              <a:buFont typeface="+mj-lt"/>
              <a:buAutoNum type="arabicPeriod" startAt="55"/>
            </a:pPr>
            <a:r>
              <a:rPr lang="en-US" sz="1100" dirty="0" err="1">
                <a:latin typeface="Gotham" panose="02000504050000020004" charset="0"/>
                <a:cs typeface="Gotham" panose="02000504050000020004" charset="0"/>
              </a:rPr>
              <a:t>Fasilitator</a:t>
            </a:r>
            <a:r>
              <a:rPr lang="en-US" sz="1100" dirty="0">
                <a:latin typeface="Gotham" panose="02000504050000020004" charset="0"/>
                <a:cs typeface="Gotham" panose="02000504050000020004" charset="0"/>
              </a:rPr>
              <a:t> “Public Speaking: Beyond Talk” for </a:t>
            </a:r>
            <a:r>
              <a:rPr lang="en-US" sz="1100" dirty="0" err="1">
                <a:latin typeface="Gotham" panose="02000504050000020004" charset="0"/>
                <a:cs typeface="Gotham" panose="02000504050000020004" charset="0"/>
              </a:rPr>
              <a:t>Sinergi</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Bicara</a:t>
            </a:r>
            <a:r>
              <a:rPr lang="en-US" sz="1100" dirty="0">
                <a:latin typeface="Gotham" panose="02000504050000020004" charset="0"/>
                <a:cs typeface="Gotham" panose="02000504050000020004" charset="0"/>
              </a:rPr>
              <a:t> | Hotel Cleo </a:t>
            </a:r>
            <a:r>
              <a:rPr lang="en-US" sz="1100" dirty="0" err="1">
                <a:latin typeface="Gotham" panose="02000504050000020004" charset="0"/>
                <a:cs typeface="Gotham" panose="02000504050000020004" charset="0"/>
              </a:rPr>
              <a:t>Jemursari</a:t>
            </a:r>
            <a:r>
              <a:rPr lang="en-US" sz="1100" dirty="0">
                <a:latin typeface="Gotham" panose="02000504050000020004" charset="0"/>
                <a:cs typeface="Gotham" panose="02000504050000020004" charset="0"/>
              </a:rPr>
              <a:t>, Surabaya (27 Mei 2023).</a:t>
            </a: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55"/>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Allergy | Live on Zoom (27 Mei 2023).</a:t>
            </a:r>
          </a:p>
          <a:p>
            <a:pPr marL="230505" indent="-228600" fontAlgn="auto">
              <a:lnSpc>
                <a:spcPct val="90000"/>
              </a:lnSpc>
              <a:spcAft>
                <a:spcPts val="600"/>
              </a:spcAft>
              <a:buFont typeface="+mj-lt"/>
              <a:buAutoNum type="arabicPeriod" startAt="55"/>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“Master of </a:t>
            </a:r>
            <a:r>
              <a:rPr lang="en-US" sz="1100" dirty="0" err="1">
                <a:latin typeface="Gotham" panose="02000504050000020004" charset="0"/>
                <a:cs typeface="Gotham" panose="02000504050000020004" charset="0"/>
                <a:sym typeface="+mn-ea"/>
              </a:rPr>
              <a:t>Cermony</a:t>
            </a:r>
            <a:r>
              <a:rPr lang="en-US" sz="1100" dirty="0">
                <a:latin typeface="Gotham" panose="02000504050000020004" charset="0"/>
                <a:cs typeface="Gotham" panose="02000504050000020004" charset="0"/>
                <a:sym typeface="+mn-ea"/>
              </a:rPr>
              <a:t>: Full Practice &amp; Coaching Class”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Hotel Cleo </a:t>
            </a:r>
            <a:r>
              <a:rPr lang="en-US" sz="1100" dirty="0" err="1">
                <a:latin typeface="Gotham" panose="02000504050000020004" charset="0"/>
                <a:cs typeface="Gotham" panose="02000504050000020004" charset="0"/>
                <a:sym typeface="+mn-ea"/>
              </a:rPr>
              <a:t>Jemursari</a:t>
            </a:r>
            <a:r>
              <a:rPr lang="en-US" sz="1100" dirty="0">
                <a:latin typeface="Gotham" panose="02000504050000020004" charset="0"/>
                <a:cs typeface="Gotham" panose="02000504050000020004" charset="0"/>
                <a:sym typeface="+mn-ea"/>
              </a:rPr>
              <a:t>, Surabaya (28 Mei 2023).</a:t>
            </a:r>
          </a:p>
          <a:p>
            <a:pPr marL="230505" indent="-228600" fontAlgn="auto">
              <a:lnSpc>
                <a:spcPct val="90000"/>
              </a:lnSpc>
              <a:spcAft>
                <a:spcPts val="600"/>
              </a:spcAft>
              <a:buFont typeface="+mj-lt"/>
              <a:buAutoNum type="arabicPeriod" startAt="55"/>
            </a:pPr>
            <a:r>
              <a:rPr lang="en-US" sz="1100" dirty="0">
                <a:latin typeface="Gotham" panose="02000504050000020004" charset="0"/>
                <a:cs typeface="Gotham" panose="02000504050000020004" charset="0"/>
                <a:sym typeface="+mn-ea"/>
              </a:rPr>
              <a:t>MC ASEAN Member State Coordination with Japan | Nusa Dua, Bali (30-31 Mei 2023).</a:t>
            </a:r>
          </a:p>
          <a:p>
            <a:pPr marL="230505" indent="-228600" fontAlgn="auto">
              <a:lnSpc>
                <a:spcPct val="90000"/>
              </a:lnSpc>
              <a:spcAft>
                <a:spcPts val="600"/>
              </a:spcAft>
              <a:buFont typeface="+mj-lt"/>
              <a:buAutoNum type="arabicPeriod" startAt="55"/>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“Master of Ceremony: Full Practice &amp; Coaching Class” for </a:t>
            </a:r>
            <a:r>
              <a:rPr lang="en-US" sz="1100" dirty="0" err="1">
                <a:latin typeface="Gotham" panose="02000504050000020004" charset="0"/>
                <a:cs typeface="Gotham" panose="02000504050000020004" charset="0"/>
                <a:sym typeface="+mn-ea"/>
              </a:rPr>
              <a:t>Persatuan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Istri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Pegawai</a:t>
            </a:r>
            <a:r>
              <a:rPr lang="en-US" sz="1100" dirty="0">
                <a:latin typeface="Gotham" panose="02000504050000020004" charset="0"/>
                <a:cs typeface="Gotham" panose="02000504050000020004" charset="0"/>
                <a:sym typeface="+mn-ea"/>
              </a:rPr>
              <a:t> Pelindo | Pelindo Place Office Tower, Surabaya (07 Juni 2023).</a:t>
            </a:r>
          </a:p>
          <a:p>
            <a:pPr marL="230505" indent="-228600" fontAlgn="auto">
              <a:lnSpc>
                <a:spcPct val="90000"/>
              </a:lnSpc>
              <a:spcAft>
                <a:spcPts val="600"/>
              </a:spcAft>
              <a:buFont typeface="+mj-lt"/>
              <a:buAutoNum type="arabicPeriod" startAt="55"/>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“Workshop Public Speaking” </a:t>
            </a:r>
            <a:r>
              <a:rPr lang="en-US" sz="1100" dirty="0" err="1">
                <a:latin typeface="Gotham" panose="02000504050000020004" charset="0"/>
                <a:cs typeface="Gotham" panose="02000504050000020004" charset="0"/>
                <a:sym typeface="+mn-ea"/>
              </a:rPr>
              <a:t>Projek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Profil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Pelajar</a:t>
            </a:r>
            <a:r>
              <a:rPr lang="en-US" sz="1100" dirty="0">
                <a:latin typeface="Gotham" panose="02000504050000020004" charset="0"/>
                <a:cs typeface="Gotham" panose="02000504050000020004" charset="0"/>
                <a:sym typeface="+mn-ea"/>
              </a:rPr>
              <a:t> Pancasila (P5) | SMKN 1 </a:t>
            </a:r>
            <a:r>
              <a:rPr lang="en-US" sz="1100" dirty="0" err="1">
                <a:latin typeface="Gotham" panose="02000504050000020004" charset="0"/>
                <a:cs typeface="Gotham" panose="02000504050000020004" charset="0"/>
                <a:sym typeface="+mn-ea"/>
              </a:rPr>
              <a:t>Lamongan</a:t>
            </a:r>
            <a:r>
              <a:rPr lang="en-US" sz="1100" dirty="0">
                <a:latin typeface="Gotham" panose="02000504050000020004" charset="0"/>
                <a:cs typeface="Gotham" panose="02000504050000020004" charset="0"/>
                <a:sym typeface="+mn-ea"/>
              </a:rPr>
              <a:t> (08 Juni 2023).</a:t>
            </a:r>
          </a:p>
          <a:p>
            <a:pPr marL="230505" indent="-228600" fontAlgn="auto">
              <a:lnSpc>
                <a:spcPct val="90000"/>
              </a:lnSpc>
              <a:spcAft>
                <a:spcPts val="600"/>
              </a:spcAft>
              <a:buFont typeface="+mj-lt"/>
              <a:buAutoNum type="arabicPeriod" startAt="55"/>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“Communication for Business” PLN Nusantara Power | Live on Zoom (09 Juni 2023).</a:t>
            </a:r>
          </a:p>
          <a:p>
            <a:pPr marL="230505" indent="-228600" fontAlgn="auto">
              <a:lnSpc>
                <a:spcPct val="90000"/>
              </a:lnSpc>
              <a:spcAft>
                <a:spcPts val="600"/>
              </a:spcAft>
              <a:buFont typeface="+mj-lt"/>
              <a:buAutoNum type="arabicPeriod" startAt="55"/>
            </a:pPr>
            <a:r>
              <a:rPr lang="en-US" sz="1100" dirty="0">
                <a:latin typeface="Gotham" panose="02000504050000020004" charset="0"/>
                <a:cs typeface="Gotham" panose="02000504050000020004" charset="0"/>
                <a:sym typeface="+mn-ea"/>
              </a:rPr>
              <a:t>Host Safe Talk: “Rahasia Wanita </a:t>
            </a:r>
            <a:r>
              <a:rPr lang="en-US" sz="1100" dirty="0" err="1">
                <a:latin typeface="Gotham" panose="02000504050000020004" charset="0"/>
                <a:cs typeface="Gotham" panose="02000504050000020004" charset="0"/>
                <a:sym typeface="+mn-ea"/>
              </a:rPr>
              <a:t>Mandiri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Finansial</a:t>
            </a:r>
            <a:r>
              <a:rPr lang="en-US" sz="1100" dirty="0">
                <a:latin typeface="Gotham" panose="02000504050000020004" charset="0"/>
                <a:cs typeface="Gotham" panose="02000504050000020004" charset="0"/>
                <a:sym typeface="+mn-ea"/>
              </a:rPr>
              <a:t>” | Live on IG @safecare with @kelspatricia (09 Juni 2023).</a:t>
            </a:r>
          </a:p>
          <a:p>
            <a:pPr marL="230505" indent="-228600" fontAlgn="auto">
              <a:lnSpc>
                <a:spcPct val="90000"/>
              </a:lnSpc>
              <a:spcAft>
                <a:spcPts val="600"/>
              </a:spcAft>
              <a:buFont typeface="+mj-lt"/>
              <a:buAutoNum type="arabicPeriod" startAt="55"/>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Soya | Live on Zoom (11 Juni 2023).</a:t>
            </a:r>
          </a:p>
          <a:p>
            <a:pPr marL="230505" indent="-228600" fontAlgn="auto">
              <a:lnSpc>
                <a:spcPct val="90000"/>
              </a:lnSpc>
              <a:spcAft>
                <a:spcPts val="600"/>
              </a:spcAft>
              <a:buFont typeface="+mj-lt"/>
              <a:buAutoNum type="arabicPeriod" startAt="55"/>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Solo | Live on Zoom (11 Juni 2023).</a:t>
            </a:r>
          </a:p>
          <a:p>
            <a:pPr marL="230505" indent="-228600" fontAlgn="auto">
              <a:lnSpc>
                <a:spcPct val="90000"/>
              </a:lnSpc>
              <a:spcAft>
                <a:spcPts val="600"/>
              </a:spcAft>
              <a:buFont typeface="+mj-lt"/>
              <a:buAutoNum type="arabicPeriod" startAt="55"/>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“Pro Master of Ceremony: Full Practice &amp; Coaching Class” for PLN UID Jawa Timur | Ruang </a:t>
            </a:r>
            <a:r>
              <a:rPr lang="en-US" sz="1100" dirty="0" err="1">
                <a:latin typeface="Gotham" panose="02000504050000020004" charset="0"/>
                <a:cs typeface="Gotham" panose="02000504050000020004" charset="0"/>
                <a:sym typeface="+mn-ea"/>
              </a:rPr>
              <a:t>Majapahit</a:t>
            </a:r>
            <a:r>
              <a:rPr lang="en-US" sz="1100" dirty="0">
                <a:latin typeface="Gotham" panose="02000504050000020004" charset="0"/>
                <a:cs typeface="Gotham" panose="02000504050000020004" charset="0"/>
                <a:sym typeface="+mn-ea"/>
              </a:rPr>
              <a:t>, Kantor PLN UID Jawa Timur (12-13 Juni 2023).</a:t>
            </a:r>
          </a:p>
        </p:txBody>
      </p:sp>
      <p:grpSp>
        <p:nvGrpSpPr>
          <p:cNvPr id="14" name="Group 13">
            <a:extLst>
              <a:ext uri="{FF2B5EF4-FFF2-40B4-BE49-F238E27FC236}">
                <a16:creationId xmlns:a16="http://schemas.microsoft.com/office/drawing/2014/main" id="{6166ACFD-8E92-934B-4DE3-269F94EE1CE6}"/>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CC1E8559-A8C2-192C-63AA-22608BD1382D}"/>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6964262D-DE69-CCD0-0131-E1039206DE72}"/>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56803BF2-5868-C8E0-85E2-F9BAFB509F26}"/>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A46E83FA-411D-41F7-7F3F-E20ECC2F1745}"/>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A97BE9DE-4145-FA66-46EE-FE18467C813A}"/>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42060285-B271-DBEA-54E0-698CBA05207E}"/>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C20BE7F8-E22E-B336-0B83-1E60FCB0793B}"/>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613F0C35-6F0A-C6EB-9D75-15E0F4595901}"/>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9BDD0D53-C9AC-D80E-669E-17E35B6E4E7D}"/>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B866D3AB-6831-5E8C-A61B-5E6667C927BC}"/>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C3C91515-0E8A-4713-2745-8C7C48843084}"/>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FB6D100E-EAB9-AD2B-AE53-58AFC8D3FE04}"/>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2748133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23852-28C4-F98A-0E74-7C54BDF3120B}"/>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2DCEC7CF-1E08-1EF4-0A85-7E34DC7418E6}"/>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AEEA9E4C-E939-0B1C-BE96-BA7186FF672F}"/>
              </a:ext>
            </a:extLst>
          </p:cNvPr>
          <p:cNvSpPr txBox="1"/>
          <p:nvPr/>
        </p:nvSpPr>
        <p:spPr>
          <a:xfrm>
            <a:off x="1800000" y="360000"/>
            <a:ext cx="4377810" cy="5539740"/>
          </a:xfrm>
          <a:prstGeom prst="rect">
            <a:avLst/>
          </a:prstGeom>
          <a:noFill/>
          <a:ln w="9525">
            <a:noFill/>
          </a:ln>
        </p:spPr>
        <p:txBody>
          <a:bodyPr wrap="square">
            <a:noAutofit/>
          </a:bodyPr>
          <a:lstStyle/>
          <a:p>
            <a:pPr marL="230505" indent="-228600">
              <a:lnSpc>
                <a:spcPct val="90000"/>
              </a:lnSpc>
              <a:spcAft>
                <a:spcPts val="600"/>
              </a:spcAft>
              <a:buFont typeface="+mj-lt"/>
              <a:buAutoNum type="arabicPeriod" startAt="6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“Kenali Audience, Atasi </a:t>
            </a:r>
            <a:r>
              <a:rPr lang="en-US" sz="1100" dirty="0" err="1">
                <a:latin typeface="Gotham" panose="02000504050000020004" charset="0"/>
                <a:cs typeface="Gotham" panose="02000504050000020004" charset="0"/>
                <a:sym typeface="+mn-ea"/>
              </a:rPr>
              <a:t>Nerveous</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Berani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Rumah Putih, </a:t>
            </a:r>
            <a:r>
              <a:rPr lang="en-US" sz="1100" dirty="0" err="1">
                <a:latin typeface="Gotham" panose="02000504050000020004" charset="0"/>
                <a:cs typeface="Gotham" panose="02000504050000020004" charset="0"/>
                <a:sym typeface="+mn-ea"/>
              </a:rPr>
              <a:t>Ponorogo</a:t>
            </a:r>
            <a:r>
              <a:rPr lang="en-US" sz="1100" dirty="0">
                <a:latin typeface="Gotham" panose="02000504050000020004" charset="0"/>
                <a:cs typeface="Gotham" panose="02000504050000020004" charset="0"/>
                <a:sym typeface="+mn-ea"/>
              </a:rPr>
              <a:t> (14 Juni 2023).</a:t>
            </a:r>
          </a:p>
          <a:p>
            <a:pPr marL="230505" indent="-228600" fontAlgn="auto">
              <a:lnSpc>
                <a:spcPct val="90000"/>
              </a:lnSpc>
              <a:spcAft>
                <a:spcPts val="600"/>
              </a:spcAft>
              <a:buFont typeface="+mj-lt"/>
              <a:buAutoNum type="arabicPeriod" startAt="67"/>
            </a:pPr>
            <a:r>
              <a:rPr lang="en-US" sz="1100" dirty="0">
                <a:latin typeface="Gotham" panose="02000504050000020004" charset="0"/>
                <a:cs typeface="Gotham" panose="02000504050000020004" charset="0"/>
                <a:sym typeface="+mn-ea"/>
              </a:rPr>
              <a:t>Host Sharing Session “Public Speaking Anti </a:t>
            </a:r>
            <a:r>
              <a:rPr lang="en-US" sz="1100" dirty="0" err="1">
                <a:latin typeface="Gotham" panose="02000504050000020004" charset="0"/>
                <a:cs typeface="Gotham" panose="02000504050000020004" charset="0"/>
                <a:sym typeface="+mn-ea"/>
              </a:rPr>
              <a:t>Grogi</a:t>
            </a:r>
            <a:r>
              <a:rPr lang="en-US" sz="1100" dirty="0">
                <a:latin typeface="Gotham" panose="02000504050000020004" charset="0"/>
                <a:cs typeface="Gotham" panose="02000504050000020004" charset="0"/>
                <a:sym typeface="+mn-ea"/>
              </a:rPr>
              <a:t>” | Live on Instagram @rizqianiputri x @indahfitri (16 Juni 2023).</a:t>
            </a:r>
          </a:p>
          <a:p>
            <a:pPr marL="230505" indent="-228600" fontAlgn="auto">
              <a:lnSpc>
                <a:spcPct val="90000"/>
              </a:lnSpc>
              <a:spcAft>
                <a:spcPts val="600"/>
              </a:spcAft>
              <a:buFont typeface="+mj-lt"/>
              <a:buAutoNum type="arabicPeriod" startAt="67"/>
            </a:pPr>
            <a:r>
              <a:rPr lang="en-US" sz="1100" dirty="0">
                <a:latin typeface="Gotham" panose="02000504050000020004" charset="0"/>
                <a:cs typeface="Gotham" panose="02000504050000020004" charset="0"/>
                <a:sym typeface="+mn-ea"/>
              </a:rPr>
              <a:t>MC Grand Final Miss Universe Indonesia Jawa Timur | Ballroom Hotel Shangri-La, Surabaya (18 Juni 2023).</a:t>
            </a:r>
            <a:endParaRPr lang="en-US" sz="1100" b="0" dirty="0">
              <a:latin typeface="Gotham" panose="02000504050000020004" charset="0"/>
              <a:cs typeface="Gotham" panose="02000504050000020004" charset="0"/>
            </a:endParaRPr>
          </a:p>
          <a:p>
            <a:pPr marL="230505" indent="-228600" fontAlgn="auto">
              <a:lnSpc>
                <a:spcPct val="90000"/>
              </a:lnSpc>
              <a:spcAft>
                <a:spcPts val="600"/>
              </a:spcAft>
              <a:buFont typeface="+mj-lt"/>
              <a:buAutoNum type="arabicPeriod" startAt="67"/>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“Public Skill Presentation Skill” PT Pelabuhan Tanjung </a:t>
            </a:r>
            <a:r>
              <a:rPr lang="en-US" sz="1100" b="0" dirty="0" err="1">
                <a:latin typeface="Gotham" panose="02000504050000020004" charset="0"/>
                <a:cs typeface="Gotham" panose="02000504050000020004" charset="0"/>
              </a:rPr>
              <a:t>Priok</a:t>
            </a:r>
            <a:r>
              <a:rPr lang="en-US" sz="1100" b="0" dirty="0">
                <a:latin typeface="Gotham" panose="02000504050000020004" charset="0"/>
                <a:cs typeface="Gotham" panose="02000504050000020004" charset="0"/>
              </a:rPr>
              <a:t> | Live on Zoom (19 Juni 2023).</a:t>
            </a:r>
          </a:p>
          <a:p>
            <a:pPr marL="230505" indent="-228600" fontAlgn="auto">
              <a:lnSpc>
                <a:spcPct val="90000"/>
              </a:lnSpc>
              <a:spcAft>
                <a:spcPts val="600"/>
              </a:spcAft>
              <a:buFont typeface="+mj-lt"/>
              <a:buAutoNum type="arabicPeriod" startAt="67"/>
            </a:pPr>
            <a:r>
              <a:rPr lang="en-US" sz="1100" b="0" dirty="0">
                <a:latin typeface="Gotham" panose="02000504050000020004" charset="0"/>
                <a:cs typeface="Gotham" panose="02000504050000020004" charset="0"/>
              </a:rPr>
              <a:t>MC Corporate Gathering BUMN Siloam Hospitals Surabaya | Grand </a:t>
            </a:r>
            <a:r>
              <a:rPr lang="en-US" sz="1100" b="0" dirty="0" err="1">
                <a:latin typeface="Gotham" panose="02000504050000020004" charset="0"/>
                <a:cs typeface="Gotham" panose="02000504050000020004" charset="0"/>
              </a:rPr>
              <a:t>Dafam</a:t>
            </a:r>
            <a:r>
              <a:rPr lang="en-US" sz="1100" b="0" dirty="0">
                <a:latin typeface="Gotham" panose="02000504050000020004" charset="0"/>
                <a:cs typeface="Gotham" panose="02000504050000020004" charset="0"/>
              </a:rPr>
              <a:t> Surabaya (20 Juni 2023).</a:t>
            </a:r>
          </a:p>
          <a:p>
            <a:pPr marL="230505" indent="-228600" fontAlgn="auto">
              <a:lnSpc>
                <a:spcPct val="90000"/>
              </a:lnSpc>
              <a:spcAft>
                <a:spcPts val="600"/>
              </a:spcAft>
              <a:buFont typeface="+mj-lt"/>
              <a:buAutoNum type="arabicPeriod" startAt="67"/>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Sharing Session “Public Speaking Skill” | Live on BRTV (21 Juni 2023).</a:t>
            </a:r>
          </a:p>
          <a:p>
            <a:pPr marL="230505" indent="-228600" fontAlgn="auto">
              <a:lnSpc>
                <a:spcPct val="90000"/>
              </a:lnSpc>
              <a:spcAft>
                <a:spcPts val="600"/>
              </a:spcAft>
              <a:buFont typeface="+mj-lt"/>
              <a:buAutoNum type="arabicPeriod" startAt="67"/>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Sharing Session “Beauty Class” for PLN UID Jawa Timur | Live on Zoom (22 Juni 2023).</a:t>
            </a:r>
          </a:p>
          <a:p>
            <a:pPr marL="230505" indent="-228600" fontAlgn="auto">
              <a:lnSpc>
                <a:spcPct val="90000"/>
              </a:lnSpc>
              <a:spcAft>
                <a:spcPts val="600"/>
              </a:spcAft>
              <a:buFont typeface="+mj-lt"/>
              <a:buAutoNum type="arabicPeriod" startAt="67"/>
            </a:pPr>
            <a:r>
              <a:rPr lang="en-US" sz="1100" b="0" dirty="0">
                <a:latin typeface="Gotham" panose="02000504050000020004" charset="0"/>
                <a:cs typeface="Gotham" panose="02000504050000020004" charset="0"/>
              </a:rPr>
              <a:t>Host 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a:t>
            </a:r>
            <a:r>
              <a:rPr lang="en-US" sz="1100" b="0" dirty="0" err="1">
                <a:latin typeface="Gotham" panose="02000504050000020004" charset="0"/>
                <a:cs typeface="Gotham" panose="02000504050000020004" charset="0"/>
              </a:rPr>
              <a:t>Pekanbaru</a:t>
            </a:r>
            <a:r>
              <a:rPr lang="en-US" sz="1100" b="0" dirty="0">
                <a:latin typeface="Gotham" panose="02000504050000020004" charset="0"/>
                <a:cs typeface="Gotham" panose="02000504050000020004" charset="0"/>
              </a:rPr>
              <a:t>” | Live on Zoom (24 Juni 2023).</a:t>
            </a:r>
          </a:p>
          <a:p>
            <a:pPr marL="230505" indent="-228600" fontAlgn="auto">
              <a:lnSpc>
                <a:spcPct val="90000"/>
              </a:lnSpc>
              <a:spcAft>
                <a:spcPts val="600"/>
              </a:spcAft>
              <a:buFont typeface="+mj-lt"/>
              <a:buAutoNum type="arabicPeriod" startAt="67"/>
            </a:pPr>
            <a:r>
              <a:rPr lang="en-US" sz="1100" b="0" dirty="0">
                <a:latin typeface="Gotham" panose="02000504050000020004" charset="0"/>
                <a:cs typeface="Gotham" panose="02000504050000020004" charset="0"/>
              </a:rPr>
              <a:t>MC Wedding of </a:t>
            </a:r>
            <a:r>
              <a:rPr lang="en-US" sz="1100" b="0" dirty="0" err="1">
                <a:latin typeface="Gotham" panose="02000504050000020004" charset="0"/>
                <a:cs typeface="Gotham" panose="02000504050000020004" charset="0"/>
              </a:rPr>
              <a:t>Satriyo</a:t>
            </a:r>
            <a:r>
              <a:rPr lang="en-US" sz="1100" b="0" dirty="0">
                <a:latin typeface="Gotham" panose="02000504050000020004" charset="0"/>
                <a:cs typeface="Gotham" panose="02000504050000020004" charset="0"/>
              </a:rPr>
              <a:t> &amp; Novi | Hall Grand City Surabaya (24 Juni 2023).</a:t>
            </a:r>
          </a:p>
          <a:p>
            <a:pPr marL="230505" indent="-228600" fontAlgn="auto">
              <a:lnSpc>
                <a:spcPct val="90000"/>
              </a:lnSpc>
              <a:spcAft>
                <a:spcPts val="600"/>
              </a:spcAft>
              <a:buFont typeface="+mj-lt"/>
              <a:buAutoNum type="arabicPeriod" startAt="67"/>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&amp; Presentation Upscaling” for Badan </a:t>
            </a:r>
            <a:r>
              <a:rPr lang="en-US" sz="1100" b="0" dirty="0" err="1">
                <a:latin typeface="Gotham" panose="02000504050000020004" charset="0"/>
                <a:cs typeface="Gotham" panose="02000504050000020004" charset="0"/>
              </a:rPr>
              <a:t>Informasi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Geospasial</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Hotel Alana Sentul (26 Juni 2023).</a:t>
            </a:r>
          </a:p>
          <a:p>
            <a:pPr marL="230505" indent="-228600" fontAlgn="auto">
              <a:lnSpc>
                <a:spcPct val="90000"/>
              </a:lnSpc>
              <a:spcAft>
                <a:spcPts val="600"/>
              </a:spcAft>
              <a:buFont typeface="+mj-lt"/>
              <a:buAutoNum type="arabicPeriod" startAt="67"/>
            </a:pPr>
            <a:r>
              <a:rPr lang="en-US" sz="1100" b="0" dirty="0">
                <a:latin typeface="Gotham" panose="02000504050000020004" charset="0"/>
                <a:cs typeface="Gotham" panose="02000504050000020004" charset="0"/>
              </a:rPr>
              <a:t>Host Safe Talk: “MPASI, Gizi Anak, Stunting” | Live on IG @safecare with @radenisa (30 Juni 2023).</a:t>
            </a:r>
          </a:p>
          <a:p>
            <a:pPr marL="230505" indent="-228600" fontAlgn="auto">
              <a:lnSpc>
                <a:spcPct val="90000"/>
              </a:lnSpc>
              <a:spcAft>
                <a:spcPts val="600"/>
              </a:spcAft>
              <a:buFont typeface="+mj-lt"/>
              <a:buAutoNum type="arabicPeriod" startAt="67"/>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Skill” for PT Pendidikan Maritim dan Logistik Indonesia x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Swiss-</a:t>
            </a:r>
            <a:r>
              <a:rPr lang="en-US" sz="1100" b="0" dirty="0" err="1">
                <a:latin typeface="Gotham" panose="02000504050000020004" charset="0"/>
                <a:cs typeface="Gotham" panose="02000504050000020004" charset="0"/>
              </a:rPr>
              <a:t>Belinn</a:t>
            </a:r>
            <a:r>
              <a:rPr lang="en-US" sz="1100" b="0" dirty="0">
                <a:latin typeface="Gotham" panose="02000504050000020004" charset="0"/>
                <a:cs typeface="Gotham" panose="02000504050000020004" charset="0"/>
              </a:rPr>
              <a:t> Hotel </a:t>
            </a:r>
            <a:r>
              <a:rPr lang="en-US" sz="1100" b="0" dirty="0" err="1">
                <a:latin typeface="Gotham" panose="02000504050000020004" charset="0"/>
                <a:cs typeface="Gotham" panose="02000504050000020004" charset="0"/>
              </a:rPr>
              <a:t>Tunjungan</a:t>
            </a:r>
            <a:r>
              <a:rPr lang="en-US" sz="1100" b="0" dirty="0">
                <a:latin typeface="Gotham" panose="02000504050000020004" charset="0"/>
                <a:cs typeface="Gotham" panose="02000504050000020004" charset="0"/>
              </a:rPr>
              <a:t>, Surabaya (03-04 Juli 2023).</a:t>
            </a:r>
          </a:p>
          <a:p>
            <a:pPr marL="230505" indent="-228600" fontAlgn="auto">
              <a:lnSpc>
                <a:spcPct val="90000"/>
              </a:lnSpc>
              <a:spcAft>
                <a:spcPts val="600"/>
              </a:spcAft>
              <a:buFont typeface="+mj-lt"/>
              <a:buAutoNum type="arabicPeriod" startAt="67"/>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Class” MGMP IPS Tingkat SMP Sumatra Barat oleh Bank Indonesia Sumatera Barat | Hotel Grand Royal Denai, </a:t>
            </a:r>
            <a:r>
              <a:rPr lang="en-US" sz="1100" b="0" dirty="0" err="1">
                <a:latin typeface="Gotham" panose="02000504050000020004" charset="0"/>
                <a:cs typeface="Gotham" panose="02000504050000020004" charset="0"/>
              </a:rPr>
              <a:t>Bukittinggi</a:t>
            </a:r>
            <a:r>
              <a:rPr lang="en-US" sz="1100" b="0" dirty="0">
                <a:latin typeface="Gotham" panose="02000504050000020004" charset="0"/>
                <a:cs typeface="Gotham" panose="02000504050000020004" charset="0"/>
              </a:rPr>
              <a:t> (05 Juli 2023).</a:t>
            </a:r>
          </a:p>
        </p:txBody>
      </p:sp>
      <p:sp>
        <p:nvSpPr>
          <p:cNvPr id="3" name="Text Box 2">
            <a:extLst>
              <a:ext uri="{FF2B5EF4-FFF2-40B4-BE49-F238E27FC236}">
                <a16:creationId xmlns:a16="http://schemas.microsoft.com/office/drawing/2014/main" id="{72DC4D59-6CCD-8927-60EC-28E3F9C12385}"/>
              </a:ext>
            </a:extLst>
          </p:cNvPr>
          <p:cNvSpPr txBox="1"/>
          <p:nvPr/>
        </p:nvSpPr>
        <p:spPr>
          <a:xfrm>
            <a:off x="6480000" y="360000"/>
            <a:ext cx="4500000" cy="5661550"/>
          </a:xfrm>
          <a:prstGeom prst="rect">
            <a:avLst/>
          </a:prstGeom>
          <a:noFill/>
          <a:ln w="9525">
            <a:noFill/>
          </a:ln>
        </p:spPr>
        <p:txBody>
          <a:bodyPr wrap="square">
            <a:spAutoFit/>
          </a:bodyPr>
          <a:lstStyle/>
          <a:p>
            <a:pPr marL="230505" indent="-228600">
              <a:lnSpc>
                <a:spcPct val="90000"/>
              </a:lnSpc>
              <a:spcAft>
                <a:spcPts val="600"/>
              </a:spcAft>
              <a:buFont typeface="+mj-lt"/>
              <a:buAutoNum type="arabicPeriod" startAt="80"/>
            </a:pPr>
            <a:r>
              <a:rPr lang="en-US" sz="1100" dirty="0">
                <a:latin typeface="Gotham" panose="02000504050000020004" charset="0"/>
                <a:cs typeface="Gotham" panose="02000504050000020004" charset="0"/>
              </a:rPr>
              <a:t>MC Malam </a:t>
            </a:r>
            <a:r>
              <a:rPr lang="en-US" sz="1100" dirty="0" err="1">
                <a:latin typeface="Gotham" panose="02000504050000020004" charset="0"/>
                <a:cs typeface="Gotham" panose="02000504050000020004" charset="0"/>
              </a:rPr>
              <a:t>Penghargaan</a:t>
            </a:r>
            <a:r>
              <a:rPr lang="en-US" sz="1100" dirty="0">
                <a:latin typeface="Gotham" panose="02000504050000020004" charset="0"/>
                <a:cs typeface="Gotham" panose="02000504050000020004" charset="0"/>
              </a:rPr>
              <a:t> Mitra </a:t>
            </a:r>
            <a:r>
              <a:rPr lang="en-US" sz="1100" dirty="0" err="1">
                <a:latin typeface="Gotham" panose="02000504050000020004" charset="0"/>
                <a:cs typeface="Gotham" panose="02000504050000020004" charset="0"/>
              </a:rPr>
              <a:t>Kerja</a:t>
            </a:r>
            <a:r>
              <a:rPr lang="en-US" sz="1100" dirty="0">
                <a:latin typeface="Gotham" panose="02000504050000020004" charset="0"/>
                <a:cs typeface="Gotham" panose="02000504050000020004" charset="0"/>
              </a:rPr>
              <a:t> PT Dharma </a:t>
            </a:r>
            <a:r>
              <a:rPr lang="en-US" sz="1100" dirty="0" err="1">
                <a:latin typeface="Gotham" panose="02000504050000020004" charset="0"/>
                <a:cs typeface="Gotham" panose="02000504050000020004" charset="0"/>
              </a:rPr>
              <a:t>Lautan</a:t>
            </a:r>
            <a:r>
              <a:rPr lang="en-US" sz="1100" dirty="0">
                <a:latin typeface="Gotham" panose="02000504050000020004" charset="0"/>
                <a:cs typeface="Gotham" panose="02000504050000020004" charset="0"/>
              </a:rPr>
              <a:t> Utama | JW Marriot Surabaya (07 Juli 2023).</a:t>
            </a:r>
          </a:p>
          <a:p>
            <a:pPr marL="230505" indent="-228600" fontAlgn="auto">
              <a:lnSpc>
                <a:spcPct val="90000"/>
              </a:lnSpc>
              <a:spcAft>
                <a:spcPts val="600"/>
              </a:spcAft>
              <a:buFont typeface="+mj-lt"/>
              <a:buAutoNum type="arabicPeriod" startAt="80"/>
            </a:pPr>
            <a:r>
              <a:rPr lang="en-US" sz="1100" dirty="0" err="1">
                <a:latin typeface="Gotham" panose="02000504050000020004" charset="0"/>
                <a:cs typeface="Gotham" panose="02000504050000020004" charset="0"/>
              </a:rPr>
              <a:t>Fasilitator</a:t>
            </a:r>
            <a:r>
              <a:rPr lang="en-US" sz="1100" dirty="0">
                <a:latin typeface="Gotham" panose="02000504050000020004" charset="0"/>
                <a:cs typeface="Gotham" panose="02000504050000020004" charset="0"/>
              </a:rPr>
              <a:t> “Master of Ceremony: Full Practice &amp; Coaching Class” for </a:t>
            </a:r>
            <a:r>
              <a:rPr lang="en-US" sz="1100" dirty="0" err="1">
                <a:latin typeface="Gotham" panose="02000504050000020004" charset="0"/>
                <a:cs typeface="Gotham" panose="02000504050000020004" charset="0"/>
              </a:rPr>
              <a:t>Sinergi</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Bicara</a:t>
            </a:r>
            <a:r>
              <a:rPr lang="en-US" sz="1100" dirty="0">
                <a:latin typeface="Gotham" panose="02000504050000020004" charset="0"/>
                <a:cs typeface="Gotham" panose="02000504050000020004" charset="0"/>
              </a:rPr>
              <a:t> | Hotel Cleo </a:t>
            </a:r>
            <a:r>
              <a:rPr lang="en-US" sz="1100" dirty="0" err="1">
                <a:latin typeface="Gotham" panose="02000504050000020004" charset="0"/>
                <a:cs typeface="Gotham" panose="02000504050000020004" charset="0"/>
              </a:rPr>
              <a:t>Jemursari</a:t>
            </a:r>
            <a:r>
              <a:rPr lang="en-US" sz="1100" dirty="0">
                <a:latin typeface="Gotham" panose="02000504050000020004" charset="0"/>
                <a:cs typeface="Gotham" panose="02000504050000020004" charset="0"/>
              </a:rPr>
              <a:t>, Surabaya (08 Juli 2023). </a:t>
            </a:r>
          </a:p>
          <a:p>
            <a:pPr marL="230505" indent="-228600" fontAlgn="auto">
              <a:lnSpc>
                <a:spcPct val="90000"/>
              </a:lnSpc>
              <a:spcAft>
                <a:spcPts val="600"/>
              </a:spcAft>
              <a:buFont typeface="+mj-lt"/>
              <a:buAutoNum type="arabicPeriod" startAt="80"/>
            </a:pPr>
            <a:r>
              <a:rPr lang="en-US" sz="1100" dirty="0">
                <a:latin typeface="Gotham" panose="02000504050000020004" charset="0"/>
                <a:cs typeface="Gotham" panose="02000504050000020004" charset="0"/>
              </a:rPr>
              <a:t>Host webinar PT Panacea Health </a:t>
            </a:r>
            <a:r>
              <a:rPr lang="en-US" sz="1100" dirty="0" err="1">
                <a:latin typeface="Gotham" panose="02000504050000020004" charset="0"/>
                <a:cs typeface="Gotham" panose="02000504050000020004" charset="0"/>
              </a:rPr>
              <a:t>Solusindo</a:t>
            </a:r>
            <a:r>
              <a:rPr lang="en-US" sz="1100" dirty="0">
                <a:latin typeface="Gotham" panose="02000504050000020004" charset="0"/>
                <a:cs typeface="Gotham" panose="02000504050000020004" charset="0"/>
              </a:rPr>
              <a:t>: Parent Talk Medan | Live on Zoom (08 Juli 2023).</a:t>
            </a:r>
            <a:endParaRPr lang="en-US" sz="1100" dirty="0">
              <a:latin typeface="Gotham" panose="02000504050000020004" charset="0"/>
              <a:cs typeface="Gotham" panose="02000504050000020004" charset="0"/>
              <a:sym typeface="+mn-ea"/>
            </a:endParaRPr>
          </a:p>
          <a:p>
            <a:pPr marL="230505" indent="-228600" fontAlgn="auto">
              <a:lnSpc>
                <a:spcPct val="90000"/>
              </a:lnSpc>
              <a:spcAft>
                <a:spcPts val="600"/>
              </a:spcAft>
              <a:buFont typeface="+mj-lt"/>
              <a:buAutoNum type="arabicPeriod" startAt="80"/>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Beyond Talk”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Hotel Cleo </a:t>
            </a:r>
            <a:r>
              <a:rPr lang="en-US" sz="1100" dirty="0" err="1">
                <a:latin typeface="Gotham" panose="02000504050000020004" charset="0"/>
                <a:cs typeface="Gotham" panose="02000504050000020004" charset="0"/>
                <a:sym typeface="+mn-ea"/>
              </a:rPr>
              <a:t>Jemursari</a:t>
            </a:r>
            <a:r>
              <a:rPr lang="en-US" sz="1100" dirty="0">
                <a:latin typeface="Gotham" panose="02000504050000020004" charset="0"/>
                <a:cs typeface="Gotham" panose="02000504050000020004" charset="0"/>
                <a:sym typeface="+mn-ea"/>
              </a:rPr>
              <a:t>, Surabaya (09 Juli 2023).</a:t>
            </a:r>
          </a:p>
          <a:p>
            <a:pPr marL="230505" indent="-228600" fontAlgn="auto">
              <a:lnSpc>
                <a:spcPct val="90000"/>
              </a:lnSpc>
              <a:spcAft>
                <a:spcPts val="600"/>
              </a:spcAft>
              <a:buFont typeface="+mj-lt"/>
              <a:buAutoNum type="arabicPeriod" startAt="80"/>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“Upscaling Presentation: </a:t>
            </a:r>
            <a:r>
              <a:rPr lang="en-US" sz="1100" dirty="0" err="1">
                <a:latin typeface="Gotham" panose="02000504050000020004" charset="0"/>
                <a:cs typeface="Gotham" panose="02000504050000020004" charset="0"/>
                <a:sym typeface="+mn-ea"/>
              </a:rPr>
              <a:t>Pembekalan</a:t>
            </a:r>
            <a:r>
              <a:rPr lang="en-US" sz="1100" dirty="0">
                <a:latin typeface="Gotham" panose="02000504050000020004" charset="0"/>
                <a:cs typeface="Gotham" panose="02000504050000020004" charset="0"/>
                <a:sym typeface="+mn-ea"/>
              </a:rPr>
              <a:t> Lomba Karya </a:t>
            </a:r>
            <a:r>
              <a:rPr lang="en-US" sz="1100" dirty="0" err="1">
                <a:latin typeface="Gotham" panose="02000504050000020004" charset="0"/>
                <a:cs typeface="Gotham" panose="02000504050000020004" charset="0"/>
                <a:sym typeface="+mn-ea"/>
              </a:rPr>
              <a:t>Inovasi</a:t>
            </a:r>
            <a:r>
              <a:rPr lang="en-US" sz="1100" dirty="0">
                <a:latin typeface="Gotham" panose="02000504050000020004" charset="0"/>
                <a:cs typeface="Gotham" panose="02000504050000020004" charset="0"/>
                <a:sym typeface="+mn-ea"/>
              </a:rPr>
              <a:t>” for PT PLN (Persero) UID Jawa Timur | Ruang Gajah Mada, PLN UID Jawa Timur (14 Juli 2023).</a:t>
            </a:r>
          </a:p>
          <a:p>
            <a:pPr marL="230505" indent="-228600" fontAlgn="auto">
              <a:lnSpc>
                <a:spcPct val="90000"/>
              </a:lnSpc>
              <a:spcAft>
                <a:spcPts val="600"/>
              </a:spcAft>
              <a:buFont typeface="+mj-lt"/>
              <a:buAutoNum type="arabicPeriod" startAt="80"/>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a:t>
            </a:r>
            <a:r>
              <a:rPr lang="en-US" sz="1100" dirty="0" err="1">
                <a:latin typeface="Gotham" panose="02000504050000020004" charset="0"/>
                <a:cs typeface="Gotham" panose="02000504050000020004" charset="0"/>
                <a:sym typeface="+mn-ea"/>
              </a:rPr>
              <a:t>Sukabumi</a:t>
            </a:r>
            <a:r>
              <a:rPr lang="en-US" sz="1100" dirty="0">
                <a:latin typeface="Gotham" panose="02000504050000020004" charset="0"/>
                <a:cs typeface="Gotham" panose="02000504050000020004" charset="0"/>
                <a:sym typeface="+mn-ea"/>
              </a:rPr>
              <a:t>” | Live on Zoom (16 Juli 2023).</a:t>
            </a:r>
          </a:p>
          <a:p>
            <a:pPr marL="230505" indent="-228600" fontAlgn="auto">
              <a:lnSpc>
                <a:spcPct val="90000"/>
              </a:lnSpc>
              <a:spcAft>
                <a:spcPts val="600"/>
              </a:spcAft>
              <a:buFont typeface="+mj-lt"/>
              <a:buAutoNum type="arabicPeriod" startAt="80"/>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“Upscaling Presentation: </a:t>
            </a:r>
            <a:r>
              <a:rPr lang="en-US" sz="1100" dirty="0" err="1">
                <a:latin typeface="Gotham" panose="02000504050000020004" charset="0"/>
                <a:cs typeface="Gotham" panose="02000504050000020004" charset="0"/>
                <a:sym typeface="+mn-ea"/>
              </a:rPr>
              <a:t>Pembekalan</a:t>
            </a:r>
            <a:r>
              <a:rPr lang="en-US" sz="1100" dirty="0">
                <a:latin typeface="Gotham" panose="02000504050000020004" charset="0"/>
                <a:cs typeface="Gotham" panose="02000504050000020004" charset="0"/>
                <a:sym typeface="+mn-ea"/>
              </a:rPr>
              <a:t> Lomba Karya </a:t>
            </a:r>
            <a:r>
              <a:rPr lang="en-US" sz="1100" dirty="0" err="1">
                <a:latin typeface="Gotham" panose="02000504050000020004" charset="0"/>
                <a:cs typeface="Gotham" panose="02000504050000020004" charset="0"/>
                <a:sym typeface="+mn-ea"/>
              </a:rPr>
              <a:t>Inovasi</a:t>
            </a:r>
            <a:r>
              <a:rPr lang="en-US" sz="1100" dirty="0">
                <a:latin typeface="Gotham" panose="02000504050000020004" charset="0"/>
                <a:cs typeface="Gotham" panose="02000504050000020004" charset="0"/>
                <a:sym typeface="+mn-ea"/>
              </a:rPr>
              <a:t>” for PT PLN (Persero) UID Jawa Tengah &amp; DIY | Ruang Meeting </a:t>
            </a:r>
            <a:r>
              <a:rPr lang="en-US" sz="1100" dirty="0" err="1">
                <a:latin typeface="Gotham" panose="02000504050000020004" charset="0"/>
                <a:cs typeface="Gotham" panose="02000504050000020004" charset="0"/>
                <a:sym typeface="+mn-ea"/>
              </a:rPr>
              <a:t>Kinasih</a:t>
            </a:r>
            <a:r>
              <a:rPr lang="en-US" sz="1100" dirty="0">
                <a:latin typeface="Gotham" panose="02000504050000020004" charset="0"/>
                <a:cs typeface="Gotham" panose="02000504050000020004" charset="0"/>
                <a:sym typeface="+mn-ea"/>
              </a:rPr>
              <a:t> 1, Hotel Aston, Solo (17 Juli 2023).</a:t>
            </a:r>
          </a:p>
          <a:p>
            <a:pPr marL="230505" indent="-228600" fontAlgn="auto">
              <a:lnSpc>
                <a:spcPct val="90000"/>
              </a:lnSpc>
              <a:spcAft>
                <a:spcPts val="600"/>
              </a:spcAft>
              <a:buFont typeface="+mj-lt"/>
              <a:buAutoNum type="arabicPeriod" startAt="80"/>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a:t>
            </a:r>
            <a:r>
              <a:rPr lang="en-US" sz="1100" dirty="0" err="1">
                <a:latin typeface="Gotham" panose="02000504050000020004" charset="0"/>
                <a:cs typeface="Gotham" panose="02000504050000020004" charset="0"/>
                <a:sym typeface="+mn-ea"/>
              </a:rPr>
              <a:t>Tulungagung</a:t>
            </a:r>
            <a:r>
              <a:rPr lang="en-US" sz="1100" dirty="0">
                <a:latin typeface="Gotham" panose="02000504050000020004" charset="0"/>
                <a:cs typeface="Gotham" panose="02000504050000020004" charset="0"/>
                <a:sym typeface="+mn-ea"/>
              </a:rPr>
              <a:t>” | Live on Zoom (20 Juli 2023).</a:t>
            </a:r>
          </a:p>
          <a:p>
            <a:pPr marL="230505" indent="-228600" fontAlgn="auto">
              <a:lnSpc>
                <a:spcPct val="90000"/>
              </a:lnSpc>
              <a:spcAft>
                <a:spcPts val="600"/>
              </a:spcAft>
              <a:buFont typeface="+mj-lt"/>
              <a:buAutoNum type="arabicPeriod" startAt="80"/>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“Communication Skills for Gen Z. Tips </a:t>
            </a:r>
            <a:r>
              <a:rPr lang="en-US" sz="1100" dirty="0" err="1">
                <a:latin typeface="Gotham" panose="02000504050000020004" charset="0"/>
                <a:cs typeface="Gotham" panose="02000504050000020004" charset="0"/>
                <a:sym typeface="+mn-ea"/>
              </a:rPr>
              <a:t>Membangun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Efektif</a:t>
            </a:r>
            <a:r>
              <a:rPr lang="en-US" sz="1100" dirty="0">
                <a:latin typeface="Gotham" panose="02000504050000020004" charset="0"/>
                <a:cs typeface="Gotham" panose="02000504050000020004" charset="0"/>
                <a:sym typeface="+mn-ea"/>
              </a:rPr>
              <a:t> di Era New Normal.” for Universitas Sriwijaya x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(20 Juli 2023).</a:t>
            </a:r>
          </a:p>
          <a:p>
            <a:pPr marL="230505" indent="-228600" fontAlgn="auto">
              <a:lnSpc>
                <a:spcPct val="90000"/>
              </a:lnSpc>
              <a:spcAft>
                <a:spcPts val="600"/>
              </a:spcAft>
              <a:buFont typeface="+mj-lt"/>
              <a:buAutoNum type="arabicPeriod" startAt="80"/>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a:t>
            </a:r>
            <a:r>
              <a:rPr lang="en-US" sz="1100" dirty="0" err="1">
                <a:latin typeface="Gotham" panose="02000504050000020004" charset="0"/>
                <a:cs typeface="Gotham" panose="02000504050000020004" charset="0"/>
                <a:sym typeface="+mn-ea"/>
              </a:rPr>
              <a:t>Pekanbaru</a:t>
            </a:r>
            <a:r>
              <a:rPr lang="en-US" sz="1100" dirty="0">
                <a:latin typeface="Gotham" panose="02000504050000020004" charset="0"/>
                <a:cs typeface="Gotham" panose="02000504050000020004" charset="0"/>
                <a:sym typeface="+mn-ea"/>
              </a:rPr>
              <a:t>” | Live on Zoom (21 Juli 2023).</a:t>
            </a:r>
          </a:p>
          <a:p>
            <a:pPr marL="230505" indent="-228600" fontAlgn="auto">
              <a:lnSpc>
                <a:spcPct val="90000"/>
              </a:lnSpc>
              <a:spcAft>
                <a:spcPts val="600"/>
              </a:spcAft>
              <a:buFont typeface="+mj-lt"/>
              <a:buAutoNum type="arabicPeriod" startAt="80"/>
            </a:pPr>
            <a:r>
              <a:rPr lang="en-US" sz="1100" dirty="0">
                <a:latin typeface="Gotham" panose="02000504050000020004" charset="0"/>
                <a:cs typeface="Gotham" panose="02000504050000020004" charset="0"/>
                <a:sym typeface="+mn-ea"/>
              </a:rPr>
              <a:t>Host Safe Talk: “No Marriage &amp; Childfree” | Live on IG @safecare with @ratuvictoria (21 Juli 2023).</a:t>
            </a:r>
          </a:p>
          <a:p>
            <a:pPr marL="230505" indent="-228600" fontAlgn="auto">
              <a:lnSpc>
                <a:spcPct val="90000"/>
              </a:lnSpc>
              <a:spcAft>
                <a:spcPts val="600"/>
              </a:spcAft>
              <a:buFont typeface="+mj-lt"/>
              <a:buAutoNum type="arabicPeriod" startAt="80"/>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in Workplace” for Teknik </a:t>
            </a:r>
            <a:r>
              <a:rPr lang="en-US" sz="1100" dirty="0" err="1">
                <a:latin typeface="Gotham" panose="02000504050000020004" charset="0"/>
                <a:cs typeface="Gotham" panose="02000504050000020004" charset="0"/>
                <a:sym typeface="+mn-ea"/>
              </a:rPr>
              <a:t>Biomedik</a:t>
            </a:r>
            <a:r>
              <a:rPr lang="en-US" sz="1100" dirty="0">
                <a:latin typeface="Gotham" panose="02000504050000020004" charset="0"/>
                <a:cs typeface="Gotham" panose="02000504050000020004" charset="0"/>
                <a:sym typeface="+mn-ea"/>
              </a:rPr>
              <a:t> ITS | Ruang </a:t>
            </a:r>
            <a:r>
              <a:rPr lang="en-US" sz="1100" dirty="0" err="1">
                <a:latin typeface="Gotham" panose="02000504050000020004" charset="0"/>
                <a:cs typeface="Gotham" panose="02000504050000020004" charset="0"/>
                <a:sym typeface="+mn-ea"/>
              </a:rPr>
              <a:t>Kelas</a:t>
            </a:r>
            <a:r>
              <a:rPr lang="en-US" sz="1100" dirty="0">
                <a:latin typeface="Gotham" panose="02000504050000020004" charset="0"/>
                <a:cs typeface="Gotham" panose="02000504050000020004" charset="0"/>
                <a:sym typeface="+mn-ea"/>
              </a:rPr>
              <a:t> A-110, Teknik </a:t>
            </a:r>
            <a:r>
              <a:rPr lang="en-US" sz="1100" dirty="0" err="1">
                <a:latin typeface="Gotham" panose="02000504050000020004" charset="0"/>
                <a:cs typeface="Gotham" panose="02000504050000020004" charset="0"/>
                <a:sym typeface="+mn-ea"/>
              </a:rPr>
              <a:t>Biomedik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Institut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Teknologi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Sepuluh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Nopember</a:t>
            </a:r>
            <a:r>
              <a:rPr lang="en-US" sz="1100" dirty="0">
                <a:latin typeface="Gotham" panose="02000504050000020004" charset="0"/>
                <a:cs typeface="Gotham" panose="02000504050000020004" charset="0"/>
                <a:sym typeface="+mn-ea"/>
              </a:rPr>
              <a:t>, Surabaya (25 Juli 2023).</a:t>
            </a:r>
          </a:p>
        </p:txBody>
      </p:sp>
      <p:grpSp>
        <p:nvGrpSpPr>
          <p:cNvPr id="14" name="Group 13">
            <a:extLst>
              <a:ext uri="{FF2B5EF4-FFF2-40B4-BE49-F238E27FC236}">
                <a16:creationId xmlns:a16="http://schemas.microsoft.com/office/drawing/2014/main" id="{1B73A357-50EA-611D-1A10-46CFDCAB763F}"/>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8DBA84B7-4C9F-D182-8607-EF6AB6A9A26F}"/>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7382DC6F-C253-F746-4A16-7184C7CA72A4}"/>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0B4A9B8A-E606-805A-D32F-97E2371C9658}"/>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1916A8A4-E49D-BB5D-6048-6A38DCC4127E}"/>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3945E2C7-CE8D-14FD-880D-55028384A017}"/>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21125C70-2964-9F84-006A-44AF3098B687}"/>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58CEE82A-F832-D126-F80E-4385710F651C}"/>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CF69E452-8652-B27C-44E9-B135F828CD0D}"/>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1888B452-3D32-E46E-0AED-8AB3C8272E24}"/>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911D8E68-0D39-D045-DB01-FA75C8C4AC2E}"/>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8D8B91C6-4279-C636-5EF5-2CDA6C88AE3E}"/>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1A24FF91-0BF7-BD92-916D-F93A22F41BAA}"/>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1951269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D5E17-7909-1F23-AB8A-09A697059240}"/>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B7D59B6D-E095-DEF5-8E05-B994A5066DC4}"/>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56509758-4EF9-A026-6AED-CCA9C04D534E}"/>
              </a:ext>
            </a:extLst>
          </p:cNvPr>
          <p:cNvSpPr txBox="1"/>
          <p:nvPr/>
        </p:nvSpPr>
        <p:spPr>
          <a:xfrm>
            <a:off x="1800000" y="360000"/>
            <a:ext cx="4311551" cy="5539740"/>
          </a:xfrm>
          <a:prstGeom prst="rect">
            <a:avLst/>
          </a:prstGeom>
          <a:noFill/>
          <a:ln w="9525">
            <a:noFill/>
          </a:ln>
        </p:spPr>
        <p:txBody>
          <a:bodyPr wrap="square">
            <a:noAutofit/>
          </a:bodyPr>
          <a:lstStyle/>
          <a:p>
            <a:pPr marL="288925" indent="-287655" fontAlgn="auto">
              <a:lnSpc>
                <a:spcPct val="90000"/>
              </a:lnSpc>
              <a:spcAft>
                <a:spcPts val="600"/>
              </a:spcAft>
              <a:buFont typeface="+mj-lt"/>
              <a:buAutoNum type="arabicPeriod" startAt="9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PPDS </a:t>
            </a:r>
            <a:r>
              <a:rPr lang="en-US" sz="1100" dirty="0" err="1">
                <a:latin typeface="Gotham" panose="02000504050000020004" charset="0"/>
                <a:cs typeface="Gotham" panose="02000504050000020004" charset="0"/>
                <a:sym typeface="+mn-ea"/>
              </a:rPr>
              <a:t>Psikiatri</a:t>
            </a:r>
            <a:r>
              <a:rPr lang="en-US" sz="1100" dirty="0">
                <a:latin typeface="Gotham" panose="02000504050000020004" charset="0"/>
                <a:cs typeface="Gotham" panose="02000504050000020004" charset="0"/>
                <a:sym typeface="+mn-ea"/>
              </a:rPr>
              <a:t> Universitas Airlangga | Ruang </a:t>
            </a:r>
            <a:r>
              <a:rPr lang="en-US" sz="1100" dirty="0" err="1">
                <a:latin typeface="Gotham" panose="02000504050000020004" charset="0"/>
                <a:cs typeface="Gotham" panose="02000504050000020004" charset="0"/>
                <a:sym typeface="+mn-ea"/>
              </a:rPr>
              <a:t>Pertemuan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Lokawidaya</a:t>
            </a:r>
            <a:r>
              <a:rPr lang="en-US" sz="1100" dirty="0">
                <a:latin typeface="Gotham" panose="02000504050000020004" charset="0"/>
                <a:cs typeface="Gotham" panose="02000504050000020004" charset="0"/>
                <a:sym typeface="+mn-ea"/>
              </a:rPr>
              <a:t> Utama, </a:t>
            </a:r>
            <a:r>
              <a:rPr lang="en-US" sz="1100" dirty="0" err="1">
                <a:latin typeface="Gotham" panose="02000504050000020004" charset="0"/>
                <a:cs typeface="Gotham" panose="02000504050000020004" charset="0"/>
                <a:sym typeface="+mn-ea"/>
              </a:rPr>
              <a:t>Departemen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Ilmu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Kedokteran</a:t>
            </a:r>
            <a:r>
              <a:rPr lang="en-US" sz="1100" dirty="0">
                <a:latin typeface="Gotham" panose="02000504050000020004" charset="0"/>
                <a:cs typeface="Gotham" panose="02000504050000020004" charset="0"/>
                <a:sym typeface="+mn-ea"/>
              </a:rPr>
              <a:t> Jiwa, </a:t>
            </a:r>
            <a:r>
              <a:rPr lang="en-US" sz="1100" dirty="0" err="1">
                <a:latin typeface="Gotham" panose="02000504050000020004" charset="0"/>
                <a:cs typeface="Gotham" panose="02000504050000020004" charset="0"/>
                <a:sym typeface="+mn-ea"/>
              </a:rPr>
              <a:t>Fakultas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Kedokteran</a:t>
            </a:r>
            <a:r>
              <a:rPr lang="en-US" sz="1100" dirty="0">
                <a:latin typeface="Gotham" panose="02000504050000020004" charset="0"/>
                <a:cs typeface="Gotham" panose="02000504050000020004" charset="0"/>
                <a:sym typeface="+mn-ea"/>
              </a:rPr>
              <a:t> Universitas Airlangga (26 Juli 2023).</a:t>
            </a:r>
          </a:p>
          <a:p>
            <a:pPr marL="288925" indent="-287655" fontAlgn="auto">
              <a:lnSpc>
                <a:spcPct val="90000"/>
              </a:lnSpc>
              <a:spcAft>
                <a:spcPts val="600"/>
              </a:spcAft>
              <a:buFont typeface="+mj-lt"/>
              <a:buAutoNum type="arabicPeriod" startAt="9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“The Art of Public Speaking”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x Popbela.com | Live on Zoom (27 Juli 2023).</a:t>
            </a:r>
          </a:p>
          <a:p>
            <a:pPr marL="288925" indent="-287655" fontAlgn="auto">
              <a:lnSpc>
                <a:spcPct val="90000"/>
              </a:lnSpc>
              <a:spcAft>
                <a:spcPts val="600"/>
              </a:spcAft>
              <a:buFont typeface="+mj-lt"/>
              <a:buAutoNum type="arabicPeriod" startAt="9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“Online Class: Public Speaking &amp; MC”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Live on Zoom (29 Juli 2023).</a:t>
            </a:r>
          </a:p>
          <a:p>
            <a:pPr marL="288925" indent="-287655" fontAlgn="auto">
              <a:lnSpc>
                <a:spcPct val="90000"/>
              </a:lnSpc>
              <a:spcAft>
                <a:spcPts val="600"/>
              </a:spcAft>
              <a:buFont typeface="+mj-lt"/>
              <a:buAutoNum type="arabicPeriod" startAt="92"/>
            </a:pPr>
            <a:r>
              <a:rPr lang="en-US" sz="1100" b="0" dirty="0">
                <a:latin typeface="Gotham" panose="02000504050000020004" charset="0"/>
                <a:cs typeface="Gotham" panose="02000504050000020004" charset="0"/>
              </a:rPr>
              <a:t>Host </a:t>
            </a:r>
            <a:r>
              <a:rPr lang="en-US" sz="1100" dirty="0">
                <a:latin typeface="Gotham" panose="02000504050000020004" charset="0"/>
                <a:cs typeface="Gotham" panose="02000504050000020004" charset="0"/>
              </a:rPr>
              <a:t>webinar</a:t>
            </a:r>
            <a:r>
              <a:rPr lang="en-US" sz="1100" b="0" dirty="0">
                <a:latin typeface="Gotham" panose="02000504050000020004" charset="0"/>
                <a:cs typeface="Gotham" panose="02000504050000020004" charset="0"/>
              </a:rPr>
              <a:t>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Jakarta” | Live on Zoom (30 Juli 2023).</a:t>
            </a:r>
          </a:p>
          <a:p>
            <a:pPr marL="288290" indent="-288290" fontAlgn="auto">
              <a:lnSpc>
                <a:spcPct val="90000"/>
              </a:lnSpc>
              <a:spcAft>
                <a:spcPts val="600"/>
              </a:spcAft>
              <a:buFont typeface="+mj-lt"/>
              <a:buAutoNum type="arabicPeriod" startAt="92"/>
            </a:pPr>
            <a:r>
              <a:rPr lang="en-US" sz="1100" b="0" dirty="0">
                <a:latin typeface="Gotham" panose="02000504050000020004" charset="0"/>
                <a:cs typeface="Gotham" panose="02000504050000020004" charset="0"/>
              </a:rPr>
              <a:t>Host 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“FUP Allergy” | Live on Zoom (30 Juli 2023).</a:t>
            </a:r>
          </a:p>
          <a:p>
            <a:pPr marL="288290" indent="-288290" fontAlgn="auto">
              <a:lnSpc>
                <a:spcPct val="90000"/>
              </a:lnSpc>
              <a:spcAft>
                <a:spcPts val="600"/>
              </a:spcAft>
              <a:buFont typeface="+mj-lt"/>
              <a:buAutoNum type="arabicPeriod" startAt="9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“Communication &amp; Personal Development Training” for BRI Corporate University Regional Makassar | Hotel Mercure Makassar </a:t>
            </a:r>
            <a:r>
              <a:rPr lang="en-US" sz="1100" b="0" dirty="0" err="1">
                <a:latin typeface="Gotham" panose="02000504050000020004" charset="0"/>
                <a:cs typeface="Gotham" panose="02000504050000020004" charset="0"/>
              </a:rPr>
              <a:t>Nexa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Pettarani</a:t>
            </a:r>
            <a:r>
              <a:rPr lang="en-US" sz="1100" b="0" dirty="0">
                <a:latin typeface="Gotham" panose="02000504050000020004" charset="0"/>
                <a:cs typeface="Gotham" panose="02000504050000020004" charset="0"/>
              </a:rPr>
              <a:t> (02 Agustus 2023).</a:t>
            </a:r>
          </a:p>
          <a:p>
            <a:pPr marL="288290" indent="-288290" fontAlgn="auto">
              <a:lnSpc>
                <a:spcPct val="90000"/>
              </a:lnSpc>
              <a:spcAft>
                <a:spcPts val="600"/>
              </a:spcAft>
              <a:buFont typeface="+mj-lt"/>
              <a:buAutoNum type="arabicPeriod" startAt="9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“Presentation Training and Coaching: </a:t>
            </a:r>
            <a:r>
              <a:rPr lang="en-US" sz="1100" b="0" dirty="0" err="1">
                <a:latin typeface="Gotham" panose="02000504050000020004" charset="0"/>
                <a:cs typeface="Gotham" panose="02000504050000020004" charset="0"/>
              </a:rPr>
              <a:t>Pembekalan</a:t>
            </a:r>
            <a:r>
              <a:rPr lang="en-US" sz="1100" b="0" dirty="0">
                <a:latin typeface="Gotham" panose="02000504050000020004" charset="0"/>
                <a:cs typeface="Gotham" panose="02000504050000020004" charset="0"/>
              </a:rPr>
              <a:t> Lomba Karya </a:t>
            </a:r>
            <a:r>
              <a:rPr lang="en-US" sz="1100" b="0" dirty="0" err="1">
                <a:latin typeface="Gotham" panose="02000504050000020004" charset="0"/>
                <a:cs typeface="Gotham" panose="02000504050000020004" charset="0"/>
              </a:rPr>
              <a:t>Inovasi</a:t>
            </a:r>
            <a:r>
              <a:rPr lang="en-US" sz="1100" b="0" dirty="0">
                <a:latin typeface="Gotham" panose="02000504050000020004" charset="0"/>
                <a:cs typeface="Gotham" panose="02000504050000020004" charset="0"/>
              </a:rPr>
              <a:t>” for PLN Nusantara Power | Hotel Four Points by Sheraton Makassar (03 Agustus 2023).</a:t>
            </a:r>
          </a:p>
          <a:p>
            <a:pPr marL="288290" indent="-288290" fontAlgn="auto">
              <a:lnSpc>
                <a:spcPct val="90000"/>
              </a:lnSpc>
              <a:spcAft>
                <a:spcPts val="600"/>
              </a:spcAft>
              <a:buFont typeface="+mj-lt"/>
              <a:buAutoNum type="arabicPeriod" startAt="9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“The Power of Personal Branding for Bootcamp Ranger 2023” for PLN UID Lampung | Swiss-</a:t>
            </a:r>
            <a:r>
              <a:rPr lang="en-US" sz="1100" b="0" dirty="0" err="1">
                <a:latin typeface="Gotham" panose="02000504050000020004" charset="0"/>
                <a:cs typeface="Gotham" panose="02000504050000020004" charset="0"/>
              </a:rPr>
              <a:t>BelHotel</a:t>
            </a:r>
            <a:r>
              <a:rPr lang="en-US" sz="1100" b="0" dirty="0">
                <a:latin typeface="Gotham" panose="02000504050000020004" charset="0"/>
                <a:cs typeface="Gotham" panose="02000504050000020004" charset="0"/>
              </a:rPr>
              <a:t> Lampung (04 Agustus 2023).</a:t>
            </a:r>
          </a:p>
          <a:p>
            <a:pPr marL="288290" indent="-288290" fontAlgn="auto">
              <a:lnSpc>
                <a:spcPct val="90000"/>
              </a:lnSpc>
              <a:spcAft>
                <a:spcPts val="600"/>
              </a:spcAft>
              <a:buFont typeface="+mj-lt"/>
              <a:buAutoNum type="arabicPeriod" startAt="9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“Upscaling Presentation: </a:t>
            </a:r>
            <a:r>
              <a:rPr lang="en-US" sz="1100" b="0" dirty="0" err="1">
                <a:latin typeface="Gotham" panose="02000504050000020004" charset="0"/>
                <a:cs typeface="Gotham" panose="02000504050000020004" charset="0"/>
              </a:rPr>
              <a:t>Pembekalan</a:t>
            </a:r>
            <a:r>
              <a:rPr lang="en-US" sz="1100" b="0" dirty="0">
                <a:latin typeface="Gotham" panose="02000504050000020004" charset="0"/>
                <a:cs typeface="Gotham" panose="02000504050000020004" charset="0"/>
              </a:rPr>
              <a:t> Lomba Karya </a:t>
            </a:r>
            <a:r>
              <a:rPr lang="en-US" sz="1100" b="0" dirty="0" err="1">
                <a:latin typeface="Gotham" panose="02000504050000020004" charset="0"/>
                <a:cs typeface="Gotham" panose="02000504050000020004" charset="0"/>
              </a:rPr>
              <a:t>Inovasi</a:t>
            </a:r>
            <a:r>
              <a:rPr lang="en-US" sz="1100" b="0" dirty="0">
                <a:latin typeface="Gotham" panose="02000504050000020004" charset="0"/>
                <a:cs typeface="Gotham" panose="02000504050000020004" charset="0"/>
              </a:rPr>
              <a:t>” for PLN UIP2B Jawa, Madura, &amp; Bali | Kantor PLN UIP2B Jamali (05-06 Agustus 2023).</a:t>
            </a:r>
          </a:p>
          <a:p>
            <a:pPr marL="288290" indent="-288290" fontAlgn="auto">
              <a:lnSpc>
                <a:spcPct val="90000"/>
              </a:lnSpc>
              <a:spcAft>
                <a:spcPts val="600"/>
              </a:spcAft>
              <a:buFont typeface="+mj-lt"/>
              <a:buAutoNum type="arabicPeriod" startAt="92"/>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“Public Speaking Skill for Professional Development” for AIESEC UPN Veteran Yogyakarta | Live on Zoom (08 Agustus 2023).</a:t>
            </a:r>
          </a:p>
          <a:p>
            <a:pPr marL="288290" indent="-288290" fontAlgn="auto">
              <a:lnSpc>
                <a:spcPct val="90000"/>
              </a:lnSpc>
              <a:spcAft>
                <a:spcPts val="600"/>
              </a:spcAft>
              <a:buFont typeface="+mj-lt"/>
              <a:buAutoNum type="arabicPeriod" startAt="92"/>
            </a:pPr>
            <a:endParaRPr lang="en-US" sz="1100" b="0" dirty="0">
              <a:latin typeface="Gotham" panose="02000504050000020004" charset="0"/>
              <a:cs typeface="Gotham" panose="02000504050000020004" charset="0"/>
            </a:endParaRPr>
          </a:p>
        </p:txBody>
      </p:sp>
      <p:sp>
        <p:nvSpPr>
          <p:cNvPr id="3" name="Text Box 2">
            <a:extLst>
              <a:ext uri="{FF2B5EF4-FFF2-40B4-BE49-F238E27FC236}">
                <a16:creationId xmlns:a16="http://schemas.microsoft.com/office/drawing/2014/main" id="{671687E3-D1B5-7550-E3E7-AA1043F48347}"/>
              </a:ext>
            </a:extLst>
          </p:cNvPr>
          <p:cNvSpPr txBox="1"/>
          <p:nvPr/>
        </p:nvSpPr>
        <p:spPr>
          <a:xfrm>
            <a:off x="6480000" y="360000"/>
            <a:ext cx="4500000" cy="5661550"/>
          </a:xfrm>
          <a:prstGeom prst="rect">
            <a:avLst/>
          </a:prstGeom>
          <a:noFill/>
          <a:ln w="9525">
            <a:noFill/>
          </a:ln>
        </p:spPr>
        <p:txBody>
          <a:bodyPr wrap="square">
            <a:spAutoFit/>
          </a:bodyPr>
          <a:lstStyle/>
          <a:p>
            <a:pPr marL="306070" indent="-306070">
              <a:lnSpc>
                <a:spcPct val="90000"/>
              </a:lnSpc>
              <a:spcAft>
                <a:spcPts val="600"/>
              </a:spcAft>
              <a:buFont typeface="+mj-lt"/>
              <a:buAutoNum type="arabicPeriod" startAt="102"/>
            </a:pPr>
            <a:r>
              <a:rPr lang="en-US" sz="1100" dirty="0">
                <a:latin typeface="Gotham" panose="02000504050000020004" charset="0"/>
                <a:cs typeface="Gotham" panose="02000504050000020004" charset="0"/>
              </a:rPr>
              <a:t>MC Stakeholder Meeting SPTP Group </a:t>
            </a:r>
            <a:r>
              <a:rPr lang="en-US" sz="1100" dirty="0" err="1">
                <a:latin typeface="Gotham" panose="02000504050000020004" charset="0"/>
                <a:cs typeface="Gotham" panose="02000504050000020004" charset="0"/>
              </a:rPr>
              <a:t>tahun</a:t>
            </a:r>
            <a:r>
              <a:rPr lang="en-US" sz="1100" dirty="0">
                <a:latin typeface="Gotham" panose="02000504050000020004" charset="0"/>
                <a:cs typeface="Gotham" panose="02000504050000020004" charset="0"/>
              </a:rPr>
              <a:t> 2023 | Ballroom The Intercontinental Hotel, Bandung (11 Agustus 2023).</a:t>
            </a:r>
          </a:p>
          <a:p>
            <a:pPr marL="306070" indent="-306070">
              <a:lnSpc>
                <a:spcPct val="90000"/>
              </a:lnSpc>
              <a:spcAft>
                <a:spcPts val="600"/>
              </a:spcAft>
              <a:buFont typeface="+mj-lt"/>
              <a:buAutoNum type="arabicPeriod" startAt="102"/>
            </a:pPr>
            <a:r>
              <a:rPr lang="en-US" sz="1100" dirty="0" err="1">
                <a:latin typeface="Gotham" panose="02000504050000020004" charset="0"/>
                <a:cs typeface="Gotham" panose="02000504050000020004" charset="0"/>
              </a:rPr>
              <a:t>Fasilitator</a:t>
            </a:r>
            <a:r>
              <a:rPr lang="en-US" sz="1100" dirty="0">
                <a:latin typeface="Gotham" panose="02000504050000020004" charset="0"/>
                <a:cs typeface="Gotham" panose="02000504050000020004" charset="0"/>
              </a:rPr>
              <a:t> “Public Speaking: Speak Your Mind, Win Your Stage” for </a:t>
            </a:r>
            <a:r>
              <a:rPr lang="en-US" sz="1100" dirty="0" err="1">
                <a:latin typeface="Gotham" panose="02000504050000020004" charset="0"/>
                <a:cs typeface="Gotham" panose="02000504050000020004" charset="0"/>
              </a:rPr>
              <a:t>Sinergi</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Bicara</a:t>
            </a:r>
            <a:r>
              <a:rPr lang="en-US" sz="1100" dirty="0">
                <a:latin typeface="Gotham" panose="02000504050000020004" charset="0"/>
                <a:cs typeface="Gotham" panose="02000504050000020004" charset="0"/>
              </a:rPr>
              <a:t> | </a:t>
            </a:r>
            <a:r>
              <a:rPr lang="en-US" sz="1100" dirty="0" err="1">
                <a:latin typeface="Gotham" panose="02000504050000020004" charset="0"/>
                <a:cs typeface="Gotham" panose="02000504050000020004" charset="0"/>
              </a:rPr>
              <a:t>Umbira</a:t>
            </a:r>
            <a:r>
              <a:rPr lang="en-US" sz="1100" dirty="0">
                <a:latin typeface="Gotham" panose="02000504050000020004" charset="0"/>
                <a:cs typeface="Gotham" panose="02000504050000020004" charset="0"/>
              </a:rPr>
              <a:t>, Braga, Bandung (12 Agustus 2023).</a:t>
            </a:r>
            <a:endParaRPr lang="en-US" sz="1100" dirty="0">
              <a:latin typeface="Gotham" panose="02000504050000020004" charset="0"/>
              <a:cs typeface="Gotham" panose="02000504050000020004" charset="0"/>
              <a:sym typeface="+mn-ea"/>
            </a:endParaRPr>
          </a:p>
          <a:p>
            <a:pPr marL="306070" indent="-306070" fontAlgn="auto">
              <a:lnSpc>
                <a:spcPct val="90000"/>
              </a:lnSpc>
              <a:spcAft>
                <a:spcPts val="600"/>
              </a:spcAft>
              <a:buFont typeface="+mj-lt"/>
              <a:buAutoNum type="arabicPeriod" startAt="10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“Master of </a:t>
            </a:r>
            <a:r>
              <a:rPr lang="en-US" sz="1100" dirty="0" err="1">
                <a:latin typeface="Gotham" panose="02000504050000020004" charset="0"/>
                <a:cs typeface="Gotham" panose="02000504050000020004" charset="0"/>
                <a:sym typeface="+mn-ea"/>
              </a:rPr>
              <a:t>Cermony</a:t>
            </a:r>
            <a:r>
              <a:rPr lang="en-US" sz="1100" dirty="0">
                <a:latin typeface="Gotham" panose="02000504050000020004" charset="0"/>
                <a:cs typeface="Gotham" panose="02000504050000020004" charset="0"/>
                <a:sym typeface="+mn-ea"/>
              </a:rPr>
              <a:t>: from Beginner to Pro”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Yellow Hotel, </a:t>
            </a:r>
            <a:r>
              <a:rPr lang="en-US" sz="1100" dirty="0" err="1">
                <a:latin typeface="Gotham" panose="02000504050000020004" charset="0"/>
                <a:cs typeface="Gotham" panose="02000504050000020004" charset="0"/>
                <a:sym typeface="+mn-ea"/>
              </a:rPr>
              <a:t>Manggarai</a:t>
            </a:r>
            <a:r>
              <a:rPr lang="en-US" sz="1100" dirty="0">
                <a:latin typeface="Gotham" panose="02000504050000020004" charset="0"/>
                <a:cs typeface="Gotham" panose="02000504050000020004" charset="0"/>
                <a:sym typeface="+mn-ea"/>
              </a:rPr>
              <a:t>, Jakarta (13 Agustus 2023).</a:t>
            </a:r>
          </a:p>
          <a:p>
            <a:pPr marL="306070" indent="-306070" fontAlgn="auto">
              <a:lnSpc>
                <a:spcPct val="90000"/>
              </a:lnSpc>
              <a:spcAft>
                <a:spcPts val="600"/>
              </a:spcAft>
              <a:buFont typeface="+mj-lt"/>
              <a:buAutoNum type="arabicPeriod" startAt="10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&amp; Personal Branding for Professional Development” for PT PLN (Persero) UIT Jawa </a:t>
            </a:r>
            <a:r>
              <a:rPr lang="en-US" sz="1100" dirty="0" err="1">
                <a:latin typeface="Gotham" panose="02000504050000020004" charset="0"/>
                <a:cs typeface="Gotham" panose="02000504050000020004" charset="0"/>
                <a:sym typeface="+mn-ea"/>
              </a:rPr>
              <a:t>bagian</a:t>
            </a:r>
            <a:r>
              <a:rPr lang="en-US" sz="1100" dirty="0">
                <a:latin typeface="Gotham" panose="02000504050000020004" charset="0"/>
                <a:cs typeface="Gotham" panose="02000504050000020004" charset="0"/>
                <a:sym typeface="+mn-ea"/>
              </a:rPr>
              <a:t> Timur &amp; Bali | Front One Hotel, </a:t>
            </a:r>
            <a:r>
              <a:rPr lang="en-US" sz="1100" dirty="0" err="1">
                <a:latin typeface="Gotham" panose="02000504050000020004" charset="0"/>
                <a:cs typeface="Gotham" panose="02000504050000020004" charset="0"/>
                <a:sym typeface="+mn-ea"/>
              </a:rPr>
              <a:t>Pamekasan</a:t>
            </a:r>
            <a:r>
              <a:rPr lang="en-US" sz="1100" dirty="0">
                <a:latin typeface="Gotham" panose="02000504050000020004" charset="0"/>
                <a:cs typeface="Gotham" panose="02000504050000020004" charset="0"/>
                <a:sym typeface="+mn-ea"/>
              </a:rPr>
              <a:t>, Madura (15 Agustus 2023).</a:t>
            </a:r>
          </a:p>
          <a:p>
            <a:pPr marL="306070" indent="-306070" fontAlgn="auto">
              <a:lnSpc>
                <a:spcPct val="90000"/>
              </a:lnSpc>
              <a:spcAft>
                <a:spcPts val="600"/>
              </a:spcAft>
              <a:buFont typeface="+mj-lt"/>
              <a:buAutoNum type="arabicPeriod" startAt="10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Professional Development” for Dinas Kesehatan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Situbondo</a:t>
            </a:r>
            <a:r>
              <a:rPr lang="en-US" sz="1100" dirty="0">
                <a:latin typeface="Gotham" panose="02000504050000020004" charset="0"/>
                <a:cs typeface="Gotham" panose="02000504050000020004" charset="0"/>
                <a:sym typeface="+mn-ea"/>
              </a:rPr>
              <a:t> | Ruang </a:t>
            </a:r>
            <a:r>
              <a:rPr lang="en-US" sz="1100" dirty="0" err="1">
                <a:latin typeface="Gotham" panose="02000504050000020004" charset="0"/>
                <a:cs typeface="Gotham" panose="02000504050000020004" charset="0"/>
                <a:sym typeface="+mn-ea"/>
              </a:rPr>
              <a:t>Pertemuan</a:t>
            </a:r>
            <a:r>
              <a:rPr lang="en-US" sz="1100" dirty="0">
                <a:latin typeface="Gotham" panose="02000504050000020004" charset="0"/>
                <a:cs typeface="Gotham" panose="02000504050000020004" charset="0"/>
                <a:sym typeface="+mn-ea"/>
              </a:rPr>
              <a:t> dr. </a:t>
            </a:r>
            <a:r>
              <a:rPr lang="en-US" sz="1100" dirty="0" err="1">
                <a:latin typeface="Gotham" panose="02000504050000020004" charset="0"/>
                <a:cs typeface="Gotham" panose="02000504050000020004" charset="0"/>
                <a:sym typeface="+mn-ea"/>
              </a:rPr>
              <a:t>Ribut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Junaedy</a:t>
            </a:r>
            <a:r>
              <a:rPr lang="en-US" sz="1100" dirty="0">
                <a:latin typeface="Gotham" panose="02000504050000020004" charset="0"/>
                <a:cs typeface="Gotham" panose="02000504050000020004" charset="0"/>
                <a:sym typeface="+mn-ea"/>
              </a:rPr>
              <a:t>, Kantor </a:t>
            </a:r>
            <a:r>
              <a:rPr lang="en-US" sz="1100" dirty="0" err="1">
                <a:latin typeface="Gotham" panose="02000504050000020004" charset="0"/>
                <a:cs typeface="Gotham" panose="02000504050000020004" charset="0"/>
                <a:sym typeface="+mn-ea"/>
              </a:rPr>
              <a:t>Dinkes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Situbondo</a:t>
            </a:r>
            <a:r>
              <a:rPr lang="en-US" sz="1100" dirty="0">
                <a:latin typeface="Gotham" panose="02000504050000020004" charset="0"/>
                <a:cs typeface="Gotham" panose="02000504050000020004" charset="0"/>
                <a:sym typeface="+mn-ea"/>
              </a:rPr>
              <a:t> (16 Agustus 2023).</a:t>
            </a:r>
          </a:p>
          <a:p>
            <a:pPr marL="306070" indent="-306070" fontAlgn="auto">
              <a:lnSpc>
                <a:spcPct val="90000"/>
              </a:lnSpc>
              <a:spcAft>
                <a:spcPts val="600"/>
              </a:spcAft>
              <a:buFont typeface="+mj-lt"/>
              <a:buAutoNum type="arabicPeriod" startAt="10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“Online Class: Public Speaking &amp; MC”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(20 Agustus 2023).</a:t>
            </a:r>
          </a:p>
          <a:p>
            <a:pPr marL="306070" indent="-306070" fontAlgn="auto">
              <a:lnSpc>
                <a:spcPct val="90000"/>
              </a:lnSpc>
              <a:spcAft>
                <a:spcPts val="600"/>
              </a:spcAft>
              <a:buFont typeface="+mj-lt"/>
              <a:buAutoNum type="arabicPeriod" startAt="10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Assertive Communication in Public Sector” for KPP </a:t>
            </a:r>
            <a:r>
              <a:rPr lang="en-US" sz="1100" dirty="0" err="1">
                <a:latin typeface="Gotham" panose="02000504050000020004" charset="0"/>
                <a:cs typeface="Gotham" panose="02000504050000020004" charset="0"/>
                <a:sym typeface="+mn-ea"/>
              </a:rPr>
              <a:t>Pratama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Barat | Aula KPP </a:t>
            </a:r>
            <a:r>
              <a:rPr lang="en-US" sz="1100" dirty="0" err="1">
                <a:latin typeface="Gotham" panose="02000504050000020004" charset="0"/>
                <a:cs typeface="Gotham" panose="02000504050000020004" charset="0"/>
                <a:sym typeface="+mn-ea"/>
              </a:rPr>
              <a:t>Pratama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Barat (24 Agustus 2023).</a:t>
            </a:r>
          </a:p>
          <a:p>
            <a:pPr marL="306070" indent="-306070">
              <a:lnSpc>
                <a:spcPct val="90000"/>
              </a:lnSpc>
              <a:spcAft>
                <a:spcPts val="600"/>
              </a:spcAft>
              <a:buFont typeface="+mj-lt"/>
              <a:buAutoNum type="arabicPeriod" startAt="102"/>
            </a:pPr>
            <a:r>
              <a:rPr lang="en-US" sz="1100" dirty="0">
                <a:latin typeface="Gotham" panose="02000504050000020004" charset="0"/>
                <a:cs typeface="Gotham" panose="02000504050000020004" charset="0"/>
                <a:sym typeface="+mn-ea"/>
              </a:rPr>
              <a:t> Host “Apa Gerd Bisa </a:t>
            </a:r>
            <a:r>
              <a:rPr lang="en-US" sz="1100" dirty="0" err="1">
                <a:latin typeface="Gotham" panose="02000504050000020004" charset="0"/>
                <a:cs typeface="Gotham" panose="02000504050000020004" charset="0"/>
                <a:sym typeface="+mn-ea"/>
              </a:rPr>
              <a:t>Mengancam</a:t>
            </a:r>
            <a:r>
              <a:rPr lang="en-US" sz="1100" dirty="0">
                <a:latin typeface="Gotham" panose="02000504050000020004" charset="0"/>
                <a:cs typeface="Gotham" panose="02000504050000020004" charset="0"/>
                <a:sym typeface="+mn-ea"/>
              </a:rPr>
              <a:t> Nyawa?” | Live on Instagram @zojirushiindonesia x @doktercaesar (24 Agustus 2023).</a:t>
            </a:r>
          </a:p>
          <a:p>
            <a:pPr marL="306070" indent="-306070" fontAlgn="auto">
              <a:lnSpc>
                <a:spcPct val="90000"/>
              </a:lnSpc>
              <a:spcAft>
                <a:spcPts val="600"/>
              </a:spcAft>
              <a:buFont typeface="+mj-lt"/>
              <a:buAutoNum type="arabicPeriod" startAt="10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“The Power of Personal Branding” for </a:t>
            </a:r>
            <a:r>
              <a:rPr lang="en-US" sz="1100" dirty="0" err="1">
                <a:latin typeface="Gotham" panose="02000504050000020004" charset="0"/>
                <a:cs typeface="Gotham" panose="02000504050000020004" charset="0"/>
                <a:sym typeface="+mn-ea"/>
              </a:rPr>
              <a:t>Kopilaborasi</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Kopilaborasi</a:t>
            </a:r>
            <a:r>
              <a:rPr lang="en-US" sz="1100" dirty="0">
                <a:latin typeface="Gotham" panose="02000504050000020004" charset="0"/>
                <a:cs typeface="Gotham" panose="02000504050000020004" charset="0"/>
                <a:sym typeface="+mn-ea"/>
              </a:rPr>
              <a:t>, AJBS, Surabaya (25 Agustus 2023).</a:t>
            </a:r>
          </a:p>
          <a:p>
            <a:pPr marL="306070" indent="-306070" fontAlgn="auto">
              <a:lnSpc>
                <a:spcPct val="90000"/>
              </a:lnSpc>
              <a:spcAft>
                <a:spcPts val="600"/>
              </a:spcAft>
              <a:buFont typeface="+mj-lt"/>
              <a:buAutoNum type="arabicPeriod" startAt="10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Latih</a:t>
            </a:r>
            <a:r>
              <a:rPr lang="en-US" sz="1100" dirty="0">
                <a:latin typeface="Gotham" panose="02000504050000020004" charset="0"/>
                <a:cs typeface="Gotham" panose="02000504050000020004" charset="0"/>
                <a:sym typeface="+mn-ea"/>
              </a:rPr>
              <a:t> Professional Gesture”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Ruang Mezzanine, Swiss-</a:t>
            </a:r>
            <a:r>
              <a:rPr lang="en-US" sz="1100" dirty="0" err="1">
                <a:latin typeface="Gotham" panose="02000504050000020004" charset="0"/>
                <a:cs typeface="Gotham" panose="02000504050000020004" charset="0"/>
                <a:sym typeface="+mn-ea"/>
              </a:rPr>
              <a:t>Belinn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Tunjungan</a:t>
            </a:r>
            <a:r>
              <a:rPr lang="en-US" sz="1100" dirty="0">
                <a:latin typeface="Gotham" panose="02000504050000020004" charset="0"/>
                <a:cs typeface="Gotham" panose="02000504050000020004" charset="0"/>
                <a:sym typeface="+mn-ea"/>
              </a:rPr>
              <a:t> Surabaya (27 Agustus 2023).</a:t>
            </a:r>
          </a:p>
        </p:txBody>
      </p:sp>
      <p:grpSp>
        <p:nvGrpSpPr>
          <p:cNvPr id="14" name="Group 13">
            <a:extLst>
              <a:ext uri="{FF2B5EF4-FFF2-40B4-BE49-F238E27FC236}">
                <a16:creationId xmlns:a16="http://schemas.microsoft.com/office/drawing/2014/main" id="{67359239-9465-26BF-A103-E1C5A0489FA4}"/>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6071E814-AB5C-A9B5-4C86-3FD8FC0A3E50}"/>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D5CB888C-13BB-9211-0385-F292D2663D81}"/>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5CE68F0D-8508-A731-A9E1-DCFD33B51C96}"/>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ECB24A2F-03CE-E4CE-0C48-F63A55D852AE}"/>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95FD4450-F25B-F8C9-92AA-4AB455175F65}"/>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B1BAF4E5-B0EC-6D6A-9A74-F7F55B268211}"/>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B2105156-5E9B-887C-D1FA-0BB5FF83A2B3}"/>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97DDBFA0-0FA3-CED9-83D7-87F65ABDE2B0}"/>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70A41BFC-500A-EF06-D1D3-25A67EA2B01D}"/>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480D8CC3-1C8F-B4A5-A568-5934255E3EB7}"/>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0264BC38-9492-AEBE-12A0-7C23A63A8E31}"/>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A12DEC19-12C5-36AF-2257-247F94E57840}"/>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387948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F6C0B-F708-B631-6AE2-EDD3C266D3E6}"/>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C2554657-F530-D4FF-B7E2-4D70DEECD2C9}"/>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173A0454-4694-2F6A-ABBE-901A38664B2C}"/>
              </a:ext>
            </a:extLst>
          </p:cNvPr>
          <p:cNvSpPr txBox="1"/>
          <p:nvPr/>
        </p:nvSpPr>
        <p:spPr>
          <a:xfrm>
            <a:off x="1800000" y="360000"/>
            <a:ext cx="4500000" cy="5539740"/>
          </a:xfrm>
          <a:prstGeom prst="rect">
            <a:avLst/>
          </a:prstGeom>
          <a:noFill/>
          <a:ln w="9525">
            <a:noFill/>
          </a:ln>
        </p:spPr>
        <p:txBody>
          <a:bodyPr wrap="square">
            <a:noAutofit/>
          </a:bodyPr>
          <a:lstStyle/>
          <a:p>
            <a:pPr marL="306070" indent="-306070" fontAlgn="auto">
              <a:lnSpc>
                <a:spcPct val="90000"/>
              </a:lnSpc>
              <a:spcAft>
                <a:spcPts val="600"/>
              </a:spcAft>
              <a:buFont typeface="+mj-lt"/>
              <a:buAutoNum type="arabicPeriod" startAt="112"/>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“Strategi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Efektif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dalam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Budaya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Insan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Kementrian</a:t>
            </a:r>
            <a:r>
              <a:rPr lang="en-US" sz="1100" dirty="0">
                <a:latin typeface="Gotham" panose="02000504050000020004" charset="0"/>
                <a:cs typeface="Gotham" panose="02000504050000020004" charset="0"/>
                <a:sym typeface="+mn-ea"/>
              </a:rPr>
              <a:t> Hukum dan Hak </a:t>
            </a:r>
            <a:r>
              <a:rPr lang="en-US" sz="1100" dirty="0" err="1">
                <a:latin typeface="Gotham" panose="02000504050000020004" charset="0"/>
                <a:cs typeface="Gotham" panose="02000504050000020004" charset="0"/>
                <a:sym typeface="+mn-ea"/>
              </a:rPr>
              <a:t>Asasi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Manusia</a:t>
            </a:r>
            <a:r>
              <a:rPr lang="en-US" sz="1100" dirty="0">
                <a:latin typeface="Gotham" panose="02000504050000020004" charset="0"/>
                <a:cs typeface="Gotham" panose="02000504050000020004" charset="0"/>
                <a:sym typeface="+mn-ea"/>
              </a:rPr>
              <a:t>.” for Balai Pendidikan dan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Kemenkumham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Kepulauan</a:t>
            </a:r>
            <a:r>
              <a:rPr lang="en-US" sz="1100" dirty="0">
                <a:latin typeface="Gotham" panose="02000504050000020004" charset="0"/>
                <a:cs typeface="Gotham" panose="02000504050000020004" charset="0"/>
                <a:sym typeface="+mn-ea"/>
              </a:rPr>
              <a:t> Riau | Live on Zoom (30 Agustus 2023).</a:t>
            </a:r>
          </a:p>
          <a:p>
            <a:pPr marL="306070" indent="-306070" fontAlgn="auto">
              <a:lnSpc>
                <a:spcPct val="90000"/>
              </a:lnSpc>
              <a:spcAft>
                <a:spcPts val="600"/>
              </a:spcAft>
              <a:buFont typeface="+mj-lt"/>
              <a:buAutoNum type="arabicPeriod" startAt="112"/>
            </a:pPr>
            <a:r>
              <a:rPr lang="en-US" sz="1100" dirty="0">
                <a:latin typeface="Gotham" panose="02000504050000020004" charset="0"/>
                <a:cs typeface="Gotham" panose="02000504050000020004" charset="0"/>
                <a:sym typeface="+mn-ea"/>
              </a:rPr>
              <a:t>MC Willow Baby Expo | Grand City Convention &amp; Exhibition, Surabaya (31 Agustus-03 September 2023).</a:t>
            </a:r>
          </a:p>
          <a:p>
            <a:pPr marL="288290" indent="-288290">
              <a:lnSpc>
                <a:spcPct val="90000"/>
              </a:lnSpc>
              <a:spcAft>
                <a:spcPts val="600"/>
              </a:spcAft>
              <a:buFont typeface="+mj-lt"/>
              <a:buAutoNum type="arabicPeriod" startAt="112"/>
            </a:pPr>
            <a:r>
              <a:rPr lang="en-US" sz="1100" dirty="0">
                <a:latin typeface="Gotham" panose="02000504050000020004" charset="0"/>
                <a:cs typeface="Gotham" panose="02000504050000020004" charset="0"/>
                <a:sym typeface="+mn-ea"/>
              </a:rPr>
              <a:t>Host “Diet Karbo Yes, Nasi Yes” | Live on Instagram @zojirushiindonesia x @itshanspra (07 September 2023).</a:t>
            </a:r>
            <a:endParaRPr lang="en-US" sz="1100" b="0" dirty="0">
              <a:latin typeface="Gotham" panose="02000504050000020004" charset="0"/>
              <a:cs typeface="Gotham" panose="02000504050000020004" charset="0"/>
            </a:endParaRPr>
          </a:p>
          <a:p>
            <a:pPr marL="288290" indent="-288290" fontAlgn="auto">
              <a:lnSpc>
                <a:spcPct val="90000"/>
              </a:lnSpc>
              <a:spcAft>
                <a:spcPts val="600"/>
              </a:spcAft>
              <a:buFont typeface="+mj-lt"/>
              <a:buAutoNum type="arabicPeriod" startAt="112"/>
            </a:pPr>
            <a:r>
              <a:rPr lang="en-US" sz="1100" b="0" dirty="0">
                <a:latin typeface="Gotham" panose="02000504050000020004" charset="0"/>
                <a:cs typeface="Gotham" panose="02000504050000020004" charset="0"/>
              </a:rPr>
              <a:t>MC Closing Ceremony 20th Indonesian Fire &amp; Rescue Challenge (IFRC) | </a:t>
            </a:r>
            <a:r>
              <a:rPr lang="en-US" sz="1100" b="0" dirty="0" err="1">
                <a:latin typeface="Gotham" panose="02000504050000020004" charset="0"/>
                <a:cs typeface="Gotham" panose="02000504050000020004" charset="0"/>
              </a:rPr>
              <a:t>Lapangan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Kecamatan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Angsana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Kabupaten</a:t>
            </a:r>
            <a:r>
              <a:rPr lang="en-US" sz="1100" b="0" dirty="0">
                <a:latin typeface="Gotham" panose="02000504050000020004" charset="0"/>
                <a:cs typeface="Gotham" panose="02000504050000020004" charset="0"/>
              </a:rPr>
              <a:t> Tanah Bumbu, Kalimantan Selatan (11 September 2023).</a:t>
            </a:r>
          </a:p>
          <a:p>
            <a:pPr marL="288290" indent="-288290" fontAlgn="auto">
              <a:lnSpc>
                <a:spcPct val="90000"/>
              </a:lnSpc>
              <a:spcAft>
                <a:spcPts val="600"/>
              </a:spcAft>
              <a:buFont typeface="+mj-lt"/>
              <a:buAutoNum type="arabicPeriod" startAt="112"/>
            </a:pPr>
            <a:r>
              <a:rPr lang="en-US" sz="1100" b="0" dirty="0" err="1">
                <a:latin typeface="Gotham" panose="02000504050000020004" charset="0"/>
                <a:cs typeface="Gotham" panose="02000504050000020004" charset="0"/>
              </a:rPr>
              <a:t>Sarasehan</a:t>
            </a:r>
            <a:r>
              <a:rPr lang="en-US" sz="1100" b="0" dirty="0">
                <a:latin typeface="Gotham" panose="02000504050000020004" charset="0"/>
                <a:cs typeface="Gotham" panose="02000504050000020004" charset="0"/>
              </a:rPr>
              <a:t> Nasional </a:t>
            </a:r>
            <a:r>
              <a:rPr lang="en-US" sz="1100" b="0" dirty="0" err="1">
                <a:latin typeface="Gotham" panose="02000504050000020004" charset="0"/>
                <a:cs typeface="Gotham" panose="02000504050000020004" charset="0"/>
              </a:rPr>
              <a:t>Direktorat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Jendral</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Kekayaan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Intelektual</a:t>
            </a:r>
            <a:r>
              <a:rPr lang="en-US" sz="1100" b="0" dirty="0">
                <a:latin typeface="Gotham" panose="02000504050000020004" charset="0"/>
                <a:cs typeface="Gotham" panose="02000504050000020004" charset="0"/>
              </a:rPr>
              <a:t> (DJKI) 2023 | </a:t>
            </a:r>
            <a:r>
              <a:rPr lang="en-US" sz="1100" b="0" dirty="0" err="1">
                <a:latin typeface="Gotham" panose="02000504050000020004" charset="0"/>
                <a:cs typeface="Gotham" panose="02000504050000020004" charset="0"/>
              </a:rPr>
              <a:t>FourPoints</a:t>
            </a:r>
            <a:r>
              <a:rPr lang="en-US" sz="1100" b="0" dirty="0">
                <a:latin typeface="Gotham" panose="02000504050000020004" charset="0"/>
                <a:cs typeface="Gotham" panose="02000504050000020004" charset="0"/>
              </a:rPr>
              <a:t> Ungasan, Bali (15 September 2023).</a:t>
            </a:r>
          </a:p>
          <a:p>
            <a:pPr marL="288290" indent="-288290" fontAlgn="auto">
              <a:lnSpc>
                <a:spcPct val="90000"/>
              </a:lnSpc>
              <a:spcAft>
                <a:spcPts val="600"/>
              </a:spcAft>
              <a:buFont typeface="+mj-lt"/>
              <a:buAutoNum type="arabicPeriod" startAt="112"/>
            </a:pPr>
            <a:r>
              <a:rPr lang="en-US" sz="1100" b="0" dirty="0">
                <a:latin typeface="Gotham" panose="02000504050000020004" charset="0"/>
                <a:cs typeface="Gotham" panose="02000504050000020004" charset="0"/>
              </a:rPr>
              <a:t>MC Wedding of Sabrina &amp; Aswin | Grand </a:t>
            </a:r>
            <a:r>
              <a:rPr lang="en-US" sz="1100" b="0" dirty="0" err="1">
                <a:latin typeface="Gotham" panose="02000504050000020004" charset="0"/>
                <a:cs typeface="Gotham" panose="02000504050000020004" charset="0"/>
              </a:rPr>
              <a:t>Dafam</a:t>
            </a:r>
            <a:r>
              <a:rPr lang="en-US" sz="1100" b="0" dirty="0">
                <a:latin typeface="Gotham" panose="02000504050000020004" charset="0"/>
                <a:cs typeface="Gotham" panose="02000504050000020004" charset="0"/>
              </a:rPr>
              <a:t> Signature Kayoon, Surabaya (16 September 2023).</a:t>
            </a:r>
          </a:p>
          <a:p>
            <a:pPr marL="288290" indent="-288290" fontAlgn="auto">
              <a:lnSpc>
                <a:spcPct val="90000"/>
              </a:lnSpc>
              <a:spcAft>
                <a:spcPts val="600"/>
              </a:spcAft>
              <a:buFont typeface="+mj-lt"/>
              <a:buAutoNum type="arabicPeriod" startAt="112"/>
            </a:pPr>
            <a:r>
              <a:rPr lang="en-US" sz="1100" b="0" dirty="0">
                <a:latin typeface="Gotham" panose="02000504050000020004" charset="0"/>
                <a:cs typeface="Gotham" panose="02000504050000020004" charset="0"/>
              </a:rPr>
              <a:t>Host “</a:t>
            </a:r>
            <a:r>
              <a:rPr lang="en-US" sz="1100" b="0" dirty="0" err="1">
                <a:latin typeface="Gotham" panose="02000504050000020004" charset="0"/>
                <a:cs typeface="Gotham" panose="02000504050000020004" charset="0"/>
              </a:rPr>
              <a:t>Hipogonadisme</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Penyebab</a:t>
            </a:r>
            <a:r>
              <a:rPr lang="en-US" sz="1100" b="0" dirty="0">
                <a:latin typeface="Gotham" panose="02000504050000020004" charset="0"/>
                <a:cs typeface="Gotham" panose="02000504050000020004" charset="0"/>
              </a:rPr>
              <a:t> dan Solusi” | Live on Instagram @apotektiara &amp; @sesosulijaya (17 September 2023).</a:t>
            </a:r>
          </a:p>
          <a:p>
            <a:pPr marL="288290" indent="-288290" fontAlgn="auto">
              <a:lnSpc>
                <a:spcPct val="90000"/>
              </a:lnSpc>
              <a:spcAft>
                <a:spcPts val="600"/>
              </a:spcAft>
              <a:buFont typeface="+mj-lt"/>
              <a:buAutoNum type="arabicPeriod" startAt="11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“Professional Communication &amp; Digital Content Creation” for BPOM Ambon | Live on Zoom (18 September 2023).</a:t>
            </a:r>
          </a:p>
          <a:p>
            <a:pPr marL="288290" indent="-288290" fontAlgn="auto">
              <a:lnSpc>
                <a:spcPct val="90000"/>
              </a:lnSpc>
              <a:spcAft>
                <a:spcPts val="600"/>
              </a:spcAft>
              <a:buFont typeface="+mj-lt"/>
              <a:buAutoNum type="arabicPeriod" startAt="11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“Impactful Presentation” for </a:t>
            </a:r>
            <a:r>
              <a:rPr lang="en-US" sz="1100" b="0" dirty="0" err="1">
                <a:latin typeface="Gotham" panose="02000504050000020004" charset="0"/>
                <a:cs typeface="Gotham" panose="02000504050000020004" charset="0"/>
              </a:rPr>
              <a:t>Otoritas</a:t>
            </a:r>
            <a:r>
              <a:rPr lang="en-US" sz="1100" b="0" dirty="0">
                <a:latin typeface="Gotham" panose="02000504050000020004" charset="0"/>
                <a:cs typeface="Gotham" panose="02000504050000020004" charset="0"/>
              </a:rPr>
              <a:t> Jasa </a:t>
            </a:r>
            <a:r>
              <a:rPr lang="en-US" sz="1100" b="0" dirty="0" err="1">
                <a:latin typeface="Gotham" panose="02000504050000020004" charset="0"/>
                <a:cs typeface="Gotham" panose="02000504050000020004" charset="0"/>
              </a:rPr>
              <a:t>Keuangan</a:t>
            </a:r>
            <a:r>
              <a:rPr lang="en-US" sz="1100" b="0" dirty="0">
                <a:latin typeface="Gotham" panose="02000504050000020004" charset="0"/>
                <a:cs typeface="Gotham" panose="02000504050000020004" charset="0"/>
              </a:rPr>
              <a:t> Malang | Live on Zoom (18 September 2023).</a:t>
            </a:r>
          </a:p>
          <a:p>
            <a:pPr marL="288290" indent="-288290" fontAlgn="auto">
              <a:lnSpc>
                <a:spcPct val="90000"/>
              </a:lnSpc>
              <a:spcAft>
                <a:spcPts val="600"/>
              </a:spcAft>
              <a:buFont typeface="+mj-lt"/>
              <a:buAutoNum type="arabicPeriod" startAt="112"/>
            </a:pPr>
            <a:r>
              <a:rPr lang="en-US" sz="1100" b="0" dirty="0">
                <a:latin typeface="Gotham" panose="02000504050000020004" charset="0"/>
                <a:cs typeface="Gotham" panose="02000504050000020004" charset="0"/>
              </a:rPr>
              <a:t>Host “Mindful Reading” #LebihDekat with </a:t>
            </a:r>
            <a:r>
              <a:rPr lang="en-US" sz="1100" b="0" dirty="0" err="1">
                <a:latin typeface="Gotham" panose="02000504050000020004" charset="0"/>
                <a:cs typeface="Gotham" panose="02000504050000020004" charset="0"/>
              </a:rPr>
              <a:t>Afief</a:t>
            </a:r>
            <a:r>
              <a:rPr lang="en-US" sz="1100" b="0" dirty="0">
                <a:latin typeface="Gotham" panose="02000504050000020004" charset="0"/>
                <a:cs typeface="Gotham" panose="02000504050000020004" charset="0"/>
              </a:rPr>
              <a:t> | Live on Instagram @rizqianiputri &amp; @afief08 (19 September 2023).</a:t>
            </a:r>
          </a:p>
          <a:p>
            <a:pPr marL="288290" indent="-288290" fontAlgn="auto">
              <a:lnSpc>
                <a:spcPct val="90000"/>
              </a:lnSpc>
              <a:spcAft>
                <a:spcPts val="600"/>
              </a:spcAft>
              <a:buFont typeface="+mj-lt"/>
              <a:buAutoNum type="arabicPeriod" startAt="112"/>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“Social Media </a:t>
            </a:r>
            <a:r>
              <a:rPr lang="en-US" sz="1100" b="0" dirty="0" err="1">
                <a:latin typeface="Gotham" panose="02000504050000020004" charset="0"/>
                <a:cs typeface="Gotham" panose="02000504050000020004" charset="0"/>
              </a:rPr>
              <a:t>Engangement</a:t>
            </a:r>
            <a:r>
              <a:rPr lang="en-US" sz="1100" b="0" dirty="0">
                <a:latin typeface="Gotham" panose="02000504050000020004" charset="0"/>
                <a:cs typeface="Gotham" panose="02000504050000020004" charset="0"/>
              </a:rPr>
              <a:t>” for Dinas </a:t>
            </a:r>
            <a:r>
              <a:rPr lang="en-US" sz="1100" b="0" dirty="0" err="1">
                <a:latin typeface="Gotham" panose="02000504050000020004" charset="0"/>
                <a:cs typeface="Gotham" panose="02000504050000020004" charset="0"/>
              </a:rPr>
              <a:t>Sosial</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Provinsi</a:t>
            </a:r>
            <a:r>
              <a:rPr lang="en-US" sz="1100" b="0" dirty="0">
                <a:latin typeface="Gotham" panose="02000504050000020004" charset="0"/>
                <a:cs typeface="Gotham" panose="02000504050000020004" charset="0"/>
              </a:rPr>
              <a:t> Jawa Timur | Aula </a:t>
            </a:r>
            <a:r>
              <a:rPr lang="en-US" sz="1100" b="0" dirty="0" err="1">
                <a:latin typeface="Gotham" panose="02000504050000020004" charset="0"/>
                <a:cs typeface="Gotham" panose="02000504050000020004" charset="0"/>
              </a:rPr>
              <a:t>gedung</a:t>
            </a:r>
            <a:r>
              <a:rPr lang="en-US" sz="1100" b="0" dirty="0">
                <a:latin typeface="Gotham" panose="02000504050000020004" charset="0"/>
                <a:cs typeface="Gotham" panose="02000504050000020004" charset="0"/>
              </a:rPr>
              <a:t> A, Kantor Dinas </a:t>
            </a:r>
            <a:r>
              <a:rPr lang="en-US" sz="1100" b="0" dirty="0" err="1">
                <a:latin typeface="Gotham" panose="02000504050000020004" charset="0"/>
                <a:cs typeface="Gotham" panose="02000504050000020004" charset="0"/>
              </a:rPr>
              <a:t>Sosial</a:t>
            </a:r>
            <a:r>
              <a:rPr lang="en-US" sz="1100" b="0" dirty="0">
                <a:latin typeface="Gotham" panose="02000504050000020004" charset="0"/>
                <a:cs typeface="Gotham" panose="02000504050000020004" charset="0"/>
              </a:rPr>
              <a:t> Jawa Timur</a:t>
            </a:r>
            <a:r>
              <a:rPr lang="en-US" sz="1100" dirty="0">
                <a:latin typeface="Gotham" panose="02000504050000020004" charset="0"/>
                <a:cs typeface="Gotham" panose="02000504050000020004" charset="0"/>
              </a:rPr>
              <a:t> </a:t>
            </a:r>
            <a:r>
              <a:rPr lang="en-US" sz="1100" b="0" dirty="0">
                <a:latin typeface="Gotham" panose="02000504050000020004" charset="0"/>
                <a:cs typeface="Gotham" panose="02000504050000020004" charset="0"/>
              </a:rPr>
              <a:t>(20 September 2023).</a:t>
            </a:r>
          </a:p>
        </p:txBody>
      </p:sp>
      <p:sp>
        <p:nvSpPr>
          <p:cNvPr id="3" name="Text Box 2">
            <a:extLst>
              <a:ext uri="{FF2B5EF4-FFF2-40B4-BE49-F238E27FC236}">
                <a16:creationId xmlns:a16="http://schemas.microsoft.com/office/drawing/2014/main" id="{17187A6E-B19E-32C2-E826-BFD2A7A1C451}"/>
              </a:ext>
            </a:extLst>
          </p:cNvPr>
          <p:cNvSpPr txBox="1"/>
          <p:nvPr/>
        </p:nvSpPr>
        <p:spPr>
          <a:xfrm>
            <a:off x="6480000" y="360000"/>
            <a:ext cx="4500000" cy="5432256"/>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23"/>
            </a:pPr>
            <a:r>
              <a:rPr lang="en-US" sz="1100" dirty="0">
                <a:latin typeface="Gotham" panose="02000504050000020004" charset="0"/>
                <a:cs typeface="Gotham" panose="02000504050000020004" charset="0"/>
              </a:rPr>
              <a:t>Moderator “Share &amp; Talk: A Fun Way to Talk” PT Pelindo Terminal </a:t>
            </a:r>
            <a:r>
              <a:rPr lang="en-US" sz="1100" dirty="0" err="1">
                <a:latin typeface="Gotham" panose="02000504050000020004" charset="0"/>
                <a:cs typeface="Gotham" panose="02000504050000020004" charset="0"/>
              </a:rPr>
              <a:t>Petikemas</a:t>
            </a:r>
            <a:r>
              <a:rPr lang="en-US" sz="1100" dirty="0">
                <a:latin typeface="Gotham" panose="02000504050000020004" charset="0"/>
                <a:cs typeface="Gotham" panose="02000504050000020004" charset="0"/>
              </a:rPr>
              <a:t> | Discovery Kartika, Bali (22 September 2023).</a:t>
            </a:r>
          </a:p>
          <a:p>
            <a:pPr marL="288290" indent="-288290" fontAlgn="auto">
              <a:lnSpc>
                <a:spcPct val="90000"/>
              </a:lnSpc>
              <a:spcAft>
                <a:spcPts val="600"/>
              </a:spcAft>
              <a:buFont typeface="+mj-lt"/>
              <a:buAutoNum type="arabicPeriod" startAt="123"/>
            </a:pPr>
            <a:r>
              <a:rPr lang="en-US" sz="1100" dirty="0">
                <a:latin typeface="Gotham" panose="02000504050000020004" charset="0"/>
                <a:cs typeface="Gotham" panose="02000504050000020004" charset="0"/>
              </a:rPr>
              <a:t>Host </a:t>
            </a:r>
            <a:r>
              <a:rPr lang="en-US" sz="1100" dirty="0" err="1">
                <a:latin typeface="Gotham" panose="02000504050000020004" charset="0"/>
                <a:cs typeface="Gotham" panose="02000504050000020004" charset="0"/>
              </a:rPr>
              <a:t>SafeTalk</a:t>
            </a:r>
            <a:r>
              <a:rPr lang="en-US" sz="1100" dirty="0">
                <a:latin typeface="Gotham" panose="02000504050000020004" charset="0"/>
                <a:cs typeface="Gotham" panose="02000504050000020004" charset="0"/>
              </a:rPr>
              <a:t>: “Apa </a:t>
            </a:r>
            <a:r>
              <a:rPr lang="en-US" sz="1100" dirty="0" err="1">
                <a:latin typeface="Gotham" panose="02000504050000020004" charset="0"/>
                <a:cs typeface="Gotham" panose="02000504050000020004" charset="0"/>
              </a:rPr>
              <a:t>itu</a:t>
            </a:r>
            <a:r>
              <a:rPr lang="en-US" sz="1100" dirty="0">
                <a:latin typeface="Gotham" panose="02000504050000020004" charset="0"/>
                <a:cs typeface="Gotham" panose="02000504050000020004" charset="0"/>
              </a:rPr>
              <a:t> Tantrum dan Cara </a:t>
            </a:r>
            <a:r>
              <a:rPr lang="en-US" sz="1100" dirty="0" err="1">
                <a:latin typeface="Gotham" panose="02000504050000020004" charset="0"/>
                <a:cs typeface="Gotham" panose="02000504050000020004" charset="0"/>
              </a:rPr>
              <a:t>Menghadapinya</a:t>
            </a:r>
            <a:r>
              <a:rPr lang="en-US" sz="1100" dirty="0">
                <a:latin typeface="Gotham" panose="02000504050000020004" charset="0"/>
                <a:cs typeface="Gotham" panose="02000504050000020004" charset="0"/>
              </a:rPr>
              <a:t>” | Live Instagram on @safecare &amp; @diansonnerstedt (22 September 2023).</a:t>
            </a:r>
          </a:p>
          <a:p>
            <a:pPr marL="306070" indent="-306070">
              <a:lnSpc>
                <a:spcPct val="90000"/>
              </a:lnSpc>
              <a:spcAft>
                <a:spcPts val="600"/>
              </a:spcAft>
              <a:buFont typeface="+mj-lt"/>
              <a:buAutoNum type="arabicPeriod" startAt="123"/>
            </a:pPr>
            <a:r>
              <a:rPr lang="en-US" sz="1100" dirty="0">
                <a:latin typeface="Gotham" panose="02000504050000020004" charset="0"/>
                <a:cs typeface="Gotham" panose="02000504050000020004" charset="0"/>
              </a:rPr>
              <a:t>Host webinar PT Panacea Health </a:t>
            </a:r>
            <a:r>
              <a:rPr lang="en-US" sz="1100" dirty="0" err="1">
                <a:latin typeface="Gotham" panose="02000504050000020004" charset="0"/>
                <a:cs typeface="Gotham" panose="02000504050000020004" charset="0"/>
              </a:rPr>
              <a:t>Solusindo</a:t>
            </a:r>
            <a:r>
              <a:rPr lang="en-US" sz="1100" dirty="0">
                <a:latin typeface="Gotham" panose="02000504050000020004" charset="0"/>
                <a:cs typeface="Gotham" panose="02000504050000020004" charset="0"/>
              </a:rPr>
              <a:t>: FUP Fiber Soya | Live on Zoom (23 September 2023).</a:t>
            </a:r>
            <a:endParaRPr lang="en-US" sz="1100" dirty="0">
              <a:latin typeface="Gotham" panose="02000504050000020004" charset="0"/>
              <a:cs typeface="Gotham" panose="02000504050000020004" charset="0"/>
              <a:sym typeface="+mn-ea"/>
            </a:endParaRPr>
          </a:p>
          <a:p>
            <a:pPr marL="306070" indent="-306070" fontAlgn="auto">
              <a:lnSpc>
                <a:spcPct val="90000"/>
              </a:lnSpc>
              <a:spcAft>
                <a:spcPts val="600"/>
              </a:spcAft>
              <a:buFont typeface="+mj-lt"/>
              <a:buAutoNum type="arabicPeriod" startAt="12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“Personal Branding di Dunia Digital” for </a:t>
            </a:r>
            <a:r>
              <a:rPr lang="en-US" sz="1100" dirty="0" err="1">
                <a:latin typeface="Gotham" panose="02000504050000020004" charset="0"/>
                <a:cs typeface="Gotham" panose="02000504050000020004" charset="0"/>
                <a:sym typeface="+mn-ea"/>
              </a:rPr>
              <a:t>Fakultas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Tarbiyah</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Keguruan</a:t>
            </a:r>
            <a:r>
              <a:rPr lang="en-US" sz="1100" dirty="0">
                <a:latin typeface="Gotham" panose="02000504050000020004" charset="0"/>
                <a:cs typeface="Gotham" panose="02000504050000020004" charset="0"/>
                <a:sym typeface="+mn-ea"/>
              </a:rPr>
              <a:t> UIN Sunan Ampel Surabaya | Greensa Inn,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(25 September 2023).</a:t>
            </a:r>
          </a:p>
          <a:p>
            <a:pPr marL="306070" indent="-306070" fontAlgn="auto">
              <a:lnSpc>
                <a:spcPct val="90000"/>
              </a:lnSpc>
              <a:spcAft>
                <a:spcPts val="600"/>
              </a:spcAft>
              <a:buFont typeface="+mj-lt"/>
              <a:buAutoNum type="arabicPeriod" startAt="12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D3 </a:t>
            </a:r>
            <a:r>
              <a:rPr lang="en-US" sz="1100" dirty="0" err="1">
                <a:latin typeface="Gotham" panose="02000504050000020004" charset="0"/>
                <a:cs typeface="Gotham" panose="02000504050000020004" charset="0"/>
                <a:sym typeface="+mn-ea"/>
              </a:rPr>
              <a:t>Manajemen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Informatika</a:t>
            </a:r>
            <a:r>
              <a:rPr lang="en-US" sz="1100" dirty="0">
                <a:latin typeface="Gotham" panose="02000504050000020004" charset="0"/>
                <a:cs typeface="Gotham" panose="02000504050000020004" charset="0"/>
                <a:sym typeface="+mn-ea"/>
              </a:rPr>
              <a:t> POLINEMA Kampus Kota Kediri | PSDKU </a:t>
            </a:r>
            <a:r>
              <a:rPr lang="en-US" sz="1100" dirty="0" err="1">
                <a:latin typeface="Gotham" panose="02000504050000020004" charset="0"/>
                <a:cs typeface="Gotham" panose="02000504050000020004" charset="0"/>
                <a:sym typeface="+mn-ea"/>
              </a:rPr>
              <a:t>Politeknik</a:t>
            </a:r>
            <a:r>
              <a:rPr lang="en-US" sz="1100" dirty="0">
                <a:latin typeface="Gotham" panose="02000504050000020004" charset="0"/>
                <a:cs typeface="Gotham" panose="02000504050000020004" charset="0"/>
                <a:sym typeface="+mn-ea"/>
              </a:rPr>
              <a:t> Negeri Malang di Kota Kediri (26 September 2023).</a:t>
            </a:r>
          </a:p>
          <a:p>
            <a:pPr marL="306070" indent="-306070" fontAlgn="auto">
              <a:lnSpc>
                <a:spcPct val="90000"/>
              </a:lnSpc>
              <a:spcAft>
                <a:spcPts val="600"/>
              </a:spcAft>
              <a:buFont typeface="+mj-lt"/>
              <a:buAutoNum type="arabicPeriod" startAt="123"/>
            </a:pPr>
            <a:r>
              <a:rPr lang="en-US" sz="1100" dirty="0">
                <a:latin typeface="Gotham" panose="02000504050000020004" charset="0"/>
                <a:cs typeface="Gotham" panose="02000504050000020004" charset="0"/>
                <a:sym typeface="+mn-ea"/>
              </a:rPr>
              <a:t>Host webinar Series "Brand (H)our: </a:t>
            </a:r>
            <a:r>
              <a:rPr lang="en-US" sz="1100" dirty="0" err="1">
                <a:latin typeface="Gotham" panose="02000504050000020004" charset="0"/>
                <a:cs typeface="Gotham" panose="02000504050000020004" charset="0"/>
                <a:sym typeface="+mn-ea"/>
              </a:rPr>
              <a:t>Membangun</a:t>
            </a:r>
            <a:r>
              <a:rPr lang="en-US" sz="1100" dirty="0">
                <a:latin typeface="Gotham" panose="02000504050000020004" charset="0"/>
                <a:cs typeface="Gotham" panose="02000504050000020004" charset="0"/>
                <a:sym typeface="+mn-ea"/>
              </a:rPr>
              <a:t> Merek di Dunia Digital” | Live on Zoom (27 September 2023).</a:t>
            </a:r>
          </a:p>
          <a:p>
            <a:pPr marL="306070" indent="-306070" fontAlgn="auto">
              <a:lnSpc>
                <a:spcPct val="90000"/>
              </a:lnSpc>
              <a:spcAft>
                <a:spcPts val="600"/>
              </a:spcAft>
              <a:buFont typeface="+mj-lt"/>
              <a:buAutoNum type="arabicPeriod" startAt="12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“Presentation Upscaling: </a:t>
            </a:r>
            <a:r>
              <a:rPr lang="en-US" sz="1100" dirty="0" err="1">
                <a:latin typeface="Gotham" panose="02000504050000020004" charset="0"/>
                <a:cs typeface="Gotham" panose="02000504050000020004" charset="0"/>
                <a:sym typeface="+mn-ea"/>
              </a:rPr>
              <a:t>Pembekalan</a:t>
            </a:r>
            <a:r>
              <a:rPr lang="en-US" sz="1100" dirty="0">
                <a:latin typeface="Gotham" panose="02000504050000020004" charset="0"/>
                <a:cs typeface="Gotham" panose="02000504050000020004" charset="0"/>
                <a:sym typeface="+mn-ea"/>
              </a:rPr>
              <a:t> Lomba Karya </a:t>
            </a:r>
            <a:r>
              <a:rPr lang="en-US" sz="1100" dirty="0" err="1">
                <a:latin typeface="Gotham" panose="02000504050000020004" charset="0"/>
                <a:cs typeface="Gotham" panose="02000504050000020004" charset="0"/>
                <a:sym typeface="+mn-ea"/>
              </a:rPr>
              <a:t>Inovasi</a:t>
            </a:r>
            <a:r>
              <a:rPr lang="en-US" sz="1100" dirty="0">
                <a:latin typeface="Gotham" panose="02000504050000020004" charset="0"/>
                <a:cs typeface="Gotham" panose="02000504050000020004" charset="0"/>
                <a:sym typeface="+mn-ea"/>
              </a:rPr>
              <a:t>” for PLN Nusantara Power | Hotel Santika Hayam </a:t>
            </a:r>
            <a:r>
              <a:rPr lang="en-US" sz="1100" dirty="0" err="1">
                <a:latin typeface="Gotham" panose="02000504050000020004" charset="0"/>
                <a:cs typeface="Gotham" panose="02000504050000020004" charset="0"/>
                <a:sym typeface="+mn-ea"/>
              </a:rPr>
              <a:t>Wuruk</a:t>
            </a:r>
            <a:r>
              <a:rPr lang="en-US" sz="1100" dirty="0">
                <a:latin typeface="Gotham" panose="02000504050000020004" charset="0"/>
                <a:cs typeface="Gotham" panose="02000504050000020004" charset="0"/>
                <a:sym typeface="+mn-ea"/>
              </a:rPr>
              <a:t>, Jakarta (28-29 September 2023).</a:t>
            </a:r>
          </a:p>
          <a:p>
            <a:pPr marL="306070" indent="-306070" fontAlgn="auto">
              <a:lnSpc>
                <a:spcPct val="90000"/>
              </a:lnSpc>
              <a:spcAft>
                <a:spcPts val="600"/>
              </a:spcAft>
              <a:buFont typeface="+mj-lt"/>
              <a:buAutoNum type="arabicPeriod" startAt="123"/>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Fiber Soya | Live on Zoom (30 September 2023).</a:t>
            </a:r>
          </a:p>
          <a:p>
            <a:pPr marL="306070" indent="-306070" fontAlgn="auto">
              <a:lnSpc>
                <a:spcPct val="90000"/>
              </a:lnSpc>
              <a:spcAft>
                <a:spcPts val="600"/>
              </a:spcAft>
              <a:buFont typeface="+mj-lt"/>
              <a:buAutoNum type="arabicPeriod" startAt="123"/>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Bandung | Live on Zoom (01 Oktober 2023).</a:t>
            </a:r>
          </a:p>
          <a:p>
            <a:pPr marL="306070" indent="-306070" fontAlgn="auto">
              <a:lnSpc>
                <a:spcPct val="90000"/>
              </a:lnSpc>
              <a:spcAft>
                <a:spcPts val="600"/>
              </a:spcAft>
              <a:buFont typeface="+mj-lt"/>
              <a:buAutoNum type="arabicPeriod" startAt="12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t>
            </a:r>
            <a:r>
              <a:rPr lang="en-US" sz="1100" dirty="0" err="1">
                <a:latin typeface="Gotham" panose="02000504050000020004" charset="0"/>
                <a:cs typeface="Gotham" panose="02000504050000020004" charset="0"/>
                <a:sym typeface="+mn-ea"/>
              </a:rPr>
              <a:t>Beyound</a:t>
            </a:r>
            <a:r>
              <a:rPr lang="en-US" sz="1100" dirty="0">
                <a:latin typeface="Gotham" panose="02000504050000020004" charset="0"/>
                <a:cs typeface="Gotham" panose="02000504050000020004" charset="0"/>
                <a:sym typeface="+mn-ea"/>
              </a:rPr>
              <a:t> Talks”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Hotel Sparks Life, Mangga Besar, Jakarta (01 Oktober 2023).</a:t>
            </a:r>
          </a:p>
          <a:p>
            <a:pPr marL="306070" indent="-306070" fontAlgn="auto">
              <a:lnSpc>
                <a:spcPct val="90000"/>
              </a:lnSpc>
              <a:spcAft>
                <a:spcPts val="600"/>
              </a:spcAft>
              <a:buFont typeface="+mj-lt"/>
              <a:buAutoNum type="arabicPeriod" startAt="12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“Master of </a:t>
            </a:r>
            <a:r>
              <a:rPr lang="en-US" sz="1100" dirty="0" err="1">
                <a:latin typeface="Gotham" panose="02000504050000020004" charset="0"/>
                <a:cs typeface="Gotham" panose="02000504050000020004" charset="0"/>
                <a:sym typeface="+mn-ea"/>
              </a:rPr>
              <a:t>Cermony</a:t>
            </a:r>
            <a:r>
              <a:rPr lang="en-US" sz="1100" dirty="0">
                <a:latin typeface="Gotham" panose="02000504050000020004" charset="0"/>
                <a:cs typeface="Gotham" panose="02000504050000020004" charset="0"/>
                <a:sym typeface="+mn-ea"/>
              </a:rPr>
              <a:t>: from Beginner to Pro”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Hotel Sparks Life, Mangga Besar, Jakarta (01 Oktober 2023).</a:t>
            </a:r>
          </a:p>
        </p:txBody>
      </p:sp>
      <p:grpSp>
        <p:nvGrpSpPr>
          <p:cNvPr id="14" name="Group 13">
            <a:extLst>
              <a:ext uri="{FF2B5EF4-FFF2-40B4-BE49-F238E27FC236}">
                <a16:creationId xmlns:a16="http://schemas.microsoft.com/office/drawing/2014/main" id="{47847AE2-E7F2-8DAC-4AEB-1B3B4F4A6B0B}"/>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CB9229D4-E849-0893-5A87-4AC396CAD9B6}"/>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95D2221B-0A9D-9C98-2422-3AB3EA70B91C}"/>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12900CCA-0D28-602F-9581-76DFB96EC8F3}"/>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1E008B62-F9FD-8B99-A557-5133795E9C3F}"/>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2305709A-CFB3-0477-DB64-D172B2043681}"/>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73F45425-5A1A-FD65-0017-79764097034C}"/>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2EB6A237-D74C-D930-E318-6FE63320F43E}"/>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A72E3D63-2B93-15F4-E250-DEE74D8E7518}"/>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D7FE62F8-7D32-B694-2E05-3500BDDFEDBC}"/>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D293EA57-D95C-B308-6D59-612F1FF32999}"/>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4D45C10B-1CB6-3BA9-CD6B-B4CBF82A838A}"/>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C6B73128-3189-B0BA-9BE6-AAB528D6F5BD}"/>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2662818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189B9-D97E-BED6-693F-E4F4D64549E0}"/>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089BA096-8AFF-F3FB-56E6-7244BD60208A}"/>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4E8CEBB5-258C-F667-3CC0-60C94BFEEAC3}"/>
              </a:ext>
            </a:extLst>
          </p:cNvPr>
          <p:cNvSpPr txBox="1"/>
          <p:nvPr/>
        </p:nvSpPr>
        <p:spPr>
          <a:xfrm>
            <a:off x="1800000" y="360000"/>
            <a:ext cx="4500000" cy="5539740"/>
          </a:xfrm>
          <a:prstGeom prst="rect">
            <a:avLst/>
          </a:prstGeom>
          <a:noFill/>
          <a:ln w="9525">
            <a:noFill/>
          </a:ln>
        </p:spPr>
        <p:txBody>
          <a:bodyPr wrap="square">
            <a:noAutofit/>
          </a:bodyPr>
          <a:lstStyle/>
          <a:p>
            <a:pPr marL="306070" indent="-306070" fontAlgn="auto">
              <a:lnSpc>
                <a:spcPct val="90000"/>
              </a:lnSpc>
              <a:spcAft>
                <a:spcPts val="600"/>
              </a:spcAft>
              <a:buFont typeface="+mj-lt"/>
              <a:buAutoNum type="arabicPeriod" startAt="13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BSSN Muda” for Badan Siber &amp; Sandi Negara | Discovery Hotel Ancol, Jakarta (02 Oktober 2023).</a:t>
            </a:r>
          </a:p>
          <a:p>
            <a:pPr marL="306070" indent="-306070" fontAlgn="auto">
              <a:lnSpc>
                <a:spcPct val="90000"/>
              </a:lnSpc>
              <a:spcAft>
                <a:spcPts val="600"/>
              </a:spcAft>
              <a:buFont typeface="+mj-lt"/>
              <a:buAutoNum type="arabicPeriod" startAt="13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Workshop Series #3 </a:t>
            </a:r>
            <a:r>
              <a:rPr lang="en-US" sz="1100" dirty="0" err="1">
                <a:latin typeface="Gotham" panose="02000504050000020004" charset="0"/>
                <a:cs typeface="Gotham" panose="02000504050000020004" charset="0"/>
                <a:sym typeface="+mn-ea"/>
              </a:rPr>
              <a:t>Pertamuda</a:t>
            </a:r>
            <a:r>
              <a:rPr lang="en-US" sz="1100" dirty="0">
                <a:latin typeface="Gotham" panose="02000504050000020004" charset="0"/>
                <a:cs typeface="Gotham" panose="02000504050000020004" charset="0"/>
                <a:sym typeface="+mn-ea"/>
              </a:rPr>
              <a:t> Seed &amp; Scale “The Power of Networking: Building Meaningful Connections” | Gedung Riset Center, </a:t>
            </a:r>
            <a:r>
              <a:rPr lang="en-US" sz="1100" dirty="0" err="1">
                <a:latin typeface="Gotham" panose="02000504050000020004" charset="0"/>
                <a:cs typeface="Gotham" panose="02000504050000020004" charset="0"/>
                <a:sym typeface="+mn-ea"/>
              </a:rPr>
              <a:t>Institut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Teknologi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Sepuluh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Nopember</a:t>
            </a:r>
            <a:r>
              <a:rPr lang="en-US" sz="1100" dirty="0">
                <a:latin typeface="Gotham" panose="02000504050000020004" charset="0"/>
                <a:cs typeface="Gotham" panose="02000504050000020004" charset="0"/>
                <a:sym typeface="+mn-ea"/>
              </a:rPr>
              <a:t>, Surabaya (10 Oktober 2023).</a:t>
            </a:r>
          </a:p>
          <a:p>
            <a:pPr marL="288290" indent="-288290">
              <a:lnSpc>
                <a:spcPct val="90000"/>
              </a:lnSpc>
              <a:spcAft>
                <a:spcPts val="600"/>
              </a:spcAft>
              <a:buFont typeface="+mj-lt"/>
              <a:buAutoNum type="arabicPeriod" startAt="134"/>
            </a:pPr>
            <a:r>
              <a:rPr lang="en-US" sz="1100" dirty="0">
                <a:latin typeface="Gotham" panose="02000504050000020004" charset="0"/>
                <a:cs typeface="Gotham" panose="02000504050000020004" charset="0"/>
                <a:sym typeface="+mn-ea"/>
              </a:rPr>
              <a:t>Host </a:t>
            </a:r>
            <a:r>
              <a:rPr lang="en-US" sz="1100" dirty="0" err="1">
                <a:latin typeface="Gotham" panose="02000504050000020004" charset="0"/>
                <a:cs typeface="Gotham" panose="02000504050000020004" charset="0"/>
                <a:sym typeface="+mn-ea"/>
              </a:rPr>
              <a:t>SafeTalk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Edukasi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Seks</a:t>
            </a:r>
            <a:r>
              <a:rPr lang="en-US" sz="1100" dirty="0">
                <a:latin typeface="Gotham" panose="02000504050000020004" charset="0"/>
                <a:cs typeface="Gotham" panose="02000504050000020004" charset="0"/>
                <a:sym typeface="+mn-ea"/>
              </a:rPr>
              <a:t> pada Anak </a:t>
            </a:r>
            <a:r>
              <a:rPr lang="en-US" sz="1100" dirty="0" err="1">
                <a:latin typeface="Gotham" panose="02000504050000020004" charset="0"/>
                <a:cs typeface="Gotham" panose="02000504050000020004" charset="0"/>
                <a:sym typeface="+mn-ea"/>
              </a:rPr>
              <a:t>Sejak</a:t>
            </a:r>
            <a:r>
              <a:rPr lang="en-US" sz="1100" dirty="0">
                <a:latin typeface="Gotham" panose="02000504050000020004" charset="0"/>
                <a:cs typeface="Gotham" panose="02000504050000020004" charset="0"/>
                <a:sym typeface="+mn-ea"/>
              </a:rPr>
              <a:t> Dini?” | Live on IG @safecare @farraas (13 Oktober 2023).</a:t>
            </a:r>
            <a:endParaRPr lang="en-US" sz="1100" b="0" dirty="0">
              <a:latin typeface="Gotham" panose="02000504050000020004" charset="0"/>
              <a:cs typeface="Gotham" panose="02000504050000020004" charset="0"/>
            </a:endParaRPr>
          </a:p>
          <a:p>
            <a:pPr marL="288290" indent="-288290" fontAlgn="auto">
              <a:lnSpc>
                <a:spcPct val="90000"/>
              </a:lnSpc>
              <a:spcAft>
                <a:spcPts val="600"/>
              </a:spcAft>
              <a:buFont typeface="+mj-lt"/>
              <a:buAutoNum type="arabicPeriod" startAt="134"/>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“Gelar </a:t>
            </a:r>
            <a:r>
              <a:rPr lang="en-US" sz="1100" b="0" dirty="0" err="1">
                <a:latin typeface="Gotham" panose="02000504050000020004" charset="0"/>
                <a:cs typeface="Gotham" panose="02000504050000020004" charset="0"/>
              </a:rPr>
              <a:t>Wicara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Literasi</a:t>
            </a:r>
            <a:r>
              <a:rPr lang="en-US" sz="1100" b="0" dirty="0">
                <a:latin typeface="Gotham" panose="02000504050000020004" charset="0"/>
                <a:cs typeface="Gotham" panose="02000504050000020004" charset="0"/>
              </a:rPr>
              <a:t>, Serial </a:t>
            </a:r>
            <a:r>
              <a:rPr lang="en-US" sz="1100" b="0" dirty="0" err="1">
                <a:latin typeface="Gotham" panose="02000504050000020004" charset="0"/>
                <a:cs typeface="Gotham" panose="02000504050000020004" charset="0"/>
              </a:rPr>
              <a:t>Pemulihan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Pembelajaran</a:t>
            </a:r>
            <a:r>
              <a:rPr lang="en-US" sz="1100" b="0" dirty="0">
                <a:latin typeface="Gotham" panose="02000504050000020004" charset="0"/>
                <a:cs typeface="Gotham" panose="02000504050000020004" charset="0"/>
              </a:rPr>
              <a:t> #9: Strategi </a:t>
            </a:r>
            <a:r>
              <a:rPr lang="en-US" sz="1100" b="0" dirty="0" err="1">
                <a:latin typeface="Gotham" panose="02000504050000020004" charset="0"/>
                <a:cs typeface="Gotham" panose="02000504050000020004" charset="0"/>
              </a:rPr>
              <a:t>Pemanfaatan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Buku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Bacaan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Bermutu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untuk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Memperkuat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Literasi</a:t>
            </a:r>
            <a:r>
              <a:rPr lang="en-US" sz="1100" b="0" dirty="0">
                <a:latin typeface="Gotham" panose="02000504050000020004" charset="0"/>
                <a:cs typeface="Gotham" panose="02000504050000020004" charset="0"/>
              </a:rPr>
              <a:t>” for Kementerian Pendidikan dan </a:t>
            </a:r>
            <a:r>
              <a:rPr lang="en-US" sz="1100" b="0" dirty="0" err="1">
                <a:latin typeface="Gotham" panose="02000504050000020004" charset="0"/>
                <a:cs typeface="Gotham" panose="02000504050000020004" charset="0"/>
              </a:rPr>
              <a:t>Kebudayaan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Kemendikbud</a:t>
            </a:r>
            <a:r>
              <a:rPr lang="en-US" sz="1100" b="0" dirty="0">
                <a:latin typeface="Gotham" panose="02000504050000020004" charset="0"/>
                <a:cs typeface="Gotham" panose="02000504050000020004" charset="0"/>
              </a:rPr>
              <a:t>) Malang | SD Negeri </a:t>
            </a:r>
            <a:r>
              <a:rPr lang="en-US" sz="1100" b="0" dirty="0" err="1">
                <a:latin typeface="Gotham" panose="02000504050000020004" charset="0"/>
                <a:cs typeface="Gotham" panose="02000504050000020004" charset="0"/>
              </a:rPr>
              <a:t>Lesanpuro</a:t>
            </a:r>
            <a:r>
              <a:rPr lang="en-US" sz="1100" b="0" dirty="0">
                <a:latin typeface="Gotham" panose="02000504050000020004" charset="0"/>
                <a:cs typeface="Gotham" panose="02000504050000020004" charset="0"/>
              </a:rPr>
              <a:t> 2, Kota Malang (14 Oktober 2023).</a:t>
            </a:r>
          </a:p>
          <a:p>
            <a:pPr marL="288290" indent="-288290" fontAlgn="auto">
              <a:lnSpc>
                <a:spcPct val="90000"/>
              </a:lnSpc>
              <a:spcAft>
                <a:spcPts val="600"/>
              </a:spcAft>
              <a:buFont typeface="+mj-lt"/>
              <a:buAutoNum type="arabicPeriod" startAt="134"/>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“Online Class: Public Speaking &amp; MC”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 Live on Zoom (15 Oktober 2023).</a:t>
            </a:r>
          </a:p>
          <a:p>
            <a:pPr marL="288290" indent="-288290" fontAlgn="auto">
              <a:lnSpc>
                <a:spcPct val="90000"/>
              </a:lnSpc>
              <a:spcAft>
                <a:spcPts val="600"/>
              </a:spcAft>
              <a:buFont typeface="+mj-lt"/>
              <a:buAutoNum type="arabicPeriod" startAt="134"/>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“Personal Branding Environmental Influence in Establishing Personal Brand” | Aula SMA Al-Muslim Jatim,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(16 Oktober 2023).</a:t>
            </a:r>
          </a:p>
          <a:p>
            <a:pPr marL="288290" indent="-288290" fontAlgn="auto">
              <a:lnSpc>
                <a:spcPct val="90000"/>
              </a:lnSpc>
              <a:spcAft>
                <a:spcPts val="600"/>
              </a:spcAft>
              <a:buFont typeface="+mj-lt"/>
              <a:buAutoNum type="arabicPeriod" startAt="134"/>
            </a:pPr>
            <a:r>
              <a:rPr lang="en-US" sz="1100" b="0" dirty="0" err="1">
                <a:latin typeface="Gotham" panose="02000504050000020004" charset="0"/>
                <a:cs typeface="Gotham" panose="02000504050000020004" charset="0"/>
              </a:rPr>
              <a:t>Narasumber</a:t>
            </a:r>
            <a:r>
              <a:rPr lang="en-US" sz="1100" b="0" dirty="0">
                <a:latin typeface="Gotham" panose="02000504050000020004" charset="0"/>
                <a:cs typeface="Gotham" panose="02000504050000020004" charset="0"/>
              </a:rPr>
              <a:t> “Public Speaking for Professional Development” for XMARKS Property | XMARKS Property Chandra East (17 Oktober 2023).</a:t>
            </a:r>
          </a:p>
          <a:p>
            <a:pPr marL="288290" indent="-288290" fontAlgn="auto">
              <a:lnSpc>
                <a:spcPct val="90000"/>
              </a:lnSpc>
              <a:spcAft>
                <a:spcPts val="600"/>
              </a:spcAft>
              <a:buFont typeface="+mj-lt"/>
              <a:buAutoNum type="arabicPeriod" startAt="134"/>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“Presentation Upscaling” for Culture and Green Festival PLN Nusantara Power | 18 Office Park TB </a:t>
            </a:r>
            <a:r>
              <a:rPr lang="en-US" sz="1100" b="0" dirty="0" err="1">
                <a:latin typeface="Gotham" panose="02000504050000020004" charset="0"/>
                <a:cs typeface="Gotham" panose="02000504050000020004" charset="0"/>
              </a:rPr>
              <a:t>Simatupang</a:t>
            </a:r>
            <a:r>
              <a:rPr lang="en-US" sz="1100" b="0" dirty="0">
                <a:latin typeface="Gotham" panose="02000504050000020004" charset="0"/>
                <a:cs typeface="Gotham" panose="02000504050000020004" charset="0"/>
              </a:rPr>
              <a:t>, Jakarta Selatan (20 &amp; 22 Oktober 2023).</a:t>
            </a:r>
          </a:p>
          <a:p>
            <a:pPr marL="288290" indent="-288290" fontAlgn="auto">
              <a:lnSpc>
                <a:spcPct val="90000"/>
              </a:lnSpc>
              <a:spcAft>
                <a:spcPts val="600"/>
              </a:spcAft>
              <a:buFont typeface="+mj-lt"/>
              <a:buAutoNum type="arabicPeriod" startAt="134"/>
            </a:pPr>
            <a:r>
              <a:rPr lang="en-US" sz="1100" b="0" dirty="0">
                <a:latin typeface="Gotham" panose="02000504050000020004" charset="0"/>
                <a:cs typeface="Gotham" panose="02000504050000020004" charset="0"/>
              </a:rPr>
              <a:t>Strategi </a:t>
            </a:r>
            <a:r>
              <a:rPr lang="en-US" sz="1100" b="0" dirty="0" err="1">
                <a:latin typeface="Gotham" panose="02000504050000020004" charset="0"/>
                <a:cs typeface="Gotham" panose="02000504050000020004" charset="0"/>
              </a:rPr>
              <a:t>Sistem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Kelistrikan</a:t>
            </a:r>
            <a:r>
              <a:rPr lang="en-US" sz="1100" b="0" dirty="0">
                <a:latin typeface="Gotham" panose="02000504050000020004" charset="0"/>
                <a:cs typeface="Gotham" panose="02000504050000020004" charset="0"/>
              </a:rPr>
              <a:t> dan Tata Udara Serta </a:t>
            </a:r>
            <a:r>
              <a:rPr lang="en-US" sz="1100" b="0" dirty="0" err="1">
                <a:latin typeface="Gotham" panose="02000504050000020004" charset="0"/>
                <a:cs typeface="Gotham" panose="02000504050000020004" charset="0"/>
              </a:rPr>
              <a:t>Penerapan</a:t>
            </a:r>
            <a:r>
              <a:rPr lang="en-US" sz="1100" b="0" dirty="0">
                <a:latin typeface="Gotham" panose="02000504050000020004" charset="0"/>
                <a:cs typeface="Gotham" panose="02000504050000020004" charset="0"/>
              </a:rPr>
              <a:t> K3 </a:t>
            </a:r>
            <a:r>
              <a:rPr lang="en-US" sz="1100" b="0" dirty="0" err="1">
                <a:latin typeface="Gotham" panose="02000504050000020004" charset="0"/>
                <a:cs typeface="Gotham" panose="02000504050000020004" charset="0"/>
              </a:rPr>
              <a:t>dalam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Konstruksi</a:t>
            </a:r>
            <a:r>
              <a:rPr lang="en-US" sz="1100" b="0" dirty="0">
                <a:latin typeface="Gotham" panose="02000504050000020004" charset="0"/>
                <a:cs typeface="Gotham" panose="02000504050000020004" charset="0"/>
              </a:rPr>
              <a:t> Gedung, </a:t>
            </a:r>
            <a:r>
              <a:rPr lang="en-US" sz="1100" b="0" dirty="0" err="1">
                <a:latin typeface="Gotham" panose="02000504050000020004" charset="0"/>
                <a:cs typeface="Gotham" panose="02000504050000020004" charset="0"/>
              </a:rPr>
              <a:t>Paguyuban</a:t>
            </a:r>
            <a:r>
              <a:rPr lang="en-US" sz="1100" b="0" dirty="0">
                <a:latin typeface="Gotham" panose="02000504050000020004" charset="0"/>
                <a:cs typeface="Gotham" panose="02000504050000020004" charset="0"/>
              </a:rPr>
              <a:t> Elektro Jawa Timur | Hotel Grand </a:t>
            </a:r>
            <a:r>
              <a:rPr lang="en-US" sz="1100" b="0" dirty="0" err="1">
                <a:latin typeface="Gotham" panose="02000504050000020004" charset="0"/>
                <a:cs typeface="Gotham" panose="02000504050000020004" charset="0"/>
              </a:rPr>
              <a:t>Dafam</a:t>
            </a:r>
            <a:r>
              <a:rPr lang="en-US" sz="1100" b="0" dirty="0">
                <a:latin typeface="Gotham" panose="02000504050000020004" charset="0"/>
                <a:cs typeface="Gotham" panose="02000504050000020004" charset="0"/>
              </a:rPr>
              <a:t> Signature, Surabaya (21 Oktober 2023).</a:t>
            </a:r>
          </a:p>
        </p:txBody>
      </p:sp>
      <p:sp>
        <p:nvSpPr>
          <p:cNvPr id="3" name="Text Box 2">
            <a:extLst>
              <a:ext uri="{FF2B5EF4-FFF2-40B4-BE49-F238E27FC236}">
                <a16:creationId xmlns:a16="http://schemas.microsoft.com/office/drawing/2014/main" id="{FC45A043-EE41-36BB-DFC5-4DAFC7FBED6C}"/>
              </a:ext>
            </a:extLst>
          </p:cNvPr>
          <p:cNvSpPr txBox="1"/>
          <p:nvPr/>
        </p:nvSpPr>
        <p:spPr>
          <a:xfrm>
            <a:off x="6480000" y="360000"/>
            <a:ext cx="4500000" cy="5432256"/>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43"/>
            </a:pPr>
            <a:r>
              <a:rPr lang="en-US" sz="1100" dirty="0" err="1">
                <a:latin typeface="Gotham" panose="02000504050000020004" charset="0"/>
                <a:cs typeface="Gotham" panose="02000504050000020004" charset="0"/>
              </a:rPr>
              <a:t>Fasilitator</a:t>
            </a:r>
            <a:r>
              <a:rPr lang="en-US" sz="1100" dirty="0">
                <a:latin typeface="Gotham" panose="02000504050000020004" charset="0"/>
                <a:cs typeface="Gotham" panose="02000504050000020004" charset="0"/>
              </a:rPr>
              <a:t> “Presentation Upscaling: </a:t>
            </a:r>
            <a:r>
              <a:rPr lang="en-US" sz="1100" dirty="0" err="1">
                <a:latin typeface="Gotham" panose="02000504050000020004" charset="0"/>
                <a:cs typeface="Gotham" panose="02000504050000020004" charset="0"/>
              </a:rPr>
              <a:t>Pembekalan</a:t>
            </a:r>
            <a:r>
              <a:rPr lang="en-US" sz="1100" dirty="0">
                <a:latin typeface="Gotham" panose="02000504050000020004" charset="0"/>
                <a:cs typeface="Gotham" panose="02000504050000020004" charset="0"/>
              </a:rPr>
              <a:t> Lomba National Frontliners Championship 2023” for Bank </a:t>
            </a:r>
            <a:r>
              <a:rPr lang="en-US" sz="1100" dirty="0" err="1">
                <a:latin typeface="Gotham" panose="02000504050000020004" charset="0"/>
                <a:cs typeface="Gotham" panose="02000504050000020004" charset="0"/>
              </a:rPr>
              <a:t>Mandiri</a:t>
            </a:r>
            <a:r>
              <a:rPr lang="en-US" sz="1100" dirty="0">
                <a:latin typeface="Gotham" panose="02000504050000020004" charset="0"/>
                <a:cs typeface="Gotham" panose="02000504050000020004" charset="0"/>
              </a:rPr>
              <a:t> regional VIII | </a:t>
            </a:r>
            <a:r>
              <a:rPr lang="en-US" sz="1100" dirty="0" err="1">
                <a:latin typeface="Gotham" panose="02000504050000020004" charset="0"/>
                <a:cs typeface="Gotham" panose="02000504050000020004" charset="0"/>
              </a:rPr>
              <a:t>Mandiri</a:t>
            </a:r>
            <a:r>
              <a:rPr lang="en-US" sz="1100" dirty="0">
                <a:latin typeface="Gotham" panose="02000504050000020004" charset="0"/>
                <a:cs typeface="Gotham" panose="02000504050000020004" charset="0"/>
              </a:rPr>
              <a:t> University, Surabaya (23 &amp; 31 Oktober 2023).</a:t>
            </a:r>
          </a:p>
          <a:p>
            <a:pPr marL="288290" indent="-288290" fontAlgn="auto">
              <a:lnSpc>
                <a:spcPct val="90000"/>
              </a:lnSpc>
              <a:spcAft>
                <a:spcPts val="600"/>
              </a:spcAft>
              <a:buFont typeface="+mj-lt"/>
              <a:buAutoNum type="arabicPeriod" startAt="143"/>
            </a:pPr>
            <a:r>
              <a:rPr lang="en-US" sz="1100" dirty="0">
                <a:latin typeface="Gotham" panose="02000504050000020004" charset="0"/>
                <a:cs typeface="Gotham" panose="02000504050000020004" charset="0"/>
              </a:rPr>
              <a:t>Host “Physical 100 + Calories Counting” | Live on IG @apotektiara @itshanspra (23 Oktober 2023).</a:t>
            </a:r>
          </a:p>
          <a:p>
            <a:pPr marL="288290" indent="-288290" fontAlgn="auto">
              <a:lnSpc>
                <a:spcPct val="90000"/>
              </a:lnSpc>
              <a:spcAft>
                <a:spcPts val="600"/>
              </a:spcAft>
              <a:buFont typeface="+mj-lt"/>
              <a:buAutoNum type="arabicPeriod" startAt="143"/>
            </a:pPr>
            <a:r>
              <a:rPr lang="en-US" sz="1100" dirty="0">
                <a:latin typeface="Gotham" panose="02000504050000020004" charset="0"/>
                <a:cs typeface="Gotham" panose="02000504050000020004" charset="0"/>
              </a:rPr>
              <a:t>MC Malam </a:t>
            </a:r>
            <a:r>
              <a:rPr lang="en-US" sz="1100" dirty="0" err="1">
                <a:latin typeface="Gotham" panose="02000504050000020004" charset="0"/>
                <a:cs typeface="Gotham" panose="02000504050000020004" charset="0"/>
              </a:rPr>
              <a:t>Puncak</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Penutupan</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Tahun</a:t>
            </a:r>
            <a:r>
              <a:rPr lang="en-US" sz="1100" dirty="0">
                <a:latin typeface="Gotham" panose="02000504050000020004" charset="0"/>
                <a:cs typeface="Gotham" panose="02000504050000020004" charset="0"/>
              </a:rPr>
              <a:t> Merk &amp; </a:t>
            </a:r>
            <a:r>
              <a:rPr lang="en-US" sz="1100" dirty="0" err="1">
                <a:latin typeface="Gotham" panose="02000504050000020004" charset="0"/>
                <a:cs typeface="Gotham" panose="02000504050000020004" charset="0"/>
              </a:rPr>
              <a:t>Pembukaan</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Rapat</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Koordinasi</a:t>
            </a:r>
            <a:r>
              <a:rPr lang="en-US" sz="1100" dirty="0">
                <a:latin typeface="Gotham" panose="02000504050000020004" charset="0"/>
                <a:cs typeface="Gotham" panose="02000504050000020004" charset="0"/>
              </a:rPr>
              <a:t> Kantor Wilayah </a:t>
            </a:r>
            <a:r>
              <a:rPr lang="en-US" sz="1100" dirty="0" err="1">
                <a:latin typeface="Gotham" panose="02000504050000020004" charset="0"/>
                <a:cs typeface="Gotham" panose="02000504050000020004" charset="0"/>
              </a:rPr>
              <a:t>Direktorat</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Jendral</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Kekayaan</a:t>
            </a:r>
            <a:r>
              <a:rPr lang="en-US" sz="1100" dirty="0">
                <a:latin typeface="Gotham" panose="02000504050000020004" charset="0"/>
                <a:cs typeface="Gotham" panose="02000504050000020004" charset="0"/>
              </a:rPr>
              <a:t> </a:t>
            </a:r>
            <a:r>
              <a:rPr lang="en-US" sz="1100" dirty="0" err="1">
                <a:latin typeface="Gotham" panose="02000504050000020004" charset="0"/>
                <a:cs typeface="Gotham" panose="02000504050000020004" charset="0"/>
              </a:rPr>
              <a:t>Intelektual</a:t>
            </a:r>
            <a:r>
              <a:rPr lang="en-US" sz="1100" dirty="0">
                <a:latin typeface="Gotham" panose="02000504050000020004" charset="0"/>
                <a:cs typeface="Gotham" panose="02000504050000020004" charset="0"/>
              </a:rPr>
              <a:t> | Kantor Kementerian Hukum &amp; HAM RI, Jakarta (25 Oktober 2023).</a:t>
            </a:r>
            <a:endParaRPr lang="en-US" sz="1100" dirty="0">
              <a:latin typeface="Gotham" panose="02000504050000020004" charset="0"/>
              <a:cs typeface="Gotham" panose="02000504050000020004" charset="0"/>
              <a:sym typeface="+mn-ea"/>
            </a:endParaRPr>
          </a:p>
          <a:p>
            <a:pPr marL="306070" indent="-306070" fontAlgn="auto">
              <a:lnSpc>
                <a:spcPct val="90000"/>
              </a:lnSpc>
              <a:spcAft>
                <a:spcPts val="600"/>
              </a:spcAft>
              <a:buFont typeface="+mj-lt"/>
              <a:buAutoNum type="arabicPeriod" startAt="143"/>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&amp; MC Class” for </a:t>
            </a:r>
            <a:r>
              <a:rPr lang="en-US" sz="1100" dirty="0" err="1">
                <a:latin typeface="Gotham" panose="02000504050000020004" charset="0"/>
                <a:cs typeface="Gotham" panose="02000504050000020004" charset="0"/>
                <a:sym typeface="+mn-ea"/>
              </a:rPr>
              <a:t>Pondok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Pesantren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Roudlotun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Nafi’iyah</a:t>
            </a:r>
            <a:r>
              <a:rPr lang="en-US" sz="1100" dirty="0">
                <a:latin typeface="Gotham" panose="02000504050000020004" charset="0"/>
                <a:cs typeface="Gotham" panose="02000504050000020004" charset="0"/>
                <a:sym typeface="+mn-ea"/>
              </a:rPr>
              <a:t> Tempel | </a:t>
            </a:r>
            <a:r>
              <a:rPr lang="en-US" sz="1100" dirty="0" err="1">
                <a:latin typeface="Gotham" panose="02000504050000020004" charset="0"/>
                <a:cs typeface="Gotham" panose="02000504050000020004" charset="0"/>
                <a:sym typeface="+mn-ea"/>
              </a:rPr>
              <a:t>Gempol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Pasuruan</a:t>
            </a:r>
            <a:r>
              <a:rPr lang="en-US" sz="1100" dirty="0">
                <a:latin typeface="Gotham" panose="02000504050000020004" charset="0"/>
                <a:cs typeface="Gotham" panose="02000504050000020004" charset="0"/>
                <a:sym typeface="+mn-ea"/>
              </a:rPr>
              <a:t> (26 Oktober 2023).</a:t>
            </a:r>
          </a:p>
          <a:p>
            <a:pPr marL="306070" indent="-306070" fontAlgn="auto">
              <a:lnSpc>
                <a:spcPct val="90000"/>
              </a:lnSpc>
              <a:spcAft>
                <a:spcPts val="600"/>
              </a:spcAft>
              <a:buFont typeface="+mj-lt"/>
              <a:buAutoNum type="arabicPeriod" startAt="143"/>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Training Anti </a:t>
            </a:r>
            <a:r>
              <a:rPr lang="en-US" sz="1100" dirty="0" err="1">
                <a:latin typeface="Gotham" panose="02000504050000020004" charset="0"/>
                <a:cs typeface="Gotham" panose="02000504050000020004" charset="0"/>
                <a:sym typeface="+mn-ea"/>
              </a:rPr>
              <a:t>Grogi</a:t>
            </a:r>
            <a:r>
              <a:rPr lang="en-US" sz="1100" dirty="0">
                <a:latin typeface="Gotham" panose="02000504050000020004" charset="0"/>
                <a:cs typeface="Gotham" panose="02000504050000020004" charset="0"/>
                <a:sym typeface="+mn-ea"/>
              </a:rPr>
              <a:t> pada </a:t>
            </a:r>
            <a:r>
              <a:rPr lang="en-US" sz="1100" dirty="0" err="1">
                <a:latin typeface="Gotham" panose="02000504050000020004" charset="0"/>
                <a:cs typeface="Gotham" panose="02000504050000020004" charset="0"/>
                <a:sym typeface="+mn-ea"/>
              </a:rPr>
              <a:t>Mahasiswa</a:t>
            </a:r>
            <a:r>
              <a:rPr lang="en-US" sz="1100" dirty="0">
                <a:latin typeface="Gotham" panose="02000504050000020004" charset="0"/>
                <a:cs typeface="Gotham" panose="02000504050000020004" charset="0"/>
                <a:sym typeface="+mn-ea"/>
              </a:rPr>
              <a:t>-Workshop </a:t>
            </a:r>
            <a:r>
              <a:rPr lang="en-US" sz="1100" dirty="0" err="1">
                <a:latin typeface="Gotham" panose="02000504050000020004" charset="0"/>
                <a:cs typeface="Gotham" panose="02000504050000020004" charset="0"/>
                <a:sym typeface="+mn-ea"/>
              </a:rPr>
              <a:t>Psikoedukasi</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Psikologi</a:t>
            </a:r>
            <a:r>
              <a:rPr lang="en-US" sz="1100" dirty="0">
                <a:latin typeface="Gotham" panose="02000504050000020004" charset="0"/>
                <a:cs typeface="Gotham" panose="02000504050000020004" charset="0"/>
                <a:sym typeface="+mn-ea"/>
              </a:rPr>
              <a:t> UNTAG | Gedung </a:t>
            </a:r>
            <a:r>
              <a:rPr lang="en-US" sz="1100" dirty="0" err="1">
                <a:latin typeface="Gotham" panose="02000504050000020004" charset="0"/>
                <a:cs typeface="Gotham" panose="02000504050000020004" charset="0"/>
                <a:sym typeface="+mn-ea"/>
              </a:rPr>
              <a:t>Pascasarjana</a:t>
            </a:r>
            <a:r>
              <a:rPr lang="en-US" sz="1100" dirty="0">
                <a:latin typeface="Gotham" panose="02000504050000020004" charset="0"/>
                <a:cs typeface="Gotham" panose="02000504050000020004" charset="0"/>
                <a:sym typeface="+mn-ea"/>
              </a:rPr>
              <a:t>, Universitas 17 Agustus 1945, Surabaya (27 Oktober 2023).</a:t>
            </a:r>
          </a:p>
          <a:p>
            <a:pPr marL="306070" indent="-306070" fontAlgn="auto">
              <a:lnSpc>
                <a:spcPct val="90000"/>
              </a:lnSpc>
              <a:spcAft>
                <a:spcPts val="600"/>
              </a:spcAft>
              <a:buFont typeface="+mj-lt"/>
              <a:buAutoNum type="arabicPeriod" startAt="143"/>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Fiber Soya | Live on Zoom (28 Oktober 2023).</a:t>
            </a:r>
          </a:p>
          <a:p>
            <a:pPr marL="306070" indent="-306070" fontAlgn="auto">
              <a:lnSpc>
                <a:spcPct val="90000"/>
              </a:lnSpc>
              <a:spcAft>
                <a:spcPts val="600"/>
              </a:spcAft>
              <a:buFont typeface="+mj-lt"/>
              <a:buAutoNum type="arabicPeriod" startAt="143"/>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Lampung | Live on Zoom (29 Oktober 2023).</a:t>
            </a:r>
          </a:p>
          <a:p>
            <a:pPr marL="306070" indent="-306070" fontAlgn="auto">
              <a:lnSpc>
                <a:spcPct val="90000"/>
              </a:lnSpc>
              <a:spcAft>
                <a:spcPts val="600"/>
              </a:spcAft>
              <a:buFont typeface="+mj-lt"/>
              <a:buAutoNum type="arabicPeriod" startAt="143"/>
            </a:pPr>
            <a:r>
              <a:rPr lang="en-US" sz="1100" dirty="0">
                <a:latin typeface="Gotham" panose="02000504050000020004" charset="0"/>
                <a:cs typeface="Gotham" panose="02000504050000020004" charset="0"/>
                <a:sym typeface="+mn-ea"/>
              </a:rPr>
              <a:t>Host Women Talk “Early Detection, Saves Lives” | Live on IG @rizqianiputri @makeupbyikadamjanti (30 Oktober 2023).</a:t>
            </a:r>
          </a:p>
          <a:p>
            <a:pPr marL="306070" indent="-306070" fontAlgn="auto">
              <a:lnSpc>
                <a:spcPct val="90000"/>
              </a:lnSpc>
              <a:spcAft>
                <a:spcPts val="600"/>
              </a:spcAft>
              <a:buFont typeface="+mj-lt"/>
              <a:buAutoNum type="arabicPeriod" startAt="14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&amp; Presentation Upscaling” for PLN UIK Tanjung Jati B | Kantor PLN UIK Tanjung Jati B, </a:t>
            </a:r>
            <a:r>
              <a:rPr lang="en-US" sz="1100" dirty="0" err="1">
                <a:latin typeface="Gotham" panose="02000504050000020004" charset="0"/>
                <a:cs typeface="Gotham" panose="02000504050000020004" charset="0"/>
                <a:sym typeface="+mn-ea"/>
              </a:rPr>
              <a:t>Jepara</a:t>
            </a:r>
            <a:r>
              <a:rPr lang="en-US" sz="1100" dirty="0">
                <a:latin typeface="Gotham" panose="02000504050000020004" charset="0"/>
                <a:cs typeface="Gotham" panose="02000504050000020004" charset="0"/>
                <a:sym typeface="+mn-ea"/>
              </a:rPr>
              <a:t> (01 November 2023).</a:t>
            </a:r>
          </a:p>
          <a:p>
            <a:pPr marL="306070" indent="-306070" fontAlgn="auto">
              <a:lnSpc>
                <a:spcPct val="90000"/>
              </a:lnSpc>
              <a:spcAft>
                <a:spcPts val="600"/>
              </a:spcAft>
              <a:buFont typeface="+mj-lt"/>
              <a:buAutoNum type="arabicPeriod" startAt="14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“Personal Branding” for Dinas Kesehatan </a:t>
            </a:r>
            <a:r>
              <a:rPr lang="en-US" sz="1100" dirty="0" err="1">
                <a:latin typeface="Gotham" panose="02000504050000020004" charset="0"/>
                <a:cs typeface="Gotham" panose="02000504050000020004" charset="0"/>
                <a:sym typeface="+mn-ea"/>
              </a:rPr>
              <a:t>Situbondo</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Dinkes</a:t>
            </a:r>
            <a:r>
              <a:rPr lang="en-US" sz="1100" dirty="0">
                <a:latin typeface="Gotham" panose="02000504050000020004" charset="0"/>
                <a:cs typeface="Gotham" panose="02000504050000020004" charset="0"/>
                <a:sym typeface="+mn-ea"/>
              </a:rPr>
              <a:t> Command Center &amp; Theatre (DC2T), </a:t>
            </a:r>
            <a:r>
              <a:rPr lang="en-US" sz="1100" dirty="0" err="1">
                <a:latin typeface="Gotham" panose="02000504050000020004" charset="0"/>
                <a:cs typeface="Gotham" panose="02000504050000020004" charset="0"/>
                <a:sym typeface="+mn-ea"/>
              </a:rPr>
              <a:t>Situbondo</a:t>
            </a:r>
            <a:r>
              <a:rPr lang="en-US" sz="1100" dirty="0">
                <a:latin typeface="Gotham" panose="02000504050000020004" charset="0"/>
                <a:cs typeface="Gotham" panose="02000504050000020004" charset="0"/>
                <a:sym typeface="+mn-ea"/>
              </a:rPr>
              <a:t> (02 November 2023).</a:t>
            </a:r>
          </a:p>
        </p:txBody>
      </p:sp>
      <p:grpSp>
        <p:nvGrpSpPr>
          <p:cNvPr id="14" name="Group 13">
            <a:extLst>
              <a:ext uri="{FF2B5EF4-FFF2-40B4-BE49-F238E27FC236}">
                <a16:creationId xmlns:a16="http://schemas.microsoft.com/office/drawing/2014/main" id="{6A1C83C4-D77B-041C-31EA-787833B4E00F}"/>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B5FE769B-7944-D72B-7E1D-4F63780A32DB}"/>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92B98BE8-8BD0-8EC9-62C8-E6080AB07A8B}"/>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EA45B0A7-7D83-597F-D982-6476C72DF866}"/>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9E4055EE-3871-32CA-0E83-F4276897B29E}"/>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7A419BFE-061D-6DC2-3397-4204C0B66A80}"/>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DDE94A1C-BC47-4CEF-FDE2-23D1A57510D5}"/>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71AB83FC-F9C9-37AC-123E-A5355FD447D3}"/>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C39689AC-1E83-BF20-FE23-3C095A28874A}"/>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3099B06E-E9DE-78E1-042B-3EF6950C050F}"/>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0D3B41B7-B0B6-FDC6-C103-E9453CC753C2}"/>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CD1732FC-C56A-241E-59B4-BCD2CD0074B2}"/>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C756365A-485F-F51D-F171-8EFE9EE07DF1}"/>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2878735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CD371-AC0D-C196-8F62-91F18092817F}"/>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02D254CA-DE5A-45AB-8570-64E1D2C8B46F}"/>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DAC5F54D-4E9C-78B8-3D84-539F7FD0C5A4}"/>
              </a:ext>
            </a:extLst>
          </p:cNvPr>
          <p:cNvSpPr txBox="1"/>
          <p:nvPr/>
        </p:nvSpPr>
        <p:spPr>
          <a:xfrm>
            <a:off x="1799999" y="360000"/>
            <a:ext cx="4664599" cy="5539740"/>
          </a:xfrm>
          <a:prstGeom prst="rect">
            <a:avLst/>
          </a:prstGeom>
          <a:noFill/>
          <a:ln w="9525">
            <a:noFill/>
          </a:ln>
        </p:spPr>
        <p:txBody>
          <a:bodyPr wrap="square">
            <a:noAutofit/>
          </a:bodyPr>
          <a:lstStyle/>
          <a:p>
            <a:pPr marL="306070" indent="-306070" fontAlgn="auto">
              <a:lnSpc>
                <a:spcPct val="90000"/>
              </a:lnSpc>
              <a:spcAft>
                <a:spcPts val="600"/>
              </a:spcAft>
              <a:buFont typeface="+mj-lt"/>
              <a:buAutoNum type="arabicPeriod" startAt="153"/>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Bogor | Live on Zoom (04 November 2023).</a:t>
            </a:r>
          </a:p>
          <a:p>
            <a:pPr marL="306070" indent="-30607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“Online Class: Personal Branding”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(04 November 2023).</a:t>
            </a:r>
          </a:p>
          <a:p>
            <a:pPr marL="306070" indent="-306070" fontAlgn="auto">
              <a:lnSpc>
                <a:spcPct val="90000"/>
              </a:lnSpc>
              <a:spcAft>
                <a:spcPts val="600"/>
              </a:spcAft>
              <a:buFont typeface="+mj-lt"/>
              <a:buAutoNum type="arabicPeriod" startAt="153"/>
            </a:pPr>
            <a:r>
              <a:rPr lang="en-US" sz="1100" dirty="0">
                <a:latin typeface="Gotham" panose="02000504050000020004" charset="0"/>
                <a:cs typeface="Gotham" panose="02000504050000020004" charset="0"/>
                <a:sym typeface="+mn-ea"/>
              </a:rPr>
              <a:t>Host #KelasSinergi “Elevate Your MC &amp; Moderator Skill in English with Puri Anindita”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Komunitas</a:t>
            </a:r>
            <a:r>
              <a:rPr lang="en-US" sz="1100" dirty="0">
                <a:latin typeface="Gotham" panose="02000504050000020004" charset="0"/>
                <a:cs typeface="Gotham" panose="02000504050000020004" charset="0"/>
                <a:sym typeface="+mn-ea"/>
              </a:rPr>
              <a:t> Teman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(04 November 2023).</a:t>
            </a:r>
          </a:p>
          <a:p>
            <a:pPr marL="306070" indent="-306070" fontAlgn="auto">
              <a:lnSpc>
                <a:spcPct val="90000"/>
              </a:lnSpc>
              <a:spcAft>
                <a:spcPts val="600"/>
              </a:spcAft>
              <a:buFont typeface="+mj-lt"/>
              <a:buAutoNum type="arabicPeriod" startAt="153"/>
            </a:pPr>
            <a:r>
              <a:rPr lang="en-US" sz="1100" dirty="0">
                <a:latin typeface="Gotham" panose="02000504050000020004" charset="0"/>
                <a:cs typeface="Gotham" panose="02000504050000020004" charset="0"/>
                <a:sym typeface="+mn-ea"/>
              </a:rPr>
              <a:t>MC Wedding of Bagus &amp; Dilla | JW Marriott Hotel Surabaya (05 November 2023).</a:t>
            </a:r>
            <a:endParaRPr lang="en-US" sz="1100" b="0" dirty="0">
              <a:latin typeface="Gotham" panose="02000504050000020004" charset="0"/>
              <a:cs typeface="Gotham" panose="02000504050000020004" charset="0"/>
            </a:endParaRPr>
          </a:p>
          <a:p>
            <a:pPr marL="288290" indent="-288290" fontAlgn="auto">
              <a:lnSpc>
                <a:spcPct val="90000"/>
              </a:lnSpc>
              <a:spcAft>
                <a:spcPts val="600"/>
              </a:spcAft>
              <a:buFont typeface="+mj-lt"/>
              <a:buAutoNum type="arabicPeriod" startAt="153"/>
            </a:pPr>
            <a:r>
              <a:rPr lang="en-US" sz="1100" b="0" dirty="0">
                <a:latin typeface="Gotham" panose="02000504050000020004" charset="0"/>
                <a:cs typeface="Gotham" panose="02000504050000020004" charset="0"/>
              </a:rPr>
              <a:t>MC HUT Harian Surya ke-34 “</a:t>
            </a:r>
            <a:r>
              <a:rPr lang="en-US" sz="1100" b="0" dirty="0" err="1">
                <a:latin typeface="Gotham" panose="02000504050000020004" charset="0"/>
                <a:cs typeface="Gotham" panose="02000504050000020004" charset="0"/>
              </a:rPr>
              <a:t>Talkshow</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Menjaga</a:t>
            </a:r>
            <a:r>
              <a:rPr lang="en-US" sz="1100" b="0" dirty="0">
                <a:latin typeface="Gotham" panose="02000504050000020004" charset="0"/>
                <a:cs typeface="Gotham" panose="02000504050000020004" charset="0"/>
              </a:rPr>
              <a:t> Ekonomi Jatim </a:t>
            </a:r>
            <a:r>
              <a:rPr lang="en-US" sz="1100" b="0" dirty="0" err="1">
                <a:latin typeface="Gotham" panose="02000504050000020004" charset="0"/>
                <a:cs typeface="Gotham" panose="02000504050000020004" charset="0"/>
              </a:rPr>
              <a:t>Tetap</a:t>
            </a:r>
            <a:r>
              <a:rPr lang="en-US" sz="1100" b="0" dirty="0">
                <a:latin typeface="Gotham" panose="02000504050000020004" charset="0"/>
                <a:cs typeface="Gotham" panose="02000504050000020004" charset="0"/>
              </a:rPr>
              <a:t> Stabil </a:t>
            </a:r>
            <a:r>
              <a:rPr lang="en-US" sz="1100" b="0" dirty="0" err="1">
                <a:latin typeface="Gotham" panose="02000504050000020004" charset="0"/>
                <a:cs typeface="Gotham" panose="02000504050000020004" charset="0"/>
              </a:rPr>
              <a:t>hingga</a:t>
            </a:r>
            <a:r>
              <a:rPr lang="en-US" sz="1100" b="0" dirty="0">
                <a:latin typeface="Gotham" panose="02000504050000020004" charset="0"/>
                <a:cs typeface="Gotham" panose="02000504050000020004" charset="0"/>
              </a:rPr>
              <a:t> 2024”| Dyandra Convention Center, Surabaya (09 November 2023).</a:t>
            </a:r>
          </a:p>
          <a:p>
            <a:pPr marL="288290" indent="-288290" fontAlgn="auto">
              <a:lnSpc>
                <a:spcPct val="90000"/>
              </a:lnSpc>
              <a:spcAft>
                <a:spcPts val="600"/>
              </a:spcAft>
              <a:buFont typeface="+mj-lt"/>
              <a:buAutoNum type="arabicPeriod" startAt="153"/>
            </a:pPr>
            <a:r>
              <a:rPr lang="en-US" sz="1100" b="0" dirty="0">
                <a:latin typeface="Gotham" panose="02000504050000020004" charset="0"/>
                <a:cs typeface="Gotham" panose="02000504050000020004" charset="0"/>
              </a:rPr>
              <a:t>Host 1001 Manfaat </a:t>
            </a:r>
            <a:r>
              <a:rPr lang="en-US" sz="1100" b="0" dirty="0" err="1">
                <a:latin typeface="Gotham" panose="02000504050000020004" charset="0"/>
                <a:cs typeface="Gotham" panose="02000504050000020004" charset="0"/>
              </a:rPr>
              <a:t>Minyak</a:t>
            </a:r>
            <a:r>
              <a:rPr lang="en-US" sz="1100" b="0" dirty="0">
                <a:latin typeface="Gotham" panose="02000504050000020004" charset="0"/>
                <a:cs typeface="Gotham" panose="02000504050000020004" charset="0"/>
              </a:rPr>
              <a:t> Kelapa: “Atasi </a:t>
            </a:r>
            <a:r>
              <a:rPr lang="en-US" sz="1100" b="0" dirty="0" err="1">
                <a:latin typeface="Gotham" panose="02000504050000020004" charset="0"/>
                <a:cs typeface="Gotham" panose="02000504050000020004" charset="0"/>
              </a:rPr>
              <a:t>Kolesterol</a:t>
            </a:r>
            <a:r>
              <a:rPr lang="en-US" sz="1100" b="0" dirty="0">
                <a:latin typeface="Gotham" panose="02000504050000020004" charset="0"/>
                <a:cs typeface="Gotham" panose="02000504050000020004" charset="0"/>
              </a:rPr>
              <a:t> dan Diabetes” </a:t>
            </a:r>
            <a:r>
              <a:rPr lang="en-US" sz="1100" dirty="0">
                <a:latin typeface="Gotham" panose="02000504050000020004" charset="0"/>
                <a:cs typeface="Gotham" panose="02000504050000020004" charset="0"/>
                <a:sym typeface="+mn-ea"/>
              </a:rPr>
              <a:t>Live on IG @ikandorang_id @drikadevi (10 November 2023).</a:t>
            </a:r>
          </a:p>
          <a:p>
            <a:pPr marL="288290" indent="-288290" fontAlgn="auto">
              <a:lnSpc>
                <a:spcPct val="90000"/>
              </a:lnSpc>
              <a:spcAft>
                <a:spcPts val="600"/>
              </a:spcAft>
              <a:buFont typeface="+mj-lt"/>
              <a:buAutoNum type="arabicPeriod" startAt="153"/>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CME </a:t>
            </a:r>
            <a:r>
              <a:rPr lang="en-US" sz="1100" dirty="0" err="1">
                <a:latin typeface="Gotham" panose="02000504050000020004" charset="0"/>
                <a:cs typeface="Gotham" panose="02000504050000020004" charset="0"/>
                <a:sym typeface="+mn-ea"/>
              </a:rPr>
              <a:t>Fakultas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Kedokteran</a:t>
            </a:r>
            <a:r>
              <a:rPr lang="en-US" sz="1100" dirty="0">
                <a:latin typeface="Gotham" panose="02000504050000020004" charset="0"/>
                <a:cs typeface="Gotham" panose="02000504050000020004" charset="0"/>
                <a:sym typeface="+mn-ea"/>
              </a:rPr>
              <a:t> Universitas Indonesia | Live on Zoom (11 November 2023).</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Top </a:t>
            </a:r>
            <a:r>
              <a:rPr lang="en-US" sz="1100" dirty="0" err="1">
                <a:latin typeface="Gotham" panose="02000504050000020004" charset="0"/>
                <a:cs typeface="Gotham" panose="02000504050000020004" charset="0"/>
                <a:sym typeface="+mn-ea"/>
              </a:rPr>
              <a:t>Managemen</a:t>
            </a:r>
            <a:r>
              <a:rPr lang="en-US" sz="1100" dirty="0">
                <a:latin typeface="Gotham" panose="02000504050000020004" charset="0"/>
                <a:cs typeface="Gotham" panose="02000504050000020004" charset="0"/>
                <a:sym typeface="+mn-ea"/>
              </a:rPr>
              <a:t> PLN Nusantara Power | Kantor PJB Academy, Surabaya (12 November 2023).</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Speaking-Workshop </a:t>
            </a:r>
            <a:r>
              <a:rPr lang="en-US" sz="1100" dirty="0" err="1">
                <a:latin typeface="Gotham" panose="02000504050000020004" charset="0"/>
                <a:cs typeface="Gotham" panose="02000504050000020004" charset="0"/>
                <a:sym typeface="+mn-ea"/>
              </a:rPr>
              <a:t>Manajemen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Krisis</a:t>
            </a:r>
            <a:r>
              <a:rPr lang="en-US" sz="1100" dirty="0">
                <a:latin typeface="Gotham" panose="02000504050000020004" charset="0"/>
                <a:cs typeface="Gotham" panose="02000504050000020004" charset="0"/>
                <a:sym typeface="+mn-ea"/>
              </a:rPr>
              <a:t> dan Resiko </a:t>
            </a:r>
            <a:r>
              <a:rPr lang="en-US" sz="1100" dirty="0" err="1">
                <a:latin typeface="Gotham" panose="02000504050000020004" charset="0"/>
                <a:cs typeface="Gotham" panose="02000504050000020004" charset="0"/>
                <a:sym typeface="+mn-ea"/>
              </a:rPr>
              <a:t>dalam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for Balai </a:t>
            </a:r>
            <a:r>
              <a:rPr lang="en-US" sz="1100" dirty="0" err="1">
                <a:latin typeface="Gotham" panose="02000504050000020004" charset="0"/>
                <a:cs typeface="Gotham" panose="02000504050000020004" charset="0"/>
                <a:sym typeface="+mn-ea"/>
              </a:rPr>
              <a:t>Diklat</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Hukum dan HAM </a:t>
            </a:r>
            <a:r>
              <a:rPr lang="en-US" sz="1100" dirty="0" err="1">
                <a:latin typeface="Gotham" panose="02000504050000020004" charset="0"/>
                <a:cs typeface="Gotham" panose="02000504050000020004" charset="0"/>
                <a:sym typeface="+mn-ea"/>
              </a:rPr>
              <a:t>Kepualauan</a:t>
            </a:r>
            <a:r>
              <a:rPr lang="en-US" sz="1100" dirty="0">
                <a:latin typeface="Gotham" panose="02000504050000020004" charset="0"/>
                <a:cs typeface="Gotham" panose="02000504050000020004" charset="0"/>
                <a:sym typeface="+mn-ea"/>
              </a:rPr>
              <a:t> Riau | King’s Hotel, Batam (14 November 2023).</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Praktik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di </a:t>
            </a:r>
            <a:r>
              <a:rPr lang="en-US" sz="1100" dirty="0" err="1">
                <a:latin typeface="Gotham" panose="02000504050000020004" charset="0"/>
                <a:cs typeface="Gotham" panose="02000504050000020004" charset="0"/>
                <a:sym typeface="+mn-ea"/>
              </a:rPr>
              <a:t>depan</a:t>
            </a:r>
            <a:r>
              <a:rPr lang="en-US" sz="1100" dirty="0">
                <a:latin typeface="Gotham" panose="02000504050000020004" charset="0"/>
                <a:cs typeface="Gotham" panose="02000504050000020004" charset="0"/>
                <a:sym typeface="+mn-ea"/>
              </a:rPr>
              <a:t> Kamera” for </a:t>
            </a:r>
            <a:r>
              <a:rPr lang="en-US" sz="1100" dirty="0" err="1">
                <a:latin typeface="Gotham" panose="02000504050000020004" charset="0"/>
                <a:cs typeface="Gotham" panose="02000504050000020004" charset="0"/>
                <a:sym typeface="+mn-ea"/>
              </a:rPr>
              <a:t>Komunitas</a:t>
            </a:r>
            <a:r>
              <a:rPr lang="en-US" sz="1100" dirty="0">
                <a:latin typeface="Gotham" panose="02000504050000020004" charset="0"/>
                <a:cs typeface="Gotham" panose="02000504050000020004" charset="0"/>
                <a:sym typeface="+mn-ea"/>
              </a:rPr>
              <a:t> Teman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x IKEA | IKEA </a:t>
            </a:r>
            <a:r>
              <a:rPr lang="en-US" sz="1100" dirty="0" err="1">
                <a:latin typeface="Gotham" panose="02000504050000020004" charset="0"/>
                <a:cs typeface="Gotham" panose="02000504050000020004" charset="0"/>
                <a:sym typeface="+mn-ea"/>
              </a:rPr>
              <a:t>Ciputra</a:t>
            </a:r>
            <a:r>
              <a:rPr lang="en-US" sz="1100" dirty="0">
                <a:latin typeface="Gotham" panose="02000504050000020004" charset="0"/>
                <a:cs typeface="Gotham" panose="02000504050000020004" charset="0"/>
                <a:sym typeface="+mn-ea"/>
              </a:rPr>
              <a:t> World, Surabaya (16 November 2023).</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101 “Turning Nervousness into Excitement for Girlsbeyond.id | Live on Zoom (17 November 2023).</a:t>
            </a:r>
          </a:p>
          <a:p>
            <a:pPr marL="288290" indent="-288290" fontAlgn="auto">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88290" indent="-288290" fontAlgn="auto">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88290" indent="-288290" fontAlgn="auto">
              <a:lnSpc>
                <a:spcPct val="90000"/>
              </a:lnSpc>
              <a:spcAft>
                <a:spcPts val="600"/>
              </a:spcAft>
              <a:buFont typeface="+mj-lt"/>
              <a:buAutoNum type="arabicPeriod" startAt="153"/>
            </a:pPr>
            <a:endParaRPr lang="en-US" sz="1100" dirty="0">
              <a:latin typeface="Gotham" panose="02000504050000020004" charset="0"/>
              <a:cs typeface="Gotham" panose="02000504050000020004" charset="0"/>
              <a:sym typeface="+mn-ea"/>
            </a:endParaRPr>
          </a:p>
          <a:p>
            <a:pPr marL="288290" indent="-288290" fontAlgn="auto">
              <a:lnSpc>
                <a:spcPct val="90000"/>
              </a:lnSpc>
              <a:spcAft>
                <a:spcPts val="600"/>
              </a:spcAft>
              <a:buFont typeface="+mj-lt"/>
              <a:buAutoNum type="arabicPeriod" startAt="153"/>
            </a:pPr>
            <a:endParaRPr lang="en-US" sz="1100" b="0" dirty="0">
              <a:latin typeface="Gotham" panose="02000504050000020004" charset="0"/>
              <a:cs typeface="Gotham" panose="02000504050000020004" charset="0"/>
            </a:endParaRPr>
          </a:p>
        </p:txBody>
      </p:sp>
      <p:sp>
        <p:nvSpPr>
          <p:cNvPr id="3" name="Text Box 2">
            <a:extLst>
              <a:ext uri="{FF2B5EF4-FFF2-40B4-BE49-F238E27FC236}">
                <a16:creationId xmlns:a16="http://schemas.microsoft.com/office/drawing/2014/main" id="{536C7CD5-E377-2F7C-780F-3F0FC58504C1}"/>
              </a:ext>
            </a:extLst>
          </p:cNvPr>
          <p:cNvSpPr txBox="1"/>
          <p:nvPr/>
        </p:nvSpPr>
        <p:spPr>
          <a:xfrm>
            <a:off x="6479999" y="360000"/>
            <a:ext cx="4666155" cy="5661550"/>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64"/>
            </a:pPr>
            <a:r>
              <a:rPr lang="en-US" sz="1100" dirty="0">
                <a:latin typeface="Gotham" panose="02000504050000020004" charset="0"/>
                <a:cs typeface="Gotham" panose="02000504050000020004" charset="0"/>
                <a:sym typeface="+mn-ea"/>
              </a:rPr>
              <a:t>Host </a:t>
            </a:r>
            <a:r>
              <a:rPr lang="en-US" sz="1100" dirty="0" err="1">
                <a:latin typeface="Gotham" panose="02000504050000020004" charset="0"/>
                <a:cs typeface="Gotham" panose="02000504050000020004" charset="0"/>
                <a:sym typeface="+mn-ea"/>
              </a:rPr>
              <a:t>SafeTalk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Menjaga</a:t>
            </a:r>
            <a:r>
              <a:rPr lang="en-US" sz="1100" dirty="0">
                <a:latin typeface="Gotham" panose="02000504050000020004" charset="0"/>
                <a:cs typeface="Gotham" panose="02000504050000020004" charset="0"/>
                <a:sym typeface="+mn-ea"/>
              </a:rPr>
              <a:t> Kesehatan Gigi Orang Tua &amp; Anak” | Live Instagram on @safecare &amp; @drg.inekeyusuf (17 November 2023).</a:t>
            </a:r>
          </a:p>
          <a:p>
            <a:pPr marL="288290" indent="-288290" fontAlgn="auto">
              <a:lnSpc>
                <a:spcPct val="90000"/>
              </a:lnSpc>
              <a:spcAft>
                <a:spcPts val="600"/>
              </a:spcAft>
              <a:buFont typeface="+mj-lt"/>
              <a:buAutoNum type="arabicPeriod" startAt="16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a:t>
            </a:r>
            <a:r>
              <a:rPr lang="en-US" sz="1100" dirty="0" err="1">
                <a:latin typeface="Gotham" panose="02000504050000020004" charset="0"/>
                <a:cs typeface="Gotham" panose="02000504050000020004" charset="0"/>
                <a:sym typeface="+mn-ea"/>
              </a:rPr>
              <a:t>Puskesmas</a:t>
            </a:r>
            <a:r>
              <a:rPr lang="en-US" sz="1100" dirty="0">
                <a:latin typeface="Gotham" panose="02000504050000020004" charset="0"/>
                <a:cs typeface="Gotham" panose="02000504050000020004" charset="0"/>
                <a:sym typeface="+mn-ea"/>
              </a:rPr>
              <a:t> Candi,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 Novotel Suites, Yogyakarta (18 November 2023).</a:t>
            </a:r>
          </a:p>
          <a:p>
            <a:pPr marL="288290" indent="-288290" fontAlgn="auto">
              <a:lnSpc>
                <a:spcPct val="90000"/>
              </a:lnSpc>
              <a:spcAft>
                <a:spcPts val="600"/>
              </a:spcAft>
              <a:buFont typeface="+mj-lt"/>
              <a:buAutoNum type="arabicPeriod" startAt="16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“Personal Branding” for </a:t>
            </a:r>
            <a:r>
              <a:rPr lang="en-US" sz="1100" dirty="0" err="1">
                <a:latin typeface="Gotham" panose="02000504050000020004" charset="0"/>
                <a:cs typeface="Gotham" panose="02000504050000020004" charset="0"/>
                <a:sym typeface="+mn-ea"/>
              </a:rPr>
              <a:t>Ikatan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Keluarga</a:t>
            </a:r>
            <a:r>
              <a:rPr lang="en-US" sz="1100" dirty="0">
                <a:latin typeface="Gotham" panose="02000504050000020004" charset="0"/>
                <a:cs typeface="Gotham" panose="02000504050000020004" charset="0"/>
                <a:sym typeface="+mn-ea"/>
              </a:rPr>
              <a:t> Besar </a:t>
            </a:r>
            <a:r>
              <a:rPr lang="en-US" sz="1100" dirty="0" err="1">
                <a:latin typeface="Gotham" panose="02000504050000020004" charset="0"/>
                <a:cs typeface="Gotham" panose="02000504050000020004" charset="0"/>
                <a:sym typeface="+mn-ea"/>
              </a:rPr>
              <a:t>Istri</a:t>
            </a:r>
            <a:r>
              <a:rPr lang="en-US" sz="1100" dirty="0">
                <a:latin typeface="Gotham" panose="02000504050000020004" charset="0"/>
                <a:cs typeface="Gotham" panose="02000504050000020004" charset="0"/>
                <a:sym typeface="+mn-ea"/>
              </a:rPr>
              <a:t> (IKBI) PT Perkebunan Nusantara XII | Kantor PT Perkebunan Nusantara XII Jember. (22 November 2023).</a:t>
            </a:r>
          </a:p>
          <a:p>
            <a:pPr marL="306070" indent="-306070" fontAlgn="auto">
              <a:lnSpc>
                <a:spcPct val="90000"/>
              </a:lnSpc>
              <a:spcAft>
                <a:spcPts val="600"/>
              </a:spcAft>
              <a:buFont typeface="+mj-lt"/>
              <a:buAutoNum type="arabicPeriod" startAt="16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Bank Syariah Indonesia (BSI) Wilayah Kediri | Nava Hotel, </a:t>
            </a:r>
            <a:r>
              <a:rPr lang="en-US" sz="1100" dirty="0" err="1">
                <a:latin typeface="Gotham" panose="02000504050000020004" charset="0"/>
                <a:cs typeface="Gotham" panose="02000504050000020004" charset="0"/>
                <a:sym typeface="+mn-ea"/>
              </a:rPr>
              <a:t>Tawangmangu</a:t>
            </a:r>
            <a:r>
              <a:rPr lang="en-US" sz="1100" dirty="0">
                <a:latin typeface="Gotham" panose="02000504050000020004" charset="0"/>
                <a:cs typeface="Gotham" panose="02000504050000020004" charset="0"/>
                <a:sym typeface="+mn-ea"/>
              </a:rPr>
              <a:t> (23 November 2023).</a:t>
            </a:r>
          </a:p>
          <a:p>
            <a:pPr marL="306070" indent="-306070" fontAlgn="auto">
              <a:lnSpc>
                <a:spcPct val="90000"/>
              </a:lnSpc>
              <a:spcAft>
                <a:spcPts val="600"/>
              </a:spcAft>
              <a:buFont typeface="+mj-lt"/>
              <a:buAutoNum type="arabicPeriod" startAt="164"/>
            </a:pPr>
            <a:r>
              <a:rPr lang="en-US" sz="1100" dirty="0">
                <a:latin typeface="Gotham" panose="02000504050000020004" charset="0"/>
                <a:cs typeface="Gotham" panose="02000504050000020004" charset="0"/>
                <a:sym typeface="+mn-ea"/>
              </a:rPr>
              <a:t>Moderator “</a:t>
            </a:r>
            <a:r>
              <a:rPr lang="en-US" sz="1100" dirty="0" err="1">
                <a:latin typeface="Gotham" panose="02000504050000020004" charset="0"/>
                <a:cs typeface="Gotham" panose="02000504050000020004" charset="0"/>
                <a:sym typeface="+mn-ea"/>
              </a:rPr>
              <a:t>Pameran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Publik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Merry Riana” | Jatim Park 3, Batu (24 November 2023).</a:t>
            </a:r>
          </a:p>
          <a:p>
            <a:pPr marL="306070" indent="-306070" fontAlgn="auto">
              <a:lnSpc>
                <a:spcPct val="90000"/>
              </a:lnSpc>
              <a:spcAft>
                <a:spcPts val="600"/>
              </a:spcAft>
              <a:buFont typeface="+mj-lt"/>
              <a:buAutoNum type="arabicPeriod" startAt="164"/>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a:t>
            </a:r>
            <a:r>
              <a:rPr lang="en-US" sz="1100" dirty="0" err="1">
                <a:latin typeface="Gotham" panose="02000504050000020004" charset="0"/>
                <a:cs typeface="Gotham" panose="02000504050000020004" charset="0"/>
                <a:sym typeface="+mn-ea"/>
              </a:rPr>
              <a:t>Tasikmalaya</a:t>
            </a:r>
            <a:r>
              <a:rPr lang="en-US" sz="1100" dirty="0">
                <a:latin typeface="Gotham" panose="02000504050000020004" charset="0"/>
                <a:cs typeface="Gotham" panose="02000504050000020004" charset="0"/>
                <a:sym typeface="+mn-ea"/>
              </a:rPr>
              <a:t> | Live on Zoom (26 November 2023).</a:t>
            </a:r>
          </a:p>
          <a:p>
            <a:pPr marL="306070" indent="-306070" fontAlgn="auto">
              <a:lnSpc>
                <a:spcPct val="90000"/>
              </a:lnSpc>
              <a:spcAft>
                <a:spcPts val="600"/>
              </a:spcAft>
              <a:buFont typeface="+mj-lt"/>
              <a:buAutoNum type="arabicPeriod" startAt="164"/>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 Live on Zoom (28 November 2023).</a:t>
            </a:r>
          </a:p>
          <a:p>
            <a:pPr marL="306070" indent="-306070" fontAlgn="auto">
              <a:lnSpc>
                <a:spcPct val="90000"/>
              </a:lnSpc>
              <a:spcAft>
                <a:spcPts val="600"/>
              </a:spcAft>
              <a:buFont typeface="+mj-lt"/>
              <a:buAutoNum type="arabicPeriod" startAt="164"/>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Balikpapan | Live on Zoom (02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306070" indent="-306070" fontAlgn="auto">
              <a:lnSpc>
                <a:spcPct val="90000"/>
              </a:lnSpc>
              <a:spcAft>
                <a:spcPts val="600"/>
              </a:spcAft>
              <a:buFont typeface="+mj-lt"/>
              <a:buAutoNum type="arabicPeriod" startAt="16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“Online Class: Public Speaking &amp; MC”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 Live on Zoom (03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306070" indent="-306070" fontAlgn="auto">
              <a:lnSpc>
                <a:spcPct val="90000"/>
              </a:lnSpc>
              <a:spcAft>
                <a:spcPts val="600"/>
              </a:spcAft>
              <a:buFont typeface="+mj-lt"/>
              <a:buAutoNum type="arabicPeriod" startAt="16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“Personal Branding di Dunia Digital” for Tim Humas UIN Sunan Ampel Surabaya | Greensa Inn,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(05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306070" indent="-306070" fontAlgn="auto">
              <a:lnSpc>
                <a:spcPct val="90000"/>
              </a:lnSpc>
              <a:spcAft>
                <a:spcPts val="600"/>
              </a:spcAft>
              <a:buFont typeface="+mj-lt"/>
              <a:buAutoNum type="arabicPeriod" startAt="164"/>
            </a:pPr>
            <a:r>
              <a:rPr lang="en-US" sz="1100" dirty="0" err="1">
                <a:latin typeface="Gotham" panose="02000504050000020004" charset="0"/>
                <a:cs typeface="Gotham" panose="02000504050000020004" charset="0"/>
                <a:sym typeface="+mn-ea"/>
              </a:rPr>
              <a:t>Fasilitataor</a:t>
            </a:r>
            <a:r>
              <a:rPr lang="en-US" sz="1100" dirty="0">
                <a:latin typeface="Gotham" panose="02000504050000020004" charset="0"/>
                <a:cs typeface="Gotham" panose="02000504050000020004" charset="0"/>
                <a:sym typeface="+mn-ea"/>
              </a:rPr>
              <a:t> “Personal Branding” for PLN UP3 Surabaya Utara | Kantor PLN UP3 Surabaya Utara (05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306070" indent="-306070" fontAlgn="auto">
              <a:lnSpc>
                <a:spcPct val="90000"/>
              </a:lnSpc>
              <a:spcAft>
                <a:spcPts val="600"/>
              </a:spcAft>
              <a:buFont typeface="+mj-lt"/>
              <a:buAutoNum type="arabicPeriod" startAt="164"/>
            </a:pPr>
            <a:r>
              <a:rPr lang="en-US" sz="1100" dirty="0">
                <a:latin typeface="Gotham" panose="02000504050000020004" charset="0"/>
                <a:cs typeface="Gotham" panose="02000504050000020004" charset="0"/>
                <a:sym typeface="+mn-ea"/>
              </a:rPr>
              <a:t>MC “Supplier Gathering-PLN Nusantara Power” Unit Maintenance, Repair, and Overhaul 2023 | Hotel Aston Inn, Gresik (06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p:txBody>
      </p:sp>
      <p:grpSp>
        <p:nvGrpSpPr>
          <p:cNvPr id="14" name="Group 13">
            <a:extLst>
              <a:ext uri="{FF2B5EF4-FFF2-40B4-BE49-F238E27FC236}">
                <a16:creationId xmlns:a16="http://schemas.microsoft.com/office/drawing/2014/main" id="{A972B754-DE61-2111-8E0B-3C4B9499DE47}"/>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2B064755-EDDD-B5E0-5ABD-02ECDCE94912}"/>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E83524F8-CEE6-FC1C-03B2-FA9FCB731A5C}"/>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46C1DDFB-216B-C4FD-E42C-C6EB1F7F59E5}"/>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14B9C922-FAF5-E47B-7E44-5C87CDB3657B}"/>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A8267913-88B8-FBD9-E7C7-823B177FDB3F}"/>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13EBD6D8-E2B0-67B2-8703-0B257B61767B}"/>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A831479D-E60F-A368-B754-81FBA54FD368}"/>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9B456741-B0B8-68E6-B4FD-00141DCBAFCE}"/>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704BC461-5AA3-5062-3B38-27A2E59137C5}"/>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AE782F9A-0A94-2FC4-1758-3C9FFD64730B}"/>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8BA0D2AE-76B0-DD0F-D397-774E1CB5A14B}"/>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0D570E95-9DBC-835F-C718-4255709D3C38}"/>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3193933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5476-89D9-C941-F4D9-E46B25901E38}"/>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EAF11B84-3E5D-7228-B83C-4D57B767E4AE}"/>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1099409F-9800-3E7E-B9B1-44D80DDFAF64}"/>
              </a:ext>
            </a:extLst>
          </p:cNvPr>
          <p:cNvSpPr txBox="1"/>
          <p:nvPr/>
        </p:nvSpPr>
        <p:spPr>
          <a:xfrm>
            <a:off x="1799999" y="360000"/>
            <a:ext cx="4664599" cy="5539740"/>
          </a:xfrm>
          <a:prstGeom prst="rect">
            <a:avLst/>
          </a:prstGeom>
          <a:noFill/>
          <a:ln w="9525">
            <a:noFill/>
          </a:ln>
        </p:spPr>
        <p:txBody>
          <a:bodyPr wrap="square">
            <a:noAutofit/>
          </a:bodyPr>
          <a:lstStyle/>
          <a:p>
            <a:pPr marL="306070" indent="-306070" fontAlgn="auto">
              <a:lnSpc>
                <a:spcPct val="90000"/>
              </a:lnSpc>
              <a:spcAft>
                <a:spcPts val="600"/>
              </a:spcAft>
              <a:buFont typeface="+mj-lt"/>
              <a:buAutoNum type="arabicPeriod" startAt="17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Business” for PT American </a:t>
            </a:r>
            <a:r>
              <a:rPr lang="en-US" sz="1100" dirty="0" err="1">
                <a:latin typeface="Gotham" panose="02000504050000020004" charset="0"/>
                <a:cs typeface="Gotham" panose="02000504050000020004" charset="0"/>
                <a:sym typeface="+mn-ea"/>
              </a:rPr>
              <a:t>Ortodentist</a:t>
            </a:r>
            <a:r>
              <a:rPr lang="en-US" sz="1100" dirty="0">
                <a:latin typeface="Gotham" panose="02000504050000020004" charset="0"/>
                <a:cs typeface="Gotham" panose="02000504050000020004" charset="0"/>
                <a:sym typeface="+mn-ea"/>
              </a:rPr>
              <a:t> Indonesia | Country Heritage Resort &amp; Hotel, Surabaya (07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306070" indent="-306070" fontAlgn="auto">
              <a:lnSpc>
                <a:spcPct val="90000"/>
              </a:lnSpc>
              <a:spcAft>
                <a:spcPts val="600"/>
              </a:spcAft>
              <a:buFont typeface="+mj-lt"/>
              <a:buAutoNum type="arabicPeriod" startAt="176"/>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for Business” for Pertamina EP </a:t>
            </a:r>
            <a:r>
              <a:rPr lang="en-US" sz="1100" dirty="0" err="1">
                <a:latin typeface="Gotham" panose="02000504050000020004" charset="0"/>
                <a:cs typeface="Gotham" panose="02000504050000020004" charset="0"/>
                <a:sym typeface="+mn-ea"/>
              </a:rPr>
              <a:t>Cepu</a:t>
            </a:r>
            <a:r>
              <a:rPr lang="en-US" sz="1100" dirty="0">
                <a:latin typeface="Gotham" panose="02000504050000020004" charset="0"/>
                <a:cs typeface="Gotham" panose="02000504050000020004" charset="0"/>
                <a:sym typeface="+mn-ea"/>
              </a:rPr>
              <a:t> | Hotel Bumi, Surabaya (09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306070" indent="-306070" fontAlgn="auto">
              <a:lnSpc>
                <a:spcPct val="90000"/>
              </a:lnSpc>
              <a:spcAft>
                <a:spcPts val="600"/>
              </a:spcAft>
              <a:buFont typeface="+mj-lt"/>
              <a:buAutoNum type="arabicPeriod" startAt="176"/>
            </a:pPr>
            <a:r>
              <a:rPr lang="en-US" sz="1100" dirty="0">
                <a:latin typeface="Gotham" panose="02000504050000020004" charset="0"/>
                <a:cs typeface="Gotham" panose="02000504050000020004" charset="0"/>
                <a:sym typeface="+mn-ea"/>
              </a:rPr>
              <a:t>Moderator “Business Enhancement Strategy” for Pelindo Terminal </a:t>
            </a:r>
            <a:r>
              <a:rPr lang="en-US" sz="1100" dirty="0" err="1">
                <a:latin typeface="Gotham" panose="02000504050000020004" charset="0"/>
                <a:cs typeface="Gotham" panose="02000504050000020004" charset="0"/>
                <a:sym typeface="+mn-ea"/>
              </a:rPr>
              <a:t>Petikemas</a:t>
            </a:r>
            <a:r>
              <a:rPr lang="en-US" sz="1100" dirty="0">
                <a:latin typeface="Gotham" panose="02000504050000020004" charset="0"/>
                <a:cs typeface="Gotham" panose="02000504050000020004" charset="0"/>
                <a:sym typeface="+mn-ea"/>
              </a:rPr>
              <a:t> | Padma Hotel, Semarang (12-13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 </a:t>
            </a:r>
          </a:p>
          <a:p>
            <a:pPr marL="288290" indent="-288290" fontAlgn="auto">
              <a:lnSpc>
                <a:spcPct val="90000"/>
              </a:lnSpc>
              <a:spcAft>
                <a:spcPts val="600"/>
              </a:spcAft>
              <a:buFont typeface="+mj-lt"/>
              <a:buAutoNum type="arabicPeriod" startAt="17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&amp; Assertive Communication” for Balai </a:t>
            </a:r>
            <a:r>
              <a:rPr lang="en-US" sz="1100" dirty="0" err="1">
                <a:latin typeface="Gotham" panose="02000504050000020004" charset="0"/>
                <a:cs typeface="Gotham" panose="02000504050000020004" charset="0"/>
                <a:sym typeface="+mn-ea"/>
              </a:rPr>
              <a:t>Standardisasi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Pelayanan</a:t>
            </a:r>
            <a:r>
              <a:rPr lang="en-US" sz="1100" dirty="0">
                <a:latin typeface="Gotham" panose="02000504050000020004" charset="0"/>
                <a:cs typeface="Gotham" panose="02000504050000020004" charset="0"/>
                <a:sym typeface="+mn-ea"/>
              </a:rPr>
              <a:t> dan Jasa Industri (BSPJI), Surabaya | Auditorium BSPJI Surabaya (14-15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r>
              <a:rPr lang="en-US" sz="1100" dirty="0">
                <a:latin typeface="Gotham" panose="02000504050000020004" charset="0"/>
                <a:cs typeface="Gotham" panose="02000504050000020004" charset="0"/>
                <a:sym typeface="+mn-ea"/>
              </a:rPr>
              <a:t>Host </a:t>
            </a:r>
            <a:r>
              <a:rPr lang="en-US" sz="1100" dirty="0" err="1">
                <a:latin typeface="Gotham" panose="02000504050000020004" charset="0"/>
                <a:cs typeface="Gotham" panose="02000504050000020004" charset="0"/>
                <a:sym typeface="+mn-ea"/>
              </a:rPr>
              <a:t>SafeTalk</a:t>
            </a:r>
            <a:r>
              <a:rPr lang="en-US" sz="1100" dirty="0">
                <a:latin typeface="Gotham" panose="02000504050000020004" charset="0"/>
                <a:cs typeface="Gotham" panose="02000504050000020004" charset="0"/>
                <a:sym typeface="+mn-ea"/>
              </a:rPr>
              <a:t>: “Peran Orang Tua </a:t>
            </a:r>
            <a:r>
              <a:rPr lang="en-US" sz="1100" dirty="0" err="1">
                <a:latin typeface="Gotham" panose="02000504050000020004" charset="0"/>
                <a:cs typeface="Gotham" panose="02000504050000020004" charset="0"/>
                <a:sym typeface="+mn-ea"/>
              </a:rPr>
              <a:t>saat</a:t>
            </a:r>
            <a:r>
              <a:rPr lang="en-US" sz="1100" dirty="0">
                <a:latin typeface="Gotham" panose="02000504050000020004" charset="0"/>
                <a:cs typeface="Gotham" panose="02000504050000020004" charset="0"/>
                <a:sym typeface="+mn-ea"/>
              </a:rPr>
              <a:t> Anak </a:t>
            </a:r>
            <a:r>
              <a:rPr lang="en-US" sz="1100" dirty="0" err="1">
                <a:latin typeface="Gotham" panose="02000504050000020004" charset="0"/>
                <a:cs typeface="Gotham" panose="02000504050000020004" charset="0"/>
                <a:sym typeface="+mn-ea"/>
              </a:rPr>
              <a:t>Menuju</a:t>
            </a:r>
            <a:r>
              <a:rPr lang="en-US" sz="1100" dirty="0">
                <a:latin typeface="Gotham" panose="02000504050000020004" charset="0"/>
                <a:cs typeface="Gotham" panose="02000504050000020004" charset="0"/>
                <a:sym typeface="+mn-ea"/>
              </a:rPr>
              <a:t> Masa Aqil Baligh” | Live Instagram on @safecare &amp; @farraaas (15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Semarang | Live on Zoom (16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&amp; Personal Branding” for Corporate Secretary &amp; ESG Team Siloam Hospitals | Padma Hotel, Bandung (18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for PT Kusuma </a:t>
            </a:r>
            <a:r>
              <a:rPr lang="en-US" sz="1100" dirty="0" err="1">
                <a:latin typeface="Gotham" panose="02000504050000020004" charset="0"/>
                <a:cs typeface="Gotham" panose="02000504050000020004" charset="0"/>
                <a:sym typeface="+mn-ea"/>
              </a:rPr>
              <a:t>Baharijaya</a:t>
            </a:r>
            <a:r>
              <a:rPr lang="en-US" sz="1100" dirty="0">
                <a:latin typeface="Gotham" panose="02000504050000020004" charset="0"/>
                <a:cs typeface="Gotham" panose="02000504050000020004" charset="0"/>
                <a:sym typeface="+mn-ea"/>
              </a:rPr>
              <a:t> | Swiss </a:t>
            </a:r>
            <a:r>
              <a:rPr lang="en-US" sz="1100" dirty="0" err="1">
                <a:latin typeface="Gotham" panose="02000504050000020004" charset="0"/>
                <a:cs typeface="Gotham" panose="02000504050000020004" charset="0"/>
                <a:sym typeface="+mn-ea"/>
              </a:rPr>
              <a:t>Belinn</a:t>
            </a:r>
            <a:r>
              <a:rPr lang="en-US" sz="1100" dirty="0">
                <a:latin typeface="Gotham" panose="02000504050000020004" charset="0"/>
                <a:cs typeface="Gotham" panose="02000504050000020004" charset="0"/>
                <a:sym typeface="+mn-ea"/>
              </a:rPr>
              <a:t> Airport, Surabaya (19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Speaking-Workshop </a:t>
            </a:r>
            <a:r>
              <a:rPr lang="en-US" sz="1100" dirty="0" err="1">
                <a:latin typeface="Gotham" panose="02000504050000020004" charset="0"/>
                <a:cs typeface="Gotham" panose="02000504050000020004" charset="0"/>
                <a:sym typeface="+mn-ea"/>
              </a:rPr>
              <a:t>Menjadi</a:t>
            </a:r>
            <a:r>
              <a:rPr lang="en-US" sz="1100" dirty="0">
                <a:latin typeface="Gotham" panose="02000504050000020004" charset="0"/>
                <a:cs typeface="Gotham" panose="02000504050000020004" charset="0"/>
                <a:sym typeface="+mn-ea"/>
              </a:rPr>
              <a:t> Smart People yang Cerdas </a:t>
            </a:r>
            <a:r>
              <a:rPr lang="en-US" sz="1100" dirty="0" err="1">
                <a:latin typeface="Gotham" panose="02000504050000020004" charset="0"/>
                <a:cs typeface="Gotham" panose="02000504050000020004" charset="0"/>
                <a:sym typeface="+mn-ea"/>
              </a:rPr>
              <a:t>Berbicara</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Menulis</a:t>
            </a:r>
            <a:r>
              <a:rPr lang="en-US" sz="1100" dirty="0">
                <a:latin typeface="Gotham" panose="02000504050000020004" charset="0"/>
                <a:cs typeface="Gotham" panose="02000504050000020004" charset="0"/>
                <a:sym typeface="+mn-ea"/>
              </a:rPr>
              <a:t>” for Balai Pendidikan &amp;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Hukum dan HAM Sulawesi Utara | Kantor </a:t>
            </a:r>
            <a:r>
              <a:rPr lang="en-US" sz="1100" dirty="0" err="1">
                <a:latin typeface="Gotham" panose="02000504050000020004" charset="0"/>
                <a:cs typeface="Gotham" panose="02000504050000020004" charset="0"/>
                <a:sym typeface="+mn-ea"/>
              </a:rPr>
              <a:t>Badiklat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Sulut</a:t>
            </a:r>
            <a:r>
              <a:rPr lang="en-US" sz="1100" dirty="0">
                <a:latin typeface="Gotham" panose="02000504050000020004" charset="0"/>
                <a:cs typeface="Gotham" panose="02000504050000020004" charset="0"/>
                <a:sym typeface="+mn-ea"/>
              </a:rPr>
              <a:t> (20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and Presentation Upscaling” for Pertamina Call Center 135 | Grand Mercure Harmoni, Jakarta (22-23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Surabaya | Live on Zoom (24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76"/>
            </a:pPr>
            <a:endParaRPr lang="en-US" sz="1100" b="0" dirty="0">
              <a:latin typeface="Gotham" panose="02000504050000020004" charset="0"/>
              <a:cs typeface="Gotham" panose="02000504050000020004" charset="0"/>
            </a:endParaRPr>
          </a:p>
        </p:txBody>
      </p:sp>
      <p:sp>
        <p:nvSpPr>
          <p:cNvPr id="3" name="Text Box 2">
            <a:extLst>
              <a:ext uri="{FF2B5EF4-FFF2-40B4-BE49-F238E27FC236}">
                <a16:creationId xmlns:a16="http://schemas.microsoft.com/office/drawing/2014/main" id="{06D9DCD6-813E-18CE-5182-9B471C1A41D5}"/>
              </a:ext>
            </a:extLst>
          </p:cNvPr>
          <p:cNvSpPr txBox="1"/>
          <p:nvPr/>
        </p:nvSpPr>
        <p:spPr>
          <a:xfrm>
            <a:off x="6479999" y="360000"/>
            <a:ext cx="4666155" cy="1923604"/>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8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for Astra Tol </a:t>
            </a:r>
            <a:r>
              <a:rPr lang="en-US" sz="1100" dirty="0" err="1">
                <a:latin typeface="Gotham" panose="02000504050000020004" charset="0"/>
                <a:cs typeface="Gotham" panose="02000504050000020004" charset="0"/>
                <a:sym typeface="+mn-ea"/>
              </a:rPr>
              <a:t>Jombang</a:t>
            </a:r>
            <a:r>
              <a:rPr lang="en-US" sz="1100" dirty="0">
                <a:latin typeface="Gotham" panose="02000504050000020004" charset="0"/>
                <a:cs typeface="Gotham" panose="02000504050000020004" charset="0"/>
                <a:sym typeface="+mn-ea"/>
              </a:rPr>
              <a:t>-Mojokerto | Live on Zoom (27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87"/>
            </a:pPr>
            <a:r>
              <a:rPr lang="en-US" sz="1100" dirty="0" err="1">
                <a:latin typeface="Gotham" panose="02000504050000020004" charset="0"/>
                <a:cs typeface="Gotham" panose="02000504050000020004" charset="0"/>
                <a:sym typeface="+mn-ea"/>
              </a:rPr>
              <a:t>Narasumber</a:t>
            </a:r>
            <a:r>
              <a:rPr lang="en-US" sz="1100" dirty="0">
                <a:latin typeface="Gotham" panose="02000504050000020004" charset="0"/>
                <a:cs typeface="Gotham" panose="02000504050000020004" charset="0"/>
                <a:sym typeface="+mn-ea"/>
              </a:rPr>
              <a:t> “Public Speaking” for Kementerian </a:t>
            </a:r>
            <a:r>
              <a:rPr lang="en-US" sz="1100" dirty="0" err="1">
                <a:latin typeface="Gotham" panose="02000504050000020004" charset="0"/>
                <a:cs typeface="Gotham" panose="02000504050000020004" charset="0"/>
                <a:sym typeface="+mn-ea"/>
              </a:rPr>
              <a:t>Keuangan</a:t>
            </a:r>
            <a:r>
              <a:rPr lang="en-US" sz="1100" dirty="0">
                <a:latin typeface="Gotham" panose="02000504050000020004" charset="0"/>
                <a:cs typeface="Gotham" panose="02000504050000020004" charset="0"/>
                <a:sym typeface="+mn-ea"/>
              </a:rPr>
              <a:t> Republik Indonesia | Live on Zoom (27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8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SMA Al-Muslim Jawa Timur | Aula SMA Al-Muslim,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(28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87"/>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Malang | Live on Zoom (29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a:p>
            <a:pPr marL="288290" indent="-288290" fontAlgn="auto">
              <a:lnSpc>
                <a:spcPct val="90000"/>
              </a:lnSpc>
              <a:spcAft>
                <a:spcPts val="600"/>
              </a:spcAft>
              <a:buFont typeface="+mj-lt"/>
              <a:buAutoNum type="arabicPeriod" startAt="187"/>
            </a:pPr>
            <a:r>
              <a:rPr lang="en-US" sz="1100" dirty="0">
                <a:latin typeface="Gotham" panose="02000504050000020004" charset="0"/>
                <a:cs typeface="Gotham" panose="02000504050000020004" charset="0"/>
                <a:sym typeface="+mn-ea"/>
              </a:rPr>
              <a:t>Host 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Makassar | Live on Zoom (30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2023).</a:t>
            </a:r>
          </a:p>
        </p:txBody>
      </p:sp>
      <p:grpSp>
        <p:nvGrpSpPr>
          <p:cNvPr id="14" name="Group 13">
            <a:extLst>
              <a:ext uri="{FF2B5EF4-FFF2-40B4-BE49-F238E27FC236}">
                <a16:creationId xmlns:a16="http://schemas.microsoft.com/office/drawing/2014/main" id="{47D57E66-22E9-B0DA-D99B-8F2DB75D3432}"/>
              </a:ext>
            </a:extLst>
          </p:cNvPr>
          <p:cNvGrpSpPr/>
          <p:nvPr/>
        </p:nvGrpSpPr>
        <p:grpSpPr>
          <a:xfrm>
            <a:off x="449580" y="4300175"/>
            <a:ext cx="1167765" cy="1456690"/>
            <a:chOff x="622" y="4773"/>
            <a:chExt cx="1839" cy="2294"/>
          </a:xfrm>
        </p:grpSpPr>
        <p:sp>
          <p:nvSpPr>
            <p:cNvPr id="46" name="Text Box 45">
              <a:extLst>
                <a:ext uri="{FF2B5EF4-FFF2-40B4-BE49-F238E27FC236}">
                  <a16:creationId xmlns:a16="http://schemas.microsoft.com/office/drawing/2014/main" id="{8A823760-55D3-786C-85BC-F563C6D63D4B}"/>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dirty="0">
                  <a:solidFill>
                    <a:schemeClr val="tx1">
                      <a:lumMod val="75000"/>
                      <a:lumOff val="25000"/>
                    </a:schemeClr>
                  </a:solidFill>
                  <a:latin typeface="Gotham Black" charset="0"/>
                  <a:cs typeface="Gotham Black" charset="0"/>
                </a:rPr>
                <a:t>20</a:t>
              </a:r>
            </a:p>
            <a:p>
              <a:pPr algn="l">
                <a:lnSpc>
                  <a:spcPct val="70000"/>
                </a:lnSpc>
              </a:pPr>
              <a:r>
                <a:rPr lang="en-US" sz="5600" dirty="0">
                  <a:solidFill>
                    <a:schemeClr val="tx1">
                      <a:lumMod val="75000"/>
                      <a:lumOff val="25000"/>
                    </a:schemeClr>
                  </a:solidFill>
                  <a:latin typeface="Gotham Black" charset="0"/>
                  <a:cs typeface="Gotham Black" charset="0"/>
                </a:rPr>
                <a:t>23</a:t>
              </a:r>
            </a:p>
          </p:txBody>
        </p:sp>
        <p:sp>
          <p:nvSpPr>
            <p:cNvPr id="11" name="Text Box 10">
              <a:extLst>
                <a:ext uri="{FF2B5EF4-FFF2-40B4-BE49-F238E27FC236}">
                  <a16:creationId xmlns:a16="http://schemas.microsoft.com/office/drawing/2014/main" id="{F6A3EE2A-F5FC-CB20-475A-D22CB65978F0}"/>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a:extLst>
              <a:ext uri="{FF2B5EF4-FFF2-40B4-BE49-F238E27FC236}">
                <a16:creationId xmlns:a16="http://schemas.microsoft.com/office/drawing/2014/main" id="{C035DD89-7AC1-23F1-EDFA-8720415A7990}"/>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79CDFCDA-C8B2-70EA-41FF-D8A69FCEC3BF}"/>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137841BD-D2D3-2DAF-C441-5C756757AC56}"/>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88FDB581-F351-E6A4-9DDE-76BA25E14584}"/>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0CD51E61-8D92-DFC6-90E3-2C5580B07BA0}"/>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8E19682D-EE64-AF68-F48A-EFF5AFD53CA7}"/>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0F75EDB3-7586-64EF-EDDE-D701FAA6D5D7}"/>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29FD3AE2-5762-17AF-E3B5-33C9EEDCEC9F}"/>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D577F8CA-99A6-8BDC-F432-D4820936E1A5}"/>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A75B752F-CB99-0416-0F46-1EBB29955DE0}"/>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extLst>
      <p:ext uri="{BB962C8B-B14F-4D97-AF65-F5344CB8AC3E}">
        <p14:creationId xmlns:p14="http://schemas.microsoft.com/office/powerpoint/2010/main" val="3376011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a:extLst>
            <a:ext uri="{FF2B5EF4-FFF2-40B4-BE49-F238E27FC236}">
              <a16:creationId xmlns:a16="http://schemas.microsoft.com/office/drawing/2014/main" id="{8A58EAE9-F905-B880-50F2-5AA6AC45B3D5}"/>
            </a:ext>
          </a:extLst>
        </p:cNvPr>
        <p:cNvGrpSpPr/>
        <p:nvPr/>
      </p:nvGrpSpPr>
      <p:grpSpPr>
        <a:xfrm>
          <a:off x="0" y="0"/>
          <a:ext cx="0" cy="0"/>
          <a:chOff x="0" y="0"/>
          <a:chExt cx="0" cy="0"/>
        </a:xfrm>
      </p:grpSpPr>
      <p:pic>
        <p:nvPicPr>
          <p:cNvPr id="9" name="Picture 8" descr="Rizqiani Putri_Logo_Terracota">
            <a:extLst>
              <a:ext uri="{FF2B5EF4-FFF2-40B4-BE49-F238E27FC236}">
                <a16:creationId xmlns:a16="http://schemas.microsoft.com/office/drawing/2014/main" id="{9DEE8525-CDAD-DA24-5096-ACE425CE92D8}"/>
              </a:ext>
            </a:extLst>
          </p:cNvPr>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a:extLst>
              <a:ext uri="{FF2B5EF4-FFF2-40B4-BE49-F238E27FC236}">
                <a16:creationId xmlns:a16="http://schemas.microsoft.com/office/drawing/2014/main" id="{B8029DF3-E6F4-16ED-92EE-61E07CAC4901}"/>
              </a:ext>
            </a:extLst>
          </p:cNvPr>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Wisuda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Sarjana</a:t>
            </a:r>
            <a:r>
              <a:rPr lang="en-US" sz="1100" b="0" dirty="0">
                <a:latin typeface="Gotham" panose="02000504050000020004" charset="0"/>
                <a:cs typeface="Gotham" panose="02000504050000020004" charset="0"/>
              </a:rPr>
              <a:t> STID Al-Hadid Surabaya. </a:t>
            </a:r>
            <a:r>
              <a:rPr lang="en-US" sz="1100" b="0" dirty="0" err="1">
                <a:latin typeface="Gotham" panose="02000504050000020004" charset="0"/>
                <a:cs typeface="Gotham" panose="02000504050000020004" charset="0"/>
              </a:rPr>
              <a:t>Dyandra</a:t>
            </a:r>
            <a:r>
              <a:rPr lang="en-US" sz="1100" b="0" dirty="0">
                <a:latin typeface="Gotham" panose="02000504050000020004" charset="0"/>
                <a:cs typeface="Gotham" panose="02000504050000020004" charset="0"/>
              </a:rPr>
              <a:t> Convention Center, Surabaya. (08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“Scale Up Presentation Skill”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TYE </a:t>
            </a:r>
            <a:r>
              <a:rPr lang="en-US" sz="1100" b="0" dirty="0" err="1">
                <a:latin typeface="Gotham" panose="02000504050000020004" charset="0"/>
                <a:cs typeface="Gotham" panose="02000504050000020004" charset="0"/>
              </a:rPr>
              <a:t>Coffe</a:t>
            </a:r>
            <a:r>
              <a:rPr lang="en-US" sz="1100" b="0" dirty="0">
                <a:latin typeface="Gotham" panose="02000504050000020004" charset="0"/>
                <a:cs typeface="Gotham" panose="02000504050000020004" charset="0"/>
              </a:rPr>
              <a:t> House,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(09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“How to Win More Clients?” for </a:t>
            </a:r>
            <a:r>
              <a:rPr lang="en-US" sz="1100" b="0" dirty="0" err="1">
                <a:latin typeface="Gotham" panose="02000504050000020004" charset="0"/>
                <a:cs typeface="Gotham" panose="02000504050000020004" charset="0"/>
              </a:rPr>
              <a:t>Iring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Manten</a:t>
            </a:r>
            <a:r>
              <a:rPr lang="en-US" sz="1100" b="0" dirty="0">
                <a:latin typeface="Gotham" panose="02000504050000020004" charset="0"/>
                <a:cs typeface="Gotham" panose="02000504050000020004" charset="0"/>
              </a:rPr>
              <a:t> Wedding Organizer. Villa Pak </a:t>
            </a:r>
            <a:r>
              <a:rPr lang="en-US" sz="1100" b="0" dirty="0" err="1">
                <a:latin typeface="Gotham" panose="02000504050000020004" charset="0"/>
                <a:cs typeface="Gotham" panose="02000504050000020004" charset="0"/>
              </a:rPr>
              <a:t>Dollah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Trawas</a:t>
            </a:r>
            <a:r>
              <a:rPr lang="en-US" sz="1100" b="0" dirty="0">
                <a:latin typeface="Gotham" panose="02000504050000020004" charset="0"/>
                <a:cs typeface="Gotham" panose="02000504050000020004" charset="0"/>
              </a:rPr>
              <a:t>. (15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Rapat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Koordinasi</a:t>
            </a:r>
            <a:r>
              <a:rPr lang="en-US" sz="1100" b="0" dirty="0">
                <a:latin typeface="Gotham" panose="02000504050000020004" charset="0"/>
                <a:cs typeface="Gotham" panose="02000504050000020004" charset="0"/>
              </a:rPr>
              <a:t> SP PUR oleh Bank Indonesia </a:t>
            </a:r>
            <a:r>
              <a:rPr lang="en-US" sz="1100" b="0" dirty="0" err="1">
                <a:latin typeface="Gotham" panose="02000504050000020004" charset="0"/>
                <a:cs typeface="Gotham" panose="02000504050000020004" charset="0"/>
              </a:rPr>
              <a:t>Jatim</a:t>
            </a:r>
            <a:r>
              <a:rPr lang="en-US" sz="1100" b="0" dirty="0">
                <a:latin typeface="Gotham" panose="02000504050000020004" charset="0"/>
                <a:cs typeface="Gotham" panose="02000504050000020004" charset="0"/>
              </a:rPr>
              <a:t>. The </a:t>
            </a:r>
            <a:r>
              <a:rPr lang="en-US" sz="1100" b="0" dirty="0" err="1">
                <a:latin typeface="Gotham" panose="02000504050000020004" charset="0"/>
                <a:cs typeface="Gotham" panose="02000504050000020004" charset="0"/>
              </a:rPr>
              <a:t>Onsen</a:t>
            </a:r>
            <a:r>
              <a:rPr lang="en-US" sz="1100" b="0" dirty="0">
                <a:latin typeface="Gotham" panose="02000504050000020004" charset="0"/>
                <a:cs typeface="Gotham" panose="02000504050000020004" charset="0"/>
              </a:rPr>
              <a:t> Hotel Spring Resort </a:t>
            </a:r>
            <a:r>
              <a:rPr lang="en-US" sz="1100" b="0" dirty="0" err="1">
                <a:latin typeface="Gotham" panose="02000504050000020004" charset="0"/>
                <a:cs typeface="Gotham" panose="02000504050000020004" charset="0"/>
              </a:rPr>
              <a:t>Batu</a:t>
            </a:r>
            <a:r>
              <a:rPr lang="en-US" sz="1100" b="0" dirty="0">
                <a:latin typeface="Gotham" panose="02000504050000020004" charset="0"/>
                <a:cs typeface="Gotham" panose="02000504050000020004" charset="0"/>
              </a:rPr>
              <a:t>, Malang. (15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Intiland</a:t>
            </a:r>
            <a:r>
              <a:rPr lang="en-US" sz="1100" b="0" dirty="0">
                <a:latin typeface="Gotham" panose="02000504050000020004" charset="0"/>
                <a:cs typeface="Gotham" panose="02000504050000020004" charset="0"/>
              </a:rPr>
              <a:t> Events: </a:t>
            </a:r>
            <a:r>
              <a:rPr lang="en-US" sz="1100" b="0" dirty="0" err="1">
                <a:latin typeface="Gotham" panose="02000504050000020004" charset="0"/>
                <a:cs typeface="Gotham" panose="02000504050000020004" charset="0"/>
              </a:rPr>
              <a:t>Dampak</a:t>
            </a:r>
            <a:r>
              <a:rPr lang="en-US" sz="1100" b="0" dirty="0">
                <a:latin typeface="Gotham" panose="02000504050000020004" charset="0"/>
                <a:cs typeface="Gotham" panose="02000504050000020004" charset="0"/>
              </a:rPr>
              <a:t> TAX Amnesty &amp; UU </a:t>
            </a:r>
            <a:r>
              <a:rPr lang="en-US" sz="1100" b="0" dirty="0" err="1">
                <a:latin typeface="Gotham" panose="02000504050000020004" charset="0"/>
                <a:cs typeface="Gotham" panose="02000504050000020004" charset="0"/>
              </a:rPr>
              <a:t>Harmonisasi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Perpajakan</a:t>
            </a:r>
            <a:r>
              <a:rPr lang="en-US" sz="1100" b="0" dirty="0">
                <a:latin typeface="Gotham" panose="02000504050000020004" charset="0"/>
                <a:cs typeface="Gotham" panose="02000504050000020004" charset="0"/>
              </a:rPr>
              <a:t> with Dedy </a:t>
            </a:r>
            <a:r>
              <a:rPr lang="en-US" sz="1100" b="0" dirty="0" err="1">
                <a:latin typeface="Gotham" panose="02000504050000020004" charset="0"/>
                <a:cs typeface="Gotham" panose="02000504050000020004" charset="0"/>
              </a:rPr>
              <a:t>Sidarta</a:t>
            </a:r>
            <a:r>
              <a:rPr lang="en-US" sz="1100" b="0" dirty="0">
                <a:latin typeface="Gotham" panose="02000504050000020004" charset="0"/>
                <a:cs typeface="Gotham" panose="02000504050000020004" charset="0"/>
              </a:rPr>
              <a:t>. Praxis </a:t>
            </a:r>
            <a:r>
              <a:rPr lang="en-US" sz="1100" b="0" dirty="0" err="1">
                <a:latin typeface="Gotham" panose="02000504050000020004" charset="0"/>
                <a:cs typeface="Gotham" panose="02000504050000020004" charset="0"/>
              </a:rPr>
              <a:t>Apartement</a:t>
            </a:r>
            <a:r>
              <a:rPr lang="en-US" sz="1100" b="0" dirty="0">
                <a:latin typeface="Gotham" panose="02000504050000020004" charset="0"/>
                <a:cs typeface="Gotham" panose="02000504050000020004" charset="0"/>
              </a:rPr>
              <a:t>, Surabaya. (20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x Governance and Law Society: Yuk </a:t>
            </a:r>
            <a:r>
              <a:rPr lang="en-US" sz="1100" b="0" dirty="0" err="1">
                <a:latin typeface="Gotham" panose="02000504050000020004" charset="0"/>
                <a:cs typeface="Gotham" panose="02000504050000020004" charset="0"/>
              </a:rPr>
              <a:t>Pahami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Hukum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Perpajakan</a:t>
            </a:r>
            <a:r>
              <a:rPr lang="en-US" sz="1100" b="0" dirty="0">
                <a:latin typeface="Gotham" panose="02000504050000020004" charset="0"/>
                <a:cs typeface="Gotham" panose="02000504050000020004" charset="0"/>
              </a:rPr>
              <a:t> with </a:t>
            </a:r>
            <a:r>
              <a:rPr lang="en-US" sz="1100" b="0" dirty="0" err="1">
                <a:latin typeface="Gotham" panose="02000504050000020004" charset="0"/>
                <a:cs typeface="Gotham" panose="02000504050000020004" charset="0"/>
              </a:rPr>
              <a:t>Fahrurozi</a:t>
            </a:r>
            <a:r>
              <a:rPr lang="en-US" sz="1100" b="0" dirty="0">
                <a:latin typeface="Gotham" panose="02000504050000020004" charset="0"/>
                <a:cs typeface="Gotham" panose="02000504050000020004" charset="0"/>
              </a:rPr>
              <a:t>, S.H., M.M. Live on IG , (23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Pameran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Serba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Serbi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Manten</a:t>
            </a:r>
            <a:r>
              <a:rPr lang="en-US" sz="1100" b="0" dirty="0">
                <a:latin typeface="Gotham" panose="02000504050000020004" charset="0"/>
                <a:cs typeface="Gotham" panose="02000504050000020004" charset="0"/>
              </a:rPr>
              <a:t> Expo. City of Tomorrow Mall, Surabaya. ( 23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Sosialisasi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Kebijakan</a:t>
            </a:r>
            <a:r>
              <a:rPr lang="en-US" sz="1100" b="0" dirty="0">
                <a:latin typeface="Gotham" panose="02000504050000020004" charset="0"/>
                <a:cs typeface="Gotham" panose="02000504050000020004" charset="0"/>
              </a:rPr>
              <a:t> SP PUR oleh Bank Indonesia </a:t>
            </a:r>
            <a:r>
              <a:rPr lang="en-US" sz="1100" b="0" dirty="0" err="1">
                <a:latin typeface="Gotham" panose="02000504050000020004" charset="0"/>
                <a:cs typeface="Gotham" panose="02000504050000020004" charset="0"/>
              </a:rPr>
              <a:t>Jatim</a:t>
            </a:r>
            <a:r>
              <a:rPr lang="en-US" sz="1100" b="0" dirty="0">
                <a:latin typeface="Gotham" panose="02000504050000020004" charset="0"/>
                <a:cs typeface="Gotham" panose="02000504050000020004" charset="0"/>
              </a:rPr>
              <a:t>. Kantor </a:t>
            </a:r>
            <a:r>
              <a:rPr lang="en-US" sz="1100" b="0" dirty="0" err="1">
                <a:latin typeface="Gotham" panose="02000504050000020004" charset="0"/>
                <a:cs typeface="Gotham" panose="02000504050000020004" charset="0"/>
              </a:rPr>
              <a:t>Perwakilan</a:t>
            </a:r>
            <a:r>
              <a:rPr lang="en-US" sz="1100" b="0" dirty="0">
                <a:latin typeface="Gotham" panose="02000504050000020004" charset="0"/>
                <a:cs typeface="Gotham" panose="02000504050000020004" charset="0"/>
              </a:rPr>
              <a:t> Bank Indonesia </a:t>
            </a:r>
            <a:r>
              <a:rPr lang="en-US" sz="1100" b="0" dirty="0" err="1">
                <a:latin typeface="Gotham" panose="02000504050000020004" charset="0"/>
                <a:cs typeface="Gotham" panose="02000504050000020004" charset="0"/>
              </a:rPr>
              <a:t>Jawa</a:t>
            </a:r>
            <a:r>
              <a:rPr lang="en-US" sz="1100" b="0" dirty="0">
                <a:latin typeface="Gotham" panose="02000504050000020004" charset="0"/>
                <a:cs typeface="Gotham" panose="02000504050000020004" charset="0"/>
              </a:rPr>
              <a:t> Timur, Surabaya. (24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“webinar: How to be a Professional MC with Excellent Skill” for </a:t>
            </a:r>
            <a:r>
              <a:rPr lang="en-US" sz="1100" b="0" dirty="0" err="1">
                <a:latin typeface="Gotham" panose="02000504050000020004" charset="0"/>
                <a:cs typeface="Gotham" panose="02000504050000020004" charset="0"/>
              </a:rPr>
              <a:t>GenBi</a:t>
            </a:r>
            <a:r>
              <a:rPr lang="en-US" sz="1100" b="0" dirty="0">
                <a:latin typeface="Gotham" panose="02000504050000020004" charset="0"/>
                <a:cs typeface="Gotham" panose="02000504050000020004" charset="0"/>
              </a:rPr>
              <a:t> UTM. Live on Zoom. (30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Strategi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Komunikasi</a:t>
            </a:r>
            <a:r>
              <a:rPr lang="en-US" sz="1100" b="0" dirty="0">
                <a:latin typeface="Gotham" panose="02000504050000020004" charset="0"/>
                <a:cs typeface="Gotham" panose="02000504050000020004" charset="0"/>
              </a:rPr>
              <a:t>” for BTN RO 3. </a:t>
            </a:r>
            <a:r>
              <a:rPr lang="en-US" sz="1100" b="0" dirty="0" err="1">
                <a:latin typeface="Gotham" panose="02000504050000020004" charset="0"/>
                <a:cs typeface="Gotham" panose="02000504050000020004" charset="0"/>
              </a:rPr>
              <a:t>Kampi</a:t>
            </a:r>
            <a:r>
              <a:rPr lang="en-US" sz="1100" b="0" dirty="0">
                <a:latin typeface="Gotham" panose="02000504050000020004" charset="0"/>
                <a:cs typeface="Gotham" panose="02000504050000020004" charset="0"/>
              </a:rPr>
              <a:t> Hotel, Surabaya. (01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for Welcoming </a:t>
            </a:r>
            <a:r>
              <a:rPr lang="en-US" sz="1100" b="0" dirty="0" err="1">
                <a:latin typeface="Gotham" panose="02000504050000020004" charset="0"/>
                <a:cs typeface="Gotham" panose="02000504050000020004" charset="0"/>
              </a:rPr>
              <a:t>Bestro</a:t>
            </a:r>
            <a:r>
              <a:rPr lang="en-US" sz="1100" b="0" dirty="0">
                <a:latin typeface="Gotham" panose="02000504050000020004" charset="0"/>
                <a:cs typeface="Gotham" panose="02000504050000020004" charset="0"/>
              </a:rPr>
              <a:t>. PT. </a:t>
            </a:r>
            <a:r>
              <a:rPr lang="en-US" sz="1100" b="0" dirty="0" err="1">
                <a:latin typeface="Gotham" panose="02000504050000020004" charset="0"/>
                <a:cs typeface="Gotham" panose="02000504050000020004" charset="0"/>
              </a:rPr>
              <a:t>Petrokimiagresik</a:t>
            </a:r>
            <a:r>
              <a:rPr lang="en-US" sz="1100" b="0" dirty="0">
                <a:latin typeface="Gotham" panose="02000504050000020004" charset="0"/>
                <a:cs typeface="Gotham" panose="02000504050000020004" charset="0"/>
              </a:rPr>
              <a:t> Wisma </a:t>
            </a:r>
            <a:r>
              <a:rPr lang="en-US" sz="1100" b="0" dirty="0" err="1">
                <a:latin typeface="Gotham" panose="02000504050000020004" charset="0"/>
                <a:cs typeface="Gotham" panose="02000504050000020004" charset="0"/>
              </a:rPr>
              <a:t>Kebomas</a:t>
            </a:r>
            <a:r>
              <a:rPr lang="en-US" sz="1100" b="0" dirty="0">
                <a:latin typeface="Gotham" panose="02000504050000020004" charset="0"/>
                <a:cs typeface="Gotham" panose="02000504050000020004" charset="0"/>
              </a:rPr>
              <a:t>, Gresik. (04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Font typeface="+mj-lt"/>
              <a:buAutoNum type="arabicPeriod"/>
            </a:pPr>
            <a:r>
              <a:rPr lang="en-US" sz="1100" b="0" dirty="0">
                <a:latin typeface="Gotham" panose="02000504050000020004" charset="0"/>
                <a:cs typeface="Gotham" panose="02000504050000020004" charset="0"/>
              </a:rPr>
              <a:t>Wedding of </a:t>
            </a:r>
            <a:r>
              <a:rPr lang="en-US" sz="1100" b="0" dirty="0" err="1">
                <a:latin typeface="Gotham" panose="02000504050000020004" charset="0"/>
                <a:cs typeface="Gotham" panose="02000504050000020004" charset="0"/>
              </a:rPr>
              <a:t>Letnan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Bagus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Hariyanto</a:t>
            </a:r>
            <a:r>
              <a:rPr lang="en-US" sz="1100" b="0" dirty="0">
                <a:latin typeface="Gotham" panose="02000504050000020004" charset="0"/>
                <a:cs typeface="Gotham" panose="02000504050000020004" charset="0"/>
              </a:rPr>
              <a:t> &amp; dr. </a:t>
            </a:r>
            <a:r>
              <a:rPr lang="en-US" sz="1100" b="0" dirty="0" err="1">
                <a:latin typeface="Gotham" panose="02000504050000020004" charset="0"/>
                <a:cs typeface="Gotham" panose="02000504050000020004" charset="0"/>
              </a:rPr>
              <a:t>Wahidah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Multazam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Stesia</a:t>
            </a:r>
            <a:r>
              <a:rPr lang="en-US" sz="1100" b="0" dirty="0">
                <a:latin typeface="Gotham" panose="02000504050000020004" charset="0"/>
                <a:cs typeface="Gotham" panose="02000504050000020004" charset="0"/>
              </a:rPr>
              <a:t> Surabaya. (05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2022).</a:t>
            </a:r>
          </a:p>
        </p:txBody>
      </p:sp>
      <p:sp>
        <p:nvSpPr>
          <p:cNvPr id="3" name="Text Box 2">
            <a:extLst>
              <a:ext uri="{FF2B5EF4-FFF2-40B4-BE49-F238E27FC236}">
                <a16:creationId xmlns:a16="http://schemas.microsoft.com/office/drawing/2014/main" id="{28B17486-0826-F29B-21C2-5B03B0206411}"/>
              </a:ext>
            </a:extLst>
          </p:cNvPr>
          <p:cNvSpPr txBox="1"/>
          <p:nvPr/>
        </p:nvSpPr>
        <p:spPr>
          <a:xfrm>
            <a:off x="6480000" y="360000"/>
            <a:ext cx="4500000" cy="5419725"/>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Fasilitator “Powerful Public Speaking in Digital Era” for Sinergibicara x Trainermuda.id. Live on Zoom. (06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Munas ke VII APVA Indonesia Tahun 2022 serta Penyelenggaraan Pelatihan Aplikasi Pelaporan Go Anti Money Laundring (GOAML) dan Edukasi Isu Seputar Transaksi Narkoba. Vasa Hotel, Surabaya. (08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Penguatan Core Bisnis dan Kompetensi untuk Menjawab RUPTL. R Hotel Rancamaya, Bogor. (09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Launching TribunLombok.com. Kantor Surya Tribun Jatim, Surabaya. (10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Fasilitator “Upscaling Presentation Skill” for Sinergi Bicara. Live on Zoom. (12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Pelantikan Pengurus Badan Kerjasama Organisasi Wanita (BKOW) Provinsi Jawa Timur. Gedung Negara Grahadi, Surabaya. (25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Indahnya Pernikahan Islami with Fedi Nuril. Live on IG @gajahduduk x @fedinuril. (25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Semarak Gernas BBI Optimis Jatim Bangkit 2022. Kantor Perwakilan Bank Indonesia Jawa Timur, Surabaya. (25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Fasilitator: “Sharing Dongeng: Yuk Kenali Voice Over” for Kumpul Dongeng. Live on Zoom. (26 Februari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Fasilitator “Strategi Komunikasi Tepat, Customer Meningkat Berkali Lipat” for Idea Cloud. Live on IG with @ideacloud x @rizqianiputri. (03 Maret 2022).</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Safe Talk: Waktu Habis Cuma buat Kerja? “Ini Nih Tips Buat Work Life Balance.” Live on IG @safecare with @asokaremadjas &amp; @catwomanizer. (04 Maret 2022).</a:t>
            </a:r>
          </a:p>
        </p:txBody>
      </p:sp>
      <p:grpSp>
        <p:nvGrpSpPr>
          <p:cNvPr id="12" name="Group 11">
            <a:extLst>
              <a:ext uri="{FF2B5EF4-FFF2-40B4-BE49-F238E27FC236}">
                <a16:creationId xmlns:a16="http://schemas.microsoft.com/office/drawing/2014/main" id="{C142DFC6-57F5-2F1D-4ECB-50E3074C536B}"/>
              </a:ext>
            </a:extLst>
          </p:cNvPr>
          <p:cNvGrpSpPr/>
          <p:nvPr/>
        </p:nvGrpSpPr>
        <p:grpSpPr>
          <a:xfrm>
            <a:off x="7517275" y="5940000"/>
            <a:ext cx="3764915" cy="337185"/>
            <a:chOff x="2893" y="10204"/>
            <a:chExt cx="5929" cy="531"/>
          </a:xfrm>
        </p:grpSpPr>
        <p:grpSp>
          <p:nvGrpSpPr>
            <p:cNvPr id="7" name="Group 6">
              <a:extLst>
                <a:ext uri="{FF2B5EF4-FFF2-40B4-BE49-F238E27FC236}">
                  <a16:creationId xmlns:a16="http://schemas.microsoft.com/office/drawing/2014/main" id="{BFD92BF2-70C5-8303-4E37-97D15A88091D}"/>
                </a:ext>
              </a:extLst>
            </p:cNvPr>
            <p:cNvGrpSpPr/>
            <p:nvPr/>
          </p:nvGrpSpPr>
          <p:grpSpPr>
            <a:xfrm>
              <a:off x="5895" y="10204"/>
              <a:ext cx="2927" cy="531"/>
              <a:chOff x="5895" y="10204"/>
              <a:chExt cx="2927" cy="531"/>
            </a:xfrm>
          </p:grpSpPr>
          <p:pic>
            <p:nvPicPr>
              <p:cNvPr id="2" name="Picture 1" descr="1">
                <a:extLst>
                  <a:ext uri="{FF2B5EF4-FFF2-40B4-BE49-F238E27FC236}">
                    <a16:creationId xmlns:a16="http://schemas.microsoft.com/office/drawing/2014/main" id="{DF1D5C80-12BD-E32A-04ED-EC24B1A06547}"/>
                  </a:ext>
                </a:extLst>
              </p:cNvPr>
              <p:cNvPicPr>
                <a:picLocks noChangeAspect="1"/>
              </p:cNvPicPr>
              <p:nvPr/>
            </p:nvPicPr>
            <p:blipFill>
              <a:blip r:embed="rId3"/>
              <a:stretch>
                <a:fillRect/>
              </a:stretch>
            </p:blipFill>
            <p:spPr>
              <a:xfrm>
                <a:off x="5895" y="10271"/>
                <a:ext cx="397" cy="397"/>
              </a:xfrm>
              <a:prstGeom prst="rect">
                <a:avLst/>
              </a:prstGeom>
            </p:spPr>
          </p:pic>
          <p:sp>
            <p:nvSpPr>
              <p:cNvPr id="38" name="Text Box 37">
                <a:extLst>
                  <a:ext uri="{FF2B5EF4-FFF2-40B4-BE49-F238E27FC236}">
                    <a16:creationId xmlns:a16="http://schemas.microsoft.com/office/drawing/2014/main" id="{E9AAF435-353E-3F0C-FB62-13E36814D83A}"/>
                  </a:ext>
                </a:extLst>
              </p:cNvPr>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a:extLst>
                <a:ext uri="{FF2B5EF4-FFF2-40B4-BE49-F238E27FC236}">
                  <a16:creationId xmlns:a16="http://schemas.microsoft.com/office/drawing/2014/main" id="{45CB791B-0631-73AE-9B74-DEE34EB77437}"/>
                </a:ext>
              </a:extLst>
            </p:cNvPr>
            <p:cNvGrpSpPr/>
            <p:nvPr/>
          </p:nvGrpSpPr>
          <p:grpSpPr>
            <a:xfrm>
              <a:off x="2893" y="10204"/>
              <a:ext cx="2916" cy="530"/>
              <a:chOff x="5895" y="10844"/>
              <a:chExt cx="2916" cy="530"/>
            </a:xfrm>
          </p:grpSpPr>
          <p:pic>
            <p:nvPicPr>
              <p:cNvPr id="4" name="Picture 3" descr="2">
                <a:extLst>
                  <a:ext uri="{FF2B5EF4-FFF2-40B4-BE49-F238E27FC236}">
                    <a16:creationId xmlns:a16="http://schemas.microsoft.com/office/drawing/2014/main" id="{3C8FE848-711B-6804-9F2B-EA5119538F47}"/>
                  </a:ext>
                </a:extLst>
              </p:cNvPr>
              <p:cNvPicPr>
                <a:picLocks noChangeAspect="1"/>
              </p:cNvPicPr>
              <p:nvPr/>
            </p:nvPicPr>
            <p:blipFill>
              <a:blip r:embed="rId4"/>
              <a:stretch>
                <a:fillRect/>
              </a:stretch>
            </p:blipFill>
            <p:spPr>
              <a:xfrm>
                <a:off x="5895" y="10911"/>
                <a:ext cx="397" cy="397"/>
              </a:xfrm>
              <a:prstGeom prst="rect">
                <a:avLst/>
              </a:prstGeom>
            </p:spPr>
          </p:pic>
          <p:sp>
            <p:nvSpPr>
              <p:cNvPr id="39" name="Text Box 38">
                <a:extLst>
                  <a:ext uri="{FF2B5EF4-FFF2-40B4-BE49-F238E27FC236}">
                    <a16:creationId xmlns:a16="http://schemas.microsoft.com/office/drawing/2014/main" id="{94FA3252-D46F-FD30-845B-D906ADCCC855}"/>
                  </a:ext>
                </a:extLst>
              </p:cNvPr>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a:extLst>
              <a:ext uri="{FF2B5EF4-FFF2-40B4-BE49-F238E27FC236}">
                <a16:creationId xmlns:a16="http://schemas.microsoft.com/office/drawing/2014/main" id="{7E16F3E9-898B-021A-F71E-4003787D887A}"/>
              </a:ext>
            </a:extLst>
          </p:cNvPr>
          <p:cNvGrpSpPr/>
          <p:nvPr/>
        </p:nvGrpSpPr>
        <p:grpSpPr>
          <a:xfrm>
            <a:off x="360000" y="5940000"/>
            <a:ext cx="2222500" cy="336550"/>
            <a:chOff x="5895" y="11484"/>
            <a:chExt cx="3500" cy="530"/>
          </a:xfrm>
        </p:grpSpPr>
        <p:pic>
          <p:nvPicPr>
            <p:cNvPr id="5" name="Picture 4" descr="3">
              <a:extLst>
                <a:ext uri="{FF2B5EF4-FFF2-40B4-BE49-F238E27FC236}">
                  <a16:creationId xmlns:a16="http://schemas.microsoft.com/office/drawing/2014/main" id="{7809E15D-384B-3DB5-7F36-56BA3170D765}"/>
                </a:ext>
              </a:extLst>
            </p:cNvPr>
            <p:cNvPicPr>
              <a:picLocks noChangeAspect="1"/>
            </p:cNvPicPr>
            <p:nvPr/>
          </p:nvPicPr>
          <p:blipFill>
            <a:blip r:embed="rId5"/>
            <a:stretch>
              <a:fillRect/>
            </a:stretch>
          </p:blipFill>
          <p:spPr>
            <a:xfrm>
              <a:off x="5895" y="11551"/>
              <a:ext cx="397" cy="397"/>
            </a:xfrm>
            <a:prstGeom prst="rect">
              <a:avLst/>
            </a:prstGeom>
          </p:spPr>
        </p:pic>
        <p:sp>
          <p:nvSpPr>
            <p:cNvPr id="41" name="Text Box 40">
              <a:extLst>
                <a:ext uri="{FF2B5EF4-FFF2-40B4-BE49-F238E27FC236}">
                  <a16:creationId xmlns:a16="http://schemas.microsoft.com/office/drawing/2014/main" id="{544CE5A2-E3DC-EC6A-F444-CFD5ABC21D35}"/>
                </a:ext>
              </a:extLst>
            </p:cNvPr>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a:extLst>
              <a:ext uri="{FF2B5EF4-FFF2-40B4-BE49-F238E27FC236}">
                <a16:creationId xmlns:a16="http://schemas.microsoft.com/office/drawing/2014/main" id="{92352CA0-2529-60DE-2E18-AE0DBBE8C00C}"/>
              </a:ext>
            </a:extLst>
          </p:cNvPr>
          <p:cNvGrpSpPr/>
          <p:nvPr/>
        </p:nvGrpSpPr>
        <p:grpSpPr>
          <a:xfrm>
            <a:off x="449580" y="4300175"/>
            <a:ext cx="1167765" cy="1456690"/>
            <a:chOff x="622" y="4773"/>
            <a:chExt cx="1839" cy="2294"/>
          </a:xfrm>
        </p:grpSpPr>
        <p:sp>
          <p:nvSpPr>
            <p:cNvPr id="13" name="Text Box 12">
              <a:extLst>
                <a:ext uri="{FF2B5EF4-FFF2-40B4-BE49-F238E27FC236}">
                  <a16:creationId xmlns:a16="http://schemas.microsoft.com/office/drawing/2014/main" id="{3FCC117E-8B28-A8E2-FCB9-319CD0B5FCBB}"/>
                </a:ext>
              </a:extLst>
            </p:cNvPr>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a:extLst>
                <a:ext uri="{FF2B5EF4-FFF2-40B4-BE49-F238E27FC236}">
                  <a16:creationId xmlns:a16="http://schemas.microsoft.com/office/drawing/2014/main" id="{FA083788-6D1F-3D42-7962-D1075D0769A5}"/>
                </a:ext>
              </a:extLst>
            </p:cNvPr>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extLst>
      <p:ext uri="{BB962C8B-B14F-4D97-AF65-F5344CB8AC3E}">
        <p14:creationId xmlns:p14="http://schemas.microsoft.com/office/powerpoint/2010/main" val="2835078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Fasilitator “Day One - Communication Training” for MS Glow. Live on zoom. (05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Pelantikan Kepala Kantor Regional II Badan Kepegawaian Negara Surabaya. Gedung Negara Grahadi, Surabaya. (07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Simposium Humas Pemerintah: Ciptakan Komunikasi Digital Berbasis Data. Atria Hotel, Malang. (08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Fasilitator “Day Two - Communication Training” for MS Glow. Live on Zoom. (11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Safe Talk: Enak Loh Jadi Content Creator! Emang Iya? Live on IG @safecare with @asokaremadjas. (18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Fasilitator “Day Three - Communication Training” for MS Glow. Live on Zoom. (12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Fasilitator “Sharing &amp; Coaching Session-MC &amp; Public Speaking” for BNI. Swiss Bellin International Hotel Manyar, Surabaya. (13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FGD: Forum Bisnis Strategis 2022 PT. PJB. Kantor PT. PJB, Surabaya. (14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FGD: Forum Bisnis Strategis 2022 PT. PJB. Online. (15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Launching of GalliPro Tect &amp; GalliPro. The Westin Hotel, Surabaya. (16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Safe Talk: Mengenal Isu Kesehatan Mental “Mental Health di Masa Pandemi. Live on IG @safecare with @asokaremadjas &amp; @hans.sivano. (18 Maret 2022).</a:t>
            </a:r>
          </a:p>
          <a:p>
            <a:pPr marL="288290" indent="-28829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Fasilitator “Professional Communication for Hospital” for RSUD Sidoarjo. Ruang Pertemuan Balai Bumi Majapahit, RSUD Sidoarjo. (19 Maret 2022).</a:t>
            </a:r>
          </a:p>
        </p:txBody>
      </p:sp>
      <p:sp>
        <p:nvSpPr>
          <p:cNvPr id="3" name="Text Box 2"/>
          <p:cNvSpPr txBox="1"/>
          <p:nvPr/>
        </p:nvSpPr>
        <p:spPr>
          <a:xfrm>
            <a:off x="6480000" y="360000"/>
            <a:ext cx="4500000" cy="5494655"/>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3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Jembatan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itu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disebut</a:t>
            </a:r>
            <a:r>
              <a:rPr lang="en-US" sz="1100" dirty="0">
                <a:latin typeface="Gotham" panose="02000504050000020004" charset="0"/>
                <a:cs typeface="Gotham" panose="02000504050000020004" charset="0"/>
                <a:sym typeface="+mn-ea"/>
              </a:rPr>
              <a:t> Moderator (</a:t>
            </a:r>
            <a:r>
              <a:rPr lang="en-US" sz="1100" dirty="0" err="1">
                <a:latin typeface="Gotham" panose="02000504050000020004" charset="0"/>
                <a:cs typeface="Gotham" panose="02000504050000020004" charset="0"/>
                <a:sym typeface="+mn-ea"/>
              </a:rPr>
              <a:t>sebuah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kelas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praktik</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Hotel Ibis Budget </a:t>
            </a:r>
            <a:r>
              <a:rPr lang="en-US" sz="1100" dirty="0" err="1">
                <a:latin typeface="Gotham" panose="02000504050000020004" charset="0"/>
                <a:cs typeface="Gotham" panose="02000504050000020004" charset="0"/>
                <a:sym typeface="+mn-ea"/>
              </a:rPr>
              <a:t>Diponegoro</a:t>
            </a:r>
            <a:r>
              <a:rPr lang="en-US" sz="1100" dirty="0">
                <a:latin typeface="Gotham" panose="02000504050000020004" charset="0"/>
                <a:cs typeface="Gotham" panose="02000504050000020004" charset="0"/>
                <a:sym typeface="+mn-ea"/>
              </a:rPr>
              <a:t>, Surabaya. (20 </a:t>
            </a:r>
            <a:r>
              <a:rPr lang="en-US" sz="1100" dirty="0" err="1">
                <a:latin typeface="Gotham" panose="02000504050000020004" charset="0"/>
                <a:cs typeface="Gotham" panose="02000504050000020004" charset="0"/>
                <a:sym typeface="+mn-ea"/>
              </a:rPr>
              <a:t>Maret</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3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&amp; Personal Branding - </a:t>
            </a:r>
            <a:r>
              <a:rPr lang="en-US" sz="1100" dirty="0" err="1">
                <a:latin typeface="Gotham" panose="02000504050000020004" charset="0"/>
                <a:cs typeface="Gotham" panose="02000504050000020004" charset="0"/>
                <a:sym typeface="+mn-ea"/>
              </a:rPr>
              <a:t>Karantina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Pertama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Pemilihan</a:t>
            </a:r>
            <a:r>
              <a:rPr lang="en-US" sz="1100" dirty="0">
                <a:latin typeface="Gotham" panose="02000504050000020004" charset="0"/>
                <a:cs typeface="Gotham" panose="02000504050000020004" charset="0"/>
                <a:sym typeface="+mn-ea"/>
              </a:rPr>
              <a:t> Putra Putri </a:t>
            </a:r>
            <a:r>
              <a:rPr lang="en-US" sz="1100" dirty="0" err="1">
                <a:latin typeface="Gotham" panose="02000504050000020004" charset="0"/>
                <a:cs typeface="Gotham" panose="02000504050000020004" charset="0"/>
                <a:sym typeface="+mn-ea"/>
              </a:rPr>
              <a:t>Pariwisata</a:t>
            </a:r>
            <a:r>
              <a:rPr lang="en-US" sz="1100" dirty="0">
                <a:latin typeface="Gotham" panose="02000504050000020004" charset="0"/>
                <a:cs typeface="Gotham" panose="02000504050000020004" charset="0"/>
                <a:sym typeface="+mn-ea"/>
              </a:rPr>
              <a:t> Hulu Sungai Tengah 2022” for </a:t>
            </a:r>
            <a:r>
              <a:rPr lang="en-US" sz="1100" dirty="0" err="1">
                <a:latin typeface="Gotham" panose="02000504050000020004" charset="0"/>
                <a:cs typeface="Gotham" panose="02000504050000020004" charset="0"/>
                <a:sym typeface="+mn-ea"/>
              </a:rPr>
              <a:t>Dinas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Kepemudaan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Olahraga</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Pariwisata</a:t>
            </a:r>
            <a:r>
              <a:rPr lang="en-US" sz="1100" dirty="0">
                <a:latin typeface="Gotham" panose="02000504050000020004" charset="0"/>
                <a:cs typeface="Gotham" panose="02000504050000020004" charset="0"/>
                <a:sym typeface="+mn-ea"/>
              </a:rPr>
              <a:t> Hulu Sungai Tengah, Kalimantan Selatan. </a:t>
            </a:r>
            <a:r>
              <a:rPr lang="en-US" sz="1100" dirty="0" err="1">
                <a:latin typeface="Gotham" panose="02000504050000020004" charset="0"/>
                <a:cs typeface="Gotham" panose="02000504050000020004" charset="0"/>
                <a:sym typeface="+mn-ea"/>
              </a:rPr>
              <a:t>Barabai</a:t>
            </a:r>
            <a:r>
              <a:rPr lang="en-US" sz="1100" dirty="0">
                <a:latin typeface="Gotham" panose="02000504050000020004" charset="0"/>
                <a:cs typeface="Gotham" panose="02000504050000020004" charset="0"/>
                <a:sym typeface="+mn-ea"/>
              </a:rPr>
              <a:t>, Kalimantan Selatan. (22 </a:t>
            </a:r>
            <a:r>
              <a:rPr lang="en-US" sz="1100" dirty="0" err="1">
                <a:latin typeface="Gotham" panose="02000504050000020004" charset="0"/>
                <a:cs typeface="Gotham" panose="02000504050000020004" charset="0"/>
                <a:sym typeface="+mn-ea"/>
              </a:rPr>
              <a:t>Maret</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36"/>
            </a:pPr>
            <a:r>
              <a:rPr lang="en-US" sz="1100" dirty="0" err="1">
                <a:latin typeface="Gotham" panose="02000504050000020004" charset="0"/>
                <a:cs typeface="Gotham" panose="02000504050000020004" charset="0"/>
                <a:sym typeface="+mn-ea"/>
              </a:rPr>
              <a:t>Sarasehan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Hebitren</a:t>
            </a:r>
            <a:r>
              <a:rPr lang="en-US" sz="1100" dirty="0">
                <a:latin typeface="Gotham" panose="02000504050000020004" charset="0"/>
                <a:cs typeface="Gotham" panose="02000504050000020004" charset="0"/>
                <a:sym typeface="+mn-ea"/>
              </a:rPr>
              <a:t> Se-</a:t>
            </a:r>
            <a:r>
              <a:rPr lang="en-US" sz="1100" dirty="0" err="1">
                <a:latin typeface="Gotham" panose="02000504050000020004" charset="0"/>
                <a:cs typeface="Gotham" panose="02000504050000020004" charset="0"/>
                <a:sym typeface="+mn-ea"/>
              </a:rPr>
              <a:t>Jawa</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Rakorwil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Hebitren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Jawa</a:t>
            </a:r>
            <a:r>
              <a:rPr lang="en-US" sz="1100" dirty="0">
                <a:latin typeface="Gotham" panose="02000504050000020004" charset="0"/>
                <a:cs typeface="Gotham" panose="02000504050000020004" charset="0"/>
                <a:sym typeface="+mn-ea"/>
              </a:rPr>
              <a:t> Timur 2022. Grand </a:t>
            </a:r>
            <a:r>
              <a:rPr lang="en-US" sz="1100" dirty="0" err="1">
                <a:latin typeface="Gotham" panose="02000504050000020004" charset="0"/>
                <a:cs typeface="Gotham" panose="02000504050000020004" charset="0"/>
                <a:sym typeface="+mn-ea"/>
              </a:rPr>
              <a:t>Dafam</a:t>
            </a:r>
            <a:r>
              <a:rPr lang="en-US" sz="1100" dirty="0">
                <a:latin typeface="Gotham" panose="02000504050000020004" charset="0"/>
                <a:cs typeface="Gotham" panose="02000504050000020004" charset="0"/>
                <a:sym typeface="+mn-ea"/>
              </a:rPr>
              <a:t> Signature Hotel, Surabaya. (24 </a:t>
            </a:r>
            <a:r>
              <a:rPr lang="en-US" sz="1100" dirty="0" err="1">
                <a:latin typeface="Gotham" panose="02000504050000020004" charset="0"/>
                <a:cs typeface="Gotham" panose="02000504050000020004" charset="0"/>
                <a:sym typeface="+mn-ea"/>
              </a:rPr>
              <a:t>Maret</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36"/>
            </a:pPr>
            <a:r>
              <a:rPr lang="en-US" sz="1100" dirty="0" err="1">
                <a:latin typeface="Gotham" panose="02000504050000020004" charset="0"/>
                <a:cs typeface="Gotham" panose="02000504050000020004" charset="0"/>
                <a:sym typeface="+mn-ea"/>
              </a:rPr>
              <a:t>Rakor</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Sosialisasi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Kebujakan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Kebudayaan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Pariwisata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Persiapan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Kongres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Kebudayaan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Jawa</a:t>
            </a:r>
            <a:r>
              <a:rPr lang="en-US" sz="1100" dirty="0">
                <a:latin typeface="Gotham" panose="02000504050000020004" charset="0"/>
                <a:cs typeface="Gotham" panose="02000504050000020004" charset="0"/>
                <a:sym typeface="+mn-ea"/>
              </a:rPr>
              <a:t> (KKJ) III di </a:t>
            </a:r>
            <a:r>
              <a:rPr lang="en-US" sz="1100" dirty="0" err="1">
                <a:latin typeface="Gotham" panose="02000504050000020004" charset="0"/>
                <a:cs typeface="Gotham" panose="02000504050000020004" charset="0"/>
                <a:sym typeface="+mn-ea"/>
              </a:rPr>
              <a:t>Provinsi</a:t>
            </a:r>
            <a:r>
              <a:rPr lang="en-US" sz="1100" dirty="0">
                <a:latin typeface="Gotham" panose="02000504050000020004" charset="0"/>
                <a:cs typeface="Gotham" panose="02000504050000020004" charset="0"/>
                <a:sym typeface="+mn-ea"/>
              </a:rPr>
              <a:t> DI Yogyakarta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2022.” </a:t>
            </a:r>
            <a:r>
              <a:rPr lang="en-US" sz="1100" dirty="0" err="1">
                <a:latin typeface="Gotham" panose="02000504050000020004" charset="0"/>
                <a:cs typeface="Gotham" panose="02000504050000020004" charset="0"/>
                <a:sym typeface="+mn-ea"/>
              </a:rPr>
              <a:t>Ijen</a:t>
            </a:r>
            <a:r>
              <a:rPr lang="en-US" sz="1100" dirty="0">
                <a:latin typeface="Gotham" panose="02000504050000020004" charset="0"/>
                <a:cs typeface="Gotham" panose="02000504050000020004" charset="0"/>
                <a:sym typeface="+mn-ea"/>
              </a:rPr>
              <a:t> Suites &amp; Resort, Malang. (24-25 </a:t>
            </a:r>
            <a:r>
              <a:rPr lang="en-US" sz="1100" dirty="0" err="1">
                <a:latin typeface="Gotham" panose="02000504050000020004" charset="0"/>
                <a:cs typeface="Gotham" panose="02000504050000020004" charset="0"/>
                <a:sym typeface="+mn-ea"/>
              </a:rPr>
              <a:t>Maret</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36"/>
            </a:pPr>
            <a:r>
              <a:rPr lang="en-US" sz="1100" dirty="0">
                <a:latin typeface="Gotham" panose="02000504050000020004" charset="0"/>
                <a:cs typeface="Gotham" panose="02000504050000020004" charset="0"/>
                <a:sym typeface="+mn-ea"/>
              </a:rPr>
              <a:t>Invest Smart webinar: </a:t>
            </a:r>
            <a:r>
              <a:rPr lang="en-US" sz="1100" dirty="0" err="1">
                <a:latin typeface="Gotham" panose="02000504050000020004" charset="0"/>
                <a:cs typeface="Gotham" panose="02000504050000020004" charset="0"/>
                <a:sym typeface="+mn-ea"/>
              </a:rPr>
              <a:t>Membangun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Generasi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Cerdas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Investasi</a:t>
            </a:r>
            <a:r>
              <a:rPr lang="en-US" sz="1100" dirty="0">
                <a:latin typeface="Gotham" panose="02000504050000020004" charset="0"/>
                <a:cs typeface="Gotham" panose="02000504050000020004" charset="0"/>
                <a:sym typeface="+mn-ea"/>
              </a:rPr>
              <a:t> di Indonesia. Kantor Surya </a:t>
            </a:r>
            <a:r>
              <a:rPr lang="en-US" sz="1100" dirty="0" err="1">
                <a:latin typeface="Gotham" panose="02000504050000020004" charset="0"/>
                <a:cs typeface="Gotham" panose="02000504050000020004" charset="0"/>
                <a:sym typeface="+mn-ea"/>
              </a:rPr>
              <a:t>Tribun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Jatim</a:t>
            </a:r>
            <a:r>
              <a:rPr lang="en-US" sz="1100" dirty="0">
                <a:latin typeface="Gotham" panose="02000504050000020004" charset="0"/>
                <a:cs typeface="Gotham" panose="02000504050000020004" charset="0"/>
                <a:sym typeface="+mn-ea"/>
              </a:rPr>
              <a:t>, Surabaya. (29 </a:t>
            </a:r>
            <a:r>
              <a:rPr lang="en-US" sz="1100" dirty="0" err="1">
                <a:latin typeface="Gotham" panose="02000504050000020004" charset="0"/>
                <a:cs typeface="Gotham" panose="02000504050000020004" charset="0"/>
                <a:sym typeface="+mn-ea"/>
              </a:rPr>
              <a:t>Maret</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36"/>
            </a:pPr>
            <a:r>
              <a:rPr lang="en-US" sz="1100" dirty="0">
                <a:latin typeface="Gotham" panose="02000504050000020004" charset="0"/>
                <a:cs typeface="Gotham" panose="02000504050000020004" charset="0"/>
                <a:sym typeface="+mn-ea"/>
              </a:rPr>
              <a:t>Forum </a:t>
            </a:r>
            <a:r>
              <a:rPr lang="en-US" sz="1100" dirty="0" err="1">
                <a:latin typeface="Gotham" panose="02000504050000020004" charset="0"/>
                <a:cs typeface="Gotham" panose="02000504050000020004" charset="0"/>
                <a:sym typeface="+mn-ea"/>
              </a:rPr>
              <a:t>Inspirasi</a:t>
            </a:r>
            <a:r>
              <a:rPr lang="en-US" sz="1100" dirty="0">
                <a:latin typeface="Gotham" panose="02000504050000020004" charset="0"/>
                <a:cs typeface="Gotham" panose="02000504050000020004" charset="0"/>
                <a:sym typeface="+mn-ea"/>
              </a:rPr>
              <a:t> Nasional: </a:t>
            </a:r>
            <a:r>
              <a:rPr lang="en-US" sz="1100" dirty="0" err="1">
                <a:latin typeface="Gotham" panose="02000504050000020004" charset="0"/>
                <a:cs typeface="Gotham" panose="02000504050000020004" charset="0"/>
                <a:sym typeface="+mn-ea"/>
              </a:rPr>
              <a:t>Kolaborasi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Indonesia. JS </a:t>
            </a:r>
            <a:r>
              <a:rPr lang="en-US" sz="1100" dirty="0" err="1">
                <a:latin typeface="Gotham" panose="02000504050000020004" charset="0"/>
                <a:cs typeface="Gotham" panose="02000504050000020004" charset="0"/>
                <a:sym typeface="+mn-ea"/>
              </a:rPr>
              <a:t>Luwansa</a:t>
            </a:r>
            <a:r>
              <a:rPr lang="en-US" sz="1100" dirty="0">
                <a:latin typeface="Gotham" panose="02000504050000020004" charset="0"/>
                <a:cs typeface="Gotham" panose="02000504050000020004" charset="0"/>
                <a:sym typeface="+mn-ea"/>
              </a:rPr>
              <a:t> Hotel, Jakarta. (30 </a:t>
            </a:r>
            <a:r>
              <a:rPr lang="en-US" sz="1100" dirty="0" err="1">
                <a:latin typeface="Gotham" panose="02000504050000020004" charset="0"/>
                <a:cs typeface="Gotham" panose="02000504050000020004" charset="0"/>
                <a:sym typeface="+mn-ea"/>
              </a:rPr>
              <a:t>Maret</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36"/>
            </a:pPr>
            <a:r>
              <a:rPr lang="en-US" sz="1100" dirty="0" err="1">
                <a:latin typeface="Gotham" panose="02000504050000020004" charset="0"/>
                <a:cs typeface="Gotham" panose="02000504050000020004" charset="0"/>
                <a:sym typeface="+mn-ea"/>
              </a:rPr>
              <a:t>Nyaman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Berpuasa</a:t>
            </a:r>
            <a:r>
              <a:rPr lang="en-US" sz="1100" dirty="0">
                <a:latin typeface="Gotham" panose="02000504050000020004" charset="0"/>
                <a:cs typeface="Gotham" panose="02000504050000020004" charset="0"/>
                <a:sym typeface="+mn-ea"/>
              </a:rPr>
              <a:t> Ala </a:t>
            </a:r>
            <a:r>
              <a:rPr lang="en-US" sz="1100" dirty="0" err="1">
                <a:latin typeface="Gotham" panose="02000504050000020004" charset="0"/>
                <a:cs typeface="Gotham" panose="02000504050000020004" charset="0"/>
                <a:sym typeface="+mn-ea"/>
              </a:rPr>
              <a:t>Busui</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mamabearid</a:t>
            </a:r>
            <a:r>
              <a:rPr lang="en-US" sz="1100" dirty="0">
                <a:latin typeface="Gotham" panose="02000504050000020004" charset="0"/>
                <a:cs typeface="Gotham" panose="02000504050000020004" charset="0"/>
                <a:sym typeface="+mn-ea"/>
              </a:rPr>
              <a:t>. (31 </a:t>
            </a:r>
            <a:r>
              <a:rPr lang="en-US" sz="1100" dirty="0" err="1">
                <a:latin typeface="Gotham" panose="02000504050000020004" charset="0"/>
                <a:cs typeface="Gotham" panose="02000504050000020004" charset="0"/>
                <a:sym typeface="+mn-ea"/>
              </a:rPr>
              <a:t>Maret</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36"/>
            </a:pPr>
            <a:r>
              <a:rPr lang="en-US" sz="1100" dirty="0">
                <a:latin typeface="Gotham" panose="02000504050000020004" charset="0"/>
                <a:cs typeface="Gotham" panose="02000504050000020004" charset="0"/>
                <a:sym typeface="+mn-ea"/>
              </a:rPr>
              <a:t>Between Writing and Facilitating: a (not so long) Story Behind </a:t>
            </a:r>
            <a:r>
              <a:rPr lang="en-US" sz="1100" dirty="0" err="1">
                <a:latin typeface="Gotham" panose="02000504050000020004" charset="0"/>
                <a:cs typeface="Gotham" panose="02000504050000020004" charset="0"/>
                <a:sym typeface="+mn-ea"/>
              </a:rPr>
              <a:t>Eureks</a:t>
            </a:r>
            <a:r>
              <a:rPr lang="en-US" sz="1100" dirty="0">
                <a:latin typeface="Gotham" panose="02000504050000020004" charset="0"/>
                <a:cs typeface="Gotham" panose="02000504050000020004" charset="0"/>
                <a:sym typeface="+mn-ea"/>
              </a:rPr>
              <a:t> Book with </a:t>
            </a:r>
            <a:r>
              <a:rPr lang="en-US" sz="1100" dirty="0" err="1">
                <a:latin typeface="Gotham" panose="02000504050000020004" charset="0"/>
                <a:cs typeface="Gotham" panose="02000504050000020004" charset="0"/>
                <a:sym typeface="+mn-ea"/>
              </a:rPr>
              <a:t>Fakhrul</a:t>
            </a:r>
            <a:r>
              <a:rPr lang="en-US" sz="1100" dirty="0">
                <a:latin typeface="Gotham" panose="02000504050000020004" charset="0"/>
                <a:cs typeface="Gotham" panose="02000504050000020004" charset="0"/>
                <a:sym typeface="+mn-ea"/>
              </a:rPr>
              <a:t> Rizal. Live on IG @</a:t>
            </a:r>
            <a:r>
              <a:rPr lang="en-US" sz="1100" dirty="0" err="1">
                <a:latin typeface="Gotham" panose="02000504050000020004" charset="0"/>
                <a:cs typeface="Gotham" panose="02000504050000020004" charset="0"/>
                <a:sym typeface="+mn-ea"/>
              </a:rPr>
              <a:t>rizqianiputri</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fakhrul.eureka</a:t>
            </a:r>
            <a:r>
              <a:rPr lang="en-US" sz="1100" dirty="0">
                <a:latin typeface="Gotham" panose="02000504050000020004" charset="0"/>
                <a:cs typeface="Gotham" panose="02000504050000020004" charset="0"/>
                <a:sym typeface="+mn-ea"/>
              </a:rPr>
              <a:t>. ( 01 April 2022).</a:t>
            </a:r>
          </a:p>
          <a:p>
            <a:pPr marL="228600" indent="-228600" fontAlgn="auto">
              <a:lnSpc>
                <a:spcPct val="90000"/>
              </a:lnSpc>
              <a:spcAft>
                <a:spcPts val="600"/>
              </a:spcAft>
              <a:buFont typeface="+mj-lt"/>
              <a:buAutoNum type="arabicPeriod" startAt="36"/>
            </a:pPr>
            <a:r>
              <a:rPr lang="en-US" sz="1100" dirty="0">
                <a:latin typeface="Gotham" panose="02000504050000020004" charset="0"/>
                <a:cs typeface="Gotham" panose="02000504050000020004" charset="0"/>
                <a:sym typeface="+mn-ea"/>
              </a:rPr>
              <a:t>Tips and Trick Jaga </a:t>
            </a:r>
            <a:r>
              <a:rPr lang="en-US" sz="1100" dirty="0" err="1">
                <a:latin typeface="Gotham" panose="02000504050000020004" charset="0"/>
                <a:cs typeface="Gotham" panose="02000504050000020004" charset="0"/>
                <a:sym typeface="+mn-ea"/>
              </a:rPr>
              <a:t>Kesehatan</a:t>
            </a:r>
            <a:r>
              <a:rPr lang="en-US" sz="1100" dirty="0">
                <a:latin typeface="Gotham" panose="02000504050000020004" charset="0"/>
                <a:cs typeface="Gotham" panose="02000504050000020004" charset="0"/>
                <a:sym typeface="+mn-ea"/>
              </a:rPr>
              <a:t> Gigi dan </a:t>
            </a:r>
            <a:r>
              <a:rPr lang="en-US" sz="1100" dirty="0" err="1">
                <a:latin typeface="Gotham" panose="02000504050000020004" charset="0"/>
                <a:cs typeface="Gotham" panose="02000504050000020004" charset="0"/>
                <a:sym typeface="+mn-ea"/>
              </a:rPr>
              <a:t>Mulut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Edisi</a:t>
            </a:r>
            <a:r>
              <a:rPr lang="en-US" sz="1100" dirty="0">
                <a:latin typeface="Gotham" panose="02000504050000020004" charset="0"/>
                <a:cs typeface="Gotham" panose="02000504050000020004" charset="0"/>
                <a:sym typeface="+mn-ea"/>
              </a:rPr>
              <a:t> Ramadan)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drg</a:t>
            </a:r>
            <a:r>
              <a:rPr lang="en-US" sz="1100" dirty="0">
                <a:latin typeface="Gotham" panose="02000504050000020004" charset="0"/>
                <a:cs typeface="Gotham" panose="02000504050000020004" charset="0"/>
                <a:sym typeface="+mn-ea"/>
              </a:rPr>
              <a:t>. Christian dan </a:t>
            </a:r>
            <a:r>
              <a:rPr lang="en-US" sz="1100" dirty="0" err="1">
                <a:latin typeface="Gotham" panose="02000504050000020004" charset="0"/>
                <a:cs typeface="Gotham" panose="02000504050000020004" charset="0"/>
                <a:sym typeface="+mn-ea"/>
              </a:rPr>
              <a:t>drg</a:t>
            </a:r>
            <a:r>
              <a:rPr lang="en-US" sz="1100" dirty="0">
                <a:latin typeface="Gotham" panose="02000504050000020004" charset="0"/>
                <a:cs typeface="Gotham" panose="02000504050000020004" charset="0"/>
                <a:sym typeface="+mn-ea"/>
              </a:rPr>
              <a:t>. Vania. Live on IG @</a:t>
            </a:r>
            <a:r>
              <a:rPr lang="en-US" sz="1100" dirty="0" err="1">
                <a:latin typeface="Gotham" panose="02000504050000020004" charset="0"/>
                <a:cs typeface="Gotham" panose="02000504050000020004" charset="0"/>
                <a:sym typeface="+mn-ea"/>
              </a:rPr>
              <a:t>apotektiara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dentalandclinicsby</a:t>
            </a:r>
            <a:r>
              <a:rPr lang="en-US" sz="1100" dirty="0">
                <a:latin typeface="Gotham" panose="02000504050000020004" charset="0"/>
                <a:cs typeface="Gotham" panose="02000504050000020004" charset="0"/>
                <a:sym typeface="+mn-ea"/>
              </a:rPr>
              <a:t>. (01 April 2022).</a:t>
            </a:r>
          </a:p>
          <a:p>
            <a:pPr marL="228600" indent="-228600" fontAlgn="auto">
              <a:lnSpc>
                <a:spcPct val="90000"/>
              </a:lnSpc>
              <a:spcAft>
                <a:spcPts val="600"/>
              </a:spcAft>
              <a:buFont typeface="+mj-lt"/>
              <a:buAutoNum type="arabicPeriod" startAt="36"/>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“How to Create Digital Story Telling?”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x Citra Permata. Grand </a:t>
            </a:r>
            <a:r>
              <a:rPr lang="en-US" sz="1100" dirty="0" err="1">
                <a:latin typeface="Gotham" panose="02000504050000020004" charset="0"/>
                <a:cs typeface="Gotham" panose="02000504050000020004" charset="0"/>
                <a:sym typeface="+mn-ea"/>
              </a:rPr>
              <a:t>Sungkono</a:t>
            </a:r>
            <a:r>
              <a:rPr lang="en-US" sz="1100" dirty="0">
                <a:latin typeface="Gotham" panose="02000504050000020004" charset="0"/>
                <a:cs typeface="Gotham" panose="02000504050000020004" charset="0"/>
                <a:sym typeface="+mn-ea"/>
              </a:rPr>
              <a:t> Lagoon, Surabaya. (07 April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Safe Talk: Deep Talk about Mental Health with Coach Hans Sivano. Live on IG @safecare x @hans.sivano. (08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Mimpi, Kontribusi, Kolaborasi “Lebih dekat dengan Anna Winoto - Team Leader KOMPAK.” Live on IG @rizqianiputri x @annawinoto. (09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Buka Puasa Bersama dengan Tausiyah Ustadz Wijayanto. The Westin Hotel, Surabaya. (15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Buka Puasa Bersama dengan Tausiyah Gus Miftah. The Westin Hotel, Surabaya. (15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Talkshow Ramadan Kolaborasi dengan Masjid Ampel. Live on IG @semengresikpfficial. (17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Sharing “Cara Bicaramu Gaya Hidupmu.” Live on IG @rizqianiputri x @gracemamahit x @yuris_sabrina. (18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“Pentingnya Manajemen Risiko” lebih dekat dengan Bobby Yulandika Putra. Live on IG @rizqianiputri x @bobbyyulandikaputra dan @sinergibicara x @prosperosolutions. (19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Laskar UMKM Bangka Belitung Mendunia. Kantor Surya Tribun Jatim Surabaya. (20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Buka Puasa Bersama Keluarga Besar Dharma Lautan Utama Grup dalam Rangka Peringatan Hari Kartini 2022. Hotel Aston Inn Gresik. (21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Safe Talk: Deep Talk about Mental Health #2 with Coach Hans Sivano. Live on IG @safecare, (22 April 2022).</a:t>
            </a:r>
          </a:p>
          <a:p>
            <a:pPr marL="288290" indent="-28829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Cluster Beryl Pemilihan Unit Beryl Permata Sukodono Raya. XXI Lounge Ciputra World, Surabaya. (23 April 2022).</a:t>
            </a:r>
          </a:p>
        </p:txBody>
      </p:sp>
      <p:sp>
        <p:nvSpPr>
          <p:cNvPr id="3" name="Text Box 2"/>
          <p:cNvSpPr txBox="1"/>
          <p:nvPr/>
        </p:nvSpPr>
        <p:spPr>
          <a:xfrm>
            <a:off x="6480000" y="360000"/>
            <a:ext cx="4500000" cy="5115560"/>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Bicara Literasi Digital: Menumbuhkan Rasa Kebangsaan Milenial di Bulan Ramadhan. Studio JTV, Surabaya. (24 April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Makin Semangat di 10 Malam Terakhir bersama Ustadz Handy Bonny. Live on IG @gajahduduk_id. (25 April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Tribun Jatim: Opening Ceremony Gema Ramadhan bersama UMKM Kartini Jatim. Grand City Mall, Surabaya. (26 April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Talkshow “Bergerak Hidupkan Harapan Bersama UMKM.” Grand City Mall, Surabaya. (28 April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Fasilitator “Bikin Script &amp; Voice Over untuk Produkmu!” for Sinergi Bicara x Tribun Jatim. Ruang Workshop East Atrium Grand City Mall, Surabaya. (28 April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Wedding of Tika &amp; Genta. Bangkalan. (07 Mei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Fasilitator “Ngopi #25 “Soft Skill Awarness; Public Speaking, Creative, Innovative” for Arah Pemuda. Live on IG @arahpemuda x @rizqianiputri. (10 Mei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Multi Stakholder Forum 2022: Bangun Sinergi Berintegritas, Bersama Menuju Jawa Timur Bangkit. Shangri-La Hotel, Surabaya. (12 Mei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Fasilitator “Public Speaking, Presentation, and Coaching” for BNI Wilayah 06. Auditorium BNI Graha Pangeran. (12-13 Mei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Safe Talk: Safe/Toxic Relationship with Laura Muljadi. Live on Ig @safecare. (13 Mei 2022)</a:t>
            </a:r>
          </a:p>
          <a:p>
            <a:pPr marL="228600" indent="-228600" fontAlgn="auto">
              <a:lnSpc>
                <a:spcPct val="90000"/>
              </a:lnSpc>
              <a:spcAft>
                <a:spcPts val="600"/>
              </a:spcAft>
              <a:buFont typeface="+mj-lt"/>
              <a:buAutoNum type="arabicPeriod" startAt="57"/>
            </a:pPr>
            <a:r>
              <a:rPr lang="en-US" sz="1100">
                <a:latin typeface="Gotham" panose="02000504050000020004" charset="0"/>
                <a:cs typeface="Gotham" panose="02000504050000020004" charset="0"/>
                <a:sym typeface="+mn-ea"/>
              </a:rPr>
              <a:t>Lokakarya “Advokasi Kebijakan KOMPAK: Pembelajaran dari Implementasi dan Studi Kompak.” Jakarta. (17-18 Mei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Fasilitator “Public Speaking and Communication Training” for Ladang Lima. Ruang Meeting CV. Agung Bumi Agro Rungkut Industri, Surabaya. (21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G20 Indonesia 2022: “Capacity Building Pesantren Digipreneur” Optimizing Digital Technology for The Economy Development of Pesantren.” JW Mariott, Surabaya. (24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Apakah Bedah Plastik Sama dengan Bedah Estetik? Live on IG @apotektiara. (24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Safe Talk: Curhat Before After Nikah with Laura Muljadi. Live on IG @safecare. (27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Workshop Premature: Seminar Online Berbasis Tim dalam Penanganan Bayi Lahir Prematur di Rumah Sakit. Live on Zoom. (28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Wedding of Yayan &amp; Devi. The Vasa Hotel, Surabaya. (28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HUT IGTKI PGRI Ke 72 Tahun. Stadion Bumi Moro AL, Surabaya. (29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Silaturahmi &amp; Halal Bihalal Paguyuban Sandhyakara Murti Jawa Timur. Hotel Santika Premier, Surabaya. (30 Mei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Santri DIgital, Bisa Yuk, Bisa! #lebihdekat dengan Ibnu Arif (Digital Marketing &amp; Product Manager 1000 Santri Digital). Live on IG @rizqianiputri &amp; @ib.nu_arif. (04 Juni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Jawa Pos Beauty Fest 2022: Wardah Beauty #bergerakhidupkanharapan. Pakuwon Mall Surabaya. (05 Juni 2022).</a:t>
            </a:r>
          </a:p>
          <a:p>
            <a:pPr marL="288290" indent="-288290" fontAlgn="auto">
              <a:lnSpc>
                <a:spcPct val="90000"/>
              </a:lnSpc>
              <a:spcAft>
                <a:spcPts val="600"/>
              </a:spcAft>
              <a:buClr>
                <a:srgbClr val="000000"/>
              </a:buClr>
              <a:buSzPct val="99000"/>
              <a:buFont typeface="+mj-lt"/>
              <a:buAutoNum type="arabicPeriod" startAt="68"/>
            </a:pPr>
            <a:r>
              <a:rPr lang="en-US" sz="1100" b="0">
                <a:latin typeface="Gotham" panose="02000504050000020004" charset="0"/>
                <a:cs typeface="Gotham" panose="02000504050000020004" charset="0"/>
              </a:rPr>
              <a:t>Fasilitator “Workshop MC Project Tahun 2022” for PT. PLN UID Jatim. PT PLN UID Office, Suarabaya. (06-07 Juni 2022).</a:t>
            </a:r>
          </a:p>
        </p:txBody>
      </p:sp>
      <p:sp>
        <p:nvSpPr>
          <p:cNvPr id="3" name="Text Box 2"/>
          <p:cNvSpPr txBox="1"/>
          <p:nvPr/>
        </p:nvSpPr>
        <p:spPr>
          <a:xfrm>
            <a:off x="6480000" y="360000"/>
            <a:ext cx="4500000" cy="5648325"/>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Siber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Kreasi</a:t>
            </a:r>
            <a:r>
              <a:rPr lang="en-US" sz="1100" dirty="0">
                <a:latin typeface="Gotham" panose="02000504050000020004" charset="0"/>
                <a:cs typeface="Gotham" panose="02000504050000020004" charset="0"/>
                <a:sym typeface="+mn-ea"/>
              </a:rPr>
              <a:t>. JTV Studio. (08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a:latin typeface="Gotham" panose="02000504050000020004" charset="0"/>
                <a:cs typeface="Gotham" panose="02000504050000020004" charset="0"/>
                <a:sym typeface="+mn-ea"/>
              </a:rPr>
              <a:t>MUSDA DPD HIMKI </a:t>
            </a:r>
            <a:r>
              <a:rPr lang="en-US" sz="1100" dirty="0" err="1">
                <a:latin typeface="Gotham" panose="02000504050000020004" charset="0"/>
                <a:cs typeface="Gotham" panose="02000504050000020004" charset="0"/>
                <a:sym typeface="+mn-ea"/>
              </a:rPr>
              <a:t>Jawa</a:t>
            </a:r>
            <a:r>
              <a:rPr lang="en-US" sz="1100" dirty="0">
                <a:latin typeface="Gotham" panose="02000504050000020004" charset="0"/>
                <a:cs typeface="Gotham" panose="02000504050000020004" charset="0"/>
                <a:sym typeface="+mn-ea"/>
              </a:rPr>
              <a:t> Timur. Resto Nine, Surabaya. (10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Duta </a:t>
            </a:r>
            <a:r>
              <a:rPr lang="en-US" sz="1100" dirty="0" err="1">
                <a:latin typeface="Gotham" panose="02000504050000020004" charset="0"/>
                <a:cs typeface="Gotham" panose="02000504050000020004" charset="0"/>
                <a:sym typeface="+mn-ea"/>
              </a:rPr>
              <a:t>Fisip</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Unair</a:t>
            </a:r>
            <a:r>
              <a:rPr lang="en-US" sz="1100" dirty="0">
                <a:latin typeface="Gotham" panose="02000504050000020004" charset="0"/>
                <a:cs typeface="Gotham" panose="02000504050000020004" charset="0"/>
                <a:sym typeface="+mn-ea"/>
              </a:rPr>
              <a:t> 2022. </a:t>
            </a:r>
            <a:r>
              <a:rPr lang="en-US" sz="1100" dirty="0" err="1">
                <a:latin typeface="Gotham" panose="02000504050000020004" charset="0"/>
                <a:cs typeface="Gotham" panose="02000504050000020004" charset="0"/>
                <a:sym typeface="+mn-ea"/>
              </a:rPr>
              <a:t>Ruang</a:t>
            </a:r>
            <a:r>
              <a:rPr lang="en-US" sz="1100" dirty="0">
                <a:latin typeface="Gotham" panose="02000504050000020004" charset="0"/>
                <a:cs typeface="Gotham" panose="02000504050000020004" charset="0"/>
                <a:sym typeface="+mn-ea"/>
              </a:rPr>
              <a:t> Adi </a:t>
            </a:r>
            <a:r>
              <a:rPr lang="en-US" sz="1100" dirty="0" err="1">
                <a:latin typeface="Gotham" panose="02000504050000020004" charset="0"/>
                <a:cs typeface="Gotham" panose="02000504050000020004" charset="0"/>
                <a:sym typeface="+mn-ea"/>
              </a:rPr>
              <a:t>Sukadana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Fisip</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Unair</a:t>
            </a:r>
            <a:r>
              <a:rPr lang="en-US" sz="1100" dirty="0">
                <a:latin typeface="Gotham" panose="02000504050000020004" charset="0"/>
                <a:cs typeface="Gotham" panose="02000504050000020004" charset="0"/>
                <a:sym typeface="+mn-ea"/>
              </a:rPr>
              <a:t>, Surabaya. (11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a:latin typeface="Gotham" panose="02000504050000020004" charset="0"/>
                <a:cs typeface="Gotham" panose="02000504050000020004" charset="0"/>
                <a:sym typeface="+mn-ea"/>
              </a:rPr>
              <a:t>Depression The Silent Killer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dr. Aimee Nugroho, </a:t>
            </a:r>
            <a:r>
              <a:rPr lang="en-US" sz="1100" dirty="0" err="1">
                <a:latin typeface="Gotham" panose="02000504050000020004" charset="0"/>
                <a:cs typeface="Gotham" panose="02000504050000020004" charset="0"/>
                <a:sym typeface="+mn-ea"/>
              </a:rPr>
              <a:t>Sp.KJ</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apotektiara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psikiater</a:t>
            </a:r>
            <a:r>
              <a:rPr lang="en-US" sz="1100" dirty="0">
                <a:latin typeface="Gotham" panose="02000504050000020004" charset="0"/>
                <a:cs typeface="Gotham" panose="02000504050000020004" charset="0"/>
                <a:sym typeface="+mn-ea"/>
              </a:rPr>
              <a:t>. (11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Talkshow</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Layanan</a:t>
            </a:r>
            <a:r>
              <a:rPr lang="en-US" sz="1100" dirty="0">
                <a:latin typeface="Gotham" panose="02000504050000020004" charset="0"/>
                <a:cs typeface="Gotham" panose="02000504050000020004" charset="0"/>
                <a:sym typeface="+mn-ea"/>
              </a:rPr>
              <a:t> Apostille </a:t>
            </a:r>
            <a:r>
              <a:rPr lang="en-US" sz="1100" dirty="0" err="1">
                <a:latin typeface="Gotham" panose="02000504050000020004" charset="0"/>
                <a:cs typeface="Gotham" panose="02000504050000020004" charset="0"/>
                <a:sym typeface="+mn-ea"/>
              </a:rPr>
              <a:t>sebagai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Penyerdehanaan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Birokrasi</a:t>
            </a:r>
            <a:r>
              <a:rPr lang="en-US" sz="1100" dirty="0">
                <a:latin typeface="Gotham" panose="02000504050000020004" charset="0"/>
                <a:cs typeface="Gotham" panose="02000504050000020004" charset="0"/>
                <a:sym typeface="+mn-ea"/>
              </a:rPr>
              <a:t>. The Trans Resort Bali. (14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Peluncuran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Layanan</a:t>
            </a:r>
            <a:r>
              <a:rPr lang="en-US" sz="1100" dirty="0">
                <a:latin typeface="Gotham" panose="02000504050000020004" charset="0"/>
                <a:cs typeface="Gotham" panose="02000504050000020004" charset="0"/>
                <a:sym typeface="+mn-ea"/>
              </a:rPr>
              <a:t> Apostille. The Trans Resort Bali. (14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for Bank Indonesia </a:t>
            </a:r>
            <a:r>
              <a:rPr lang="en-US" sz="1100" dirty="0" err="1">
                <a:latin typeface="Gotham" panose="02000504050000020004" charset="0"/>
                <a:cs typeface="Gotham" panose="02000504050000020004" charset="0"/>
                <a:sym typeface="+mn-ea"/>
              </a:rPr>
              <a:t>Sumbar</a:t>
            </a:r>
            <a:r>
              <a:rPr lang="en-US" sz="1100" dirty="0">
                <a:latin typeface="Gotham" panose="02000504050000020004" charset="0"/>
                <a:cs typeface="Gotham" panose="02000504050000020004" charset="0"/>
                <a:sym typeface="+mn-ea"/>
              </a:rPr>
              <a:t>, Training of Trainer: </a:t>
            </a:r>
            <a:r>
              <a:rPr lang="en-US" sz="1100" dirty="0" err="1">
                <a:latin typeface="Gotham" panose="02000504050000020004" charset="0"/>
                <a:cs typeface="Gotham" panose="02000504050000020004" charset="0"/>
                <a:sym typeface="+mn-ea"/>
              </a:rPr>
              <a:t>Materi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Edukasi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Cinta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Bangga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Paham</a:t>
            </a:r>
            <a:r>
              <a:rPr lang="en-US" sz="1100" dirty="0">
                <a:latin typeface="Gotham" panose="02000504050000020004" charset="0"/>
                <a:cs typeface="Gotham" panose="02000504050000020004" charset="0"/>
                <a:sym typeface="+mn-ea"/>
              </a:rPr>
              <a:t> Rupiah </a:t>
            </a:r>
            <a:r>
              <a:rPr lang="en-US" sz="1100" dirty="0" err="1">
                <a:latin typeface="Gotham" panose="02000504050000020004" charset="0"/>
                <a:cs typeface="Gotham" panose="02000504050000020004" charset="0"/>
                <a:sym typeface="+mn-ea"/>
              </a:rPr>
              <a:t>kepada</a:t>
            </a:r>
            <a:r>
              <a:rPr lang="en-US" sz="1100" dirty="0">
                <a:latin typeface="Gotham" panose="02000504050000020004" charset="0"/>
                <a:cs typeface="Gotham" panose="02000504050000020004" charset="0"/>
                <a:sym typeface="+mn-ea"/>
              </a:rPr>
              <a:t> MGMP </a:t>
            </a:r>
            <a:r>
              <a:rPr lang="en-US" sz="1100" dirty="0" err="1">
                <a:latin typeface="Gotham" panose="02000504050000020004" charset="0"/>
                <a:cs typeface="Gotham" panose="02000504050000020004" charset="0"/>
                <a:sym typeface="+mn-ea"/>
              </a:rPr>
              <a:t>Ekonomi</a:t>
            </a:r>
            <a:r>
              <a:rPr lang="en-US" sz="1100" dirty="0">
                <a:latin typeface="Gotham" panose="02000504050000020004" charset="0"/>
                <a:cs typeface="Gotham" panose="02000504050000020004" charset="0"/>
                <a:sym typeface="+mn-ea"/>
              </a:rPr>
              <a:t> dan MGMP IPAS Sumatera Barat. </a:t>
            </a:r>
            <a:r>
              <a:rPr lang="en-US" sz="1100" dirty="0" err="1">
                <a:latin typeface="Gotham" panose="02000504050000020004" charset="0"/>
                <a:cs typeface="Gotham" panose="02000504050000020004" charset="0"/>
                <a:sym typeface="+mn-ea"/>
              </a:rPr>
              <a:t>Balai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Sidang</a:t>
            </a:r>
            <a:r>
              <a:rPr lang="en-US" sz="1100" dirty="0">
                <a:latin typeface="Gotham" panose="02000504050000020004" charset="0"/>
                <a:cs typeface="Gotham" panose="02000504050000020004" charset="0"/>
                <a:sym typeface="+mn-ea"/>
              </a:rPr>
              <a:t> Bung Hatta, Novotel </a:t>
            </a:r>
            <a:r>
              <a:rPr lang="en-US" sz="1100" dirty="0" err="1">
                <a:latin typeface="Gotham" panose="02000504050000020004" charset="0"/>
                <a:cs typeface="Gotham" panose="02000504050000020004" charset="0"/>
                <a:sym typeface="+mn-ea"/>
              </a:rPr>
              <a:t>Bukittinggi</a:t>
            </a:r>
            <a:r>
              <a:rPr lang="en-US" sz="1100" dirty="0">
                <a:latin typeface="Gotham" panose="02000504050000020004" charset="0"/>
                <a:cs typeface="Gotham" panose="02000504050000020004" charset="0"/>
                <a:sym typeface="+mn-ea"/>
              </a:rPr>
              <a:t>. (16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Toeng</a:t>
            </a:r>
            <a:r>
              <a:rPr lang="en-US" sz="1100" dirty="0">
                <a:latin typeface="Gotham" panose="02000504050000020004" charset="0"/>
                <a:cs typeface="Gotham" panose="02000504050000020004" charset="0"/>
                <a:sym typeface="+mn-ea"/>
              </a:rPr>
              <a:t> Market: </a:t>
            </a:r>
            <a:r>
              <a:rPr lang="en-US" sz="1100" dirty="0" err="1">
                <a:latin typeface="Gotham" panose="02000504050000020004" charset="0"/>
                <a:cs typeface="Gotham" panose="02000504050000020004" charset="0"/>
                <a:sym typeface="+mn-ea"/>
              </a:rPr>
              <a:t>Jual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Panci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Kok</a:t>
            </a:r>
            <a:r>
              <a:rPr lang="en-US" sz="1100" dirty="0">
                <a:latin typeface="Gotham" panose="02000504050000020004" charset="0"/>
                <a:cs typeface="Gotham" panose="02000504050000020004" charset="0"/>
                <a:sym typeface="+mn-ea"/>
              </a:rPr>
              <a:t> Masih </a:t>
            </a:r>
            <a:r>
              <a:rPr lang="en-US" sz="1100" dirty="0" err="1">
                <a:latin typeface="Gotham" panose="02000504050000020004" charset="0"/>
                <a:cs typeface="Gotham" panose="02000504050000020004" charset="0"/>
                <a:sym typeface="+mn-ea"/>
              </a:rPr>
              <a:t>Tetap</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Ramai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Meski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Pandemi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Penasaran</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toengmarket</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rizqianiputri</a:t>
            </a:r>
            <a:r>
              <a:rPr lang="en-US" sz="1100" dirty="0">
                <a:latin typeface="Gotham" panose="02000504050000020004" charset="0"/>
                <a:cs typeface="Gotham" panose="02000504050000020004" charset="0"/>
                <a:sym typeface="+mn-ea"/>
              </a:rPr>
              <a:t>. (16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a:latin typeface="Gotham" panose="02000504050000020004" charset="0"/>
                <a:cs typeface="Gotham" panose="02000504050000020004" charset="0"/>
                <a:sym typeface="+mn-ea"/>
              </a:rPr>
              <a:t>Safe Talk: Travelling </a:t>
            </a:r>
            <a:r>
              <a:rPr lang="en-US" sz="1100" dirty="0" err="1">
                <a:latin typeface="Gotham" panose="02000504050000020004" charset="0"/>
                <a:cs typeface="Gotham" panose="02000504050000020004" charset="0"/>
                <a:sym typeface="+mn-ea"/>
              </a:rPr>
              <a:t>buat</a:t>
            </a:r>
            <a:r>
              <a:rPr lang="en-US" sz="1100" dirty="0">
                <a:latin typeface="Gotham" panose="02000504050000020004" charset="0"/>
                <a:cs typeface="Gotham" panose="02000504050000020004" charset="0"/>
                <a:sym typeface="+mn-ea"/>
              </a:rPr>
              <a:t> “Me Time” </a:t>
            </a:r>
            <a:r>
              <a:rPr lang="en-US" sz="1100" dirty="0" err="1">
                <a:latin typeface="Gotham" panose="02000504050000020004" charset="0"/>
                <a:cs typeface="Gotham" panose="02000504050000020004" charset="0"/>
                <a:sym typeface="+mn-ea"/>
              </a:rPr>
              <a:t>Emang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Perlu</a:t>
            </a:r>
            <a:r>
              <a:rPr lang="en-US" sz="1100" dirty="0">
                <a:latin typeface="Gotham" panose="02000504050000020004" charset="0"/>
                <a:cs typeface="Gotham" panose="02000504050000020004" charset="0"/>
                <a:sym typeface="+mn-ea"/>
              </a:rPr>
              <a:t>? With </a:t>
            </a:r>
            <a:r>
              <a:rPr lang="en-US" sz="1100" dirty="0" err="1">
                <a:latin typeface="Gotham" panose="02000504050000020004" charset="0"/>
                <a:cs typeface="Gotham" panose="02000504050000020004" charset="0"/>
                <a:sym typeface="+mn-ea"/>
              </a:rPr>
              <a:t>Dayu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Hatmanti</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safecare</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dayuhatmanti</a:t>
            </a:r>
            <a:r>
              <a:rPr lang="en-US" sz="1100" dirty="0">
                <a:latin typeface="Gotham" panose="02000504050000020004" charset="0"/>
                <a:cs typeface="Gotham" panose="02000504050000020004" charset="0"/>
                <a:sym typeface="+mn-ea"/>
              </a:rPr>
              <a:t>. (17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“Sharing Public Speaking” for FKG </a:t>
            </a:r>
            <a:r>
              <a:rPr lang="en-US" sz="1100" dirty="0" err="1">
                <a:latin typeface="Gotham" panose="02000504050000020004" charset="0"/>
                <a:cs typeface="Gotham" panose="02000504050000020004" charset="0"/>
                <a:sym typeface="+mn-ea"/>
              </a:rPr>
              <a:t>Universitas</a:t>
            </a:r>
            <a:r>
              <a:rPr lang="en-US" sz="1100" dirty="0">
                <a:latin typeface="Gotham" panose="02000504050000020004" charset="0"/>
                <a:cs typeface="Gotham" panose="02000504050000020004" charset="0"/>
                <a:sym typeface="+mn-ea"/>
              </a:rPr>
              <a:t> Hang </a:t>
            </a:r>
            <a:r>
              <a:rPr lang="en-US" sz="1100" dirty="0" err="1">
                <a:latin typeface="Gotham" panose="02000504050000020004" charset="0"/>
                <a:cs typeface="Gotham" panose="02000504050000020004" charset="0"/>
                <a:sym typeface="+mn-ea"/>
              </a:rPr>
              <a:t>Tuah</a:t>
            </a:r>
            <a:r>
              <a:rPr lang="en-US" sz="1100" dirty="0">
                <a:latin typeface="Gotham" panose="02000504050000020004" charset="0"/>
                <a:cs typeface="Gotham" panose="02000504050000020004" charset="0"/>
                <a:sym typeface="+mn-ea"/>
              </a:rPr>
              <a:t>. Live on Zoom. (18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Allergy. Live on Zoom. (19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a:p>
            <a:pPr marL="228600" indent="-228600" fontAlgn="auto">
              <a:lnSpc>
                <a:spcPct val="90000"/>
              </a:lnSpc>
              <a:spcAft>
                <a:spcPts val="600"/>
              </a:spcAft>
              <a:buFont typeface="+mj-lt"/>
              <a:buAutoNum type="arabicPeriod" startAt="7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“Upscaling Public Speaking for Professional </a:t>
            </a:r>
            <a:r>
              <a:rPr lang="en-US" sz="1100" dirty="0" err="1">
                <a:latin typeface="Gotham" panose="02000504050000020004" charset="0"/>
                <a:cs typeface="Gotham" panose="02000504050000020004" charset="0"/>
                <a:sym typeface="+mn-ea"/>
              </a:rPr>
              <a:t>Communication”for</a:t>
            </a:r>
            <a:r>
              <a:rPr lang="en-US" sz="1100" dirty="0">
                <a:latin typeface="Gotham" panose="02000504050000020004" charset="0"/>
                <a:cs typeface="Gotham" panose="02000504050000020004" charset="0"/>
                <a:sym typeface="+mn-ea"/>
              </a:rPr>
              <a:t> PT </a:t>
            </a:r>
            <a:r>
              <a:rPr lang="en-US" sz="1100" dirty="0" err="1">
                <a:latin typeface="Gotham" panose="02000504050000020004" charset="0"/>
                <a:cs typeface="Gotham" panose="02000504050000020004" charset="0"/>
                <a:sym typeface="+mn-ea"/>
              </a:rPr>
              <a:t>Jasamarga</a:t>
            </a:r>
            <a:r>
              <a:rPr lang="en-US" sz="1100" dirty="0">
                <a:latin typeface="Gotham" panose="02000504050000020004" charset="0"/>
                <a:cs typeface="Gotham" panose="02000504050000020004" charset="0"/>
                <a:sym typeface="+mn-ea"/>
              </a:rPr>
              <a:t> Surabaya Mojokerto. </a:t>
            </a:r>
            <a:r>
              <a:rPr lang="en-US" sz="1100" dirty="0" err="1">
                <a:latin typeface="Gotham" panose="02000504050000020004" charset="0"/>
                <a:cs typeface="Gotham" panose="02000504050000020004" charset="0"/>
                <a:sym typeface="+mn-ea"/>
              </a:rPr>
              <a:t>Ruang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Rapat</a:t>
            </a:r>
            <a:r>
              <a:rPr lang="en-US" sz="1100" dirty="0">
                <a:latin typeface="Gotham" panose="02000504050000020004" charset="0"/>
                <a:cs typeface="Gotham" panose="02000504050000020004" charset="0"/>
                <a:sym typeface="+mn-ea"/>
              </a:rPr>
              <a:t> Utama PT. </a:t>
            </a:r>
            <a:r>
              <a:rPr lang="en-US" sz="1100" dirty="0" err="1">
                <a:latin typeface="Gotham" panose="02000504050000020004" charset="0"/>
                <a:cs typeface="Gotham" panose="02000504050000020004" charset="0"/>
                <a:sym typeface="+mn-ea"/>
              </a:rPr>
              <a:t>Jasamarga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Suarabaya</a:t>
            </a:r>
            <a:r>
              <a:rPr lang="en-US" sz="1100" dirty="0">
                <a:latin typeface="Gotham" panose="02000504050000020004" charset="0"/>
                <a:cs typeface="Gotham" panose="02000504050000020004" charset="0"/>
                <a:sym typeface="+mn-ea"/>
              </a:rPr>
              <a:t> Mojokerto, Surabaya. (20,21,23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Rindu</a:t>
            </a:r>
            <a:r>
              <a:rPr lang="en-US" sz="1100" b="0" dirty="0">
                <a:latin typeface="Gotham" panose="02000504050000020004" charset="0"/>
                <a:cs typeface="Gotham" panose="02000504050000020004" charset="0"/>
              </a:rPr>
              <a:t> Solo, </a:t>
            </a:r>
            <a:r>
              <a:rPr lang="en-US" sz="1100" b="0" dirty="0" err="1">
                <a:latin typeface="Gotham" panose="02000504050000020004" charset="0"/>
                <a:cs typeface="Gotham" panose="02000504050000020004" charset="0"/>
              </a:rPr>
              <a:t>Rindu</a:t>
            </a:r>
            <a:r>
              <a:rPr lang="en-US" sz="1100" b="0" dirty="0">
                <a:latin typeface="Gotham" panose="02000504050000020004" charset="0"/>
                <a:cs typeface="Gotham" panose="02000504050000020004" charset="0"/>
              </a:rPr>
              <a:t> Elizabeth </a:t>
            </a:r>
            <a:r>
              <a:rPr lang="en-US" sz="1100" b="0" dirty="0" err="1">
                <a:latin typeface="Gotham" panose="02000504050000020004" charset="0"/>
                <a:cs typeface="Gotham" panose="02000504050000020004" charset="0"/>
              </a:rPr>
              <a:t>Sudira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LebihDekat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dengan</a:t>
            </a:r>
            <a:r>
              <a:rPr lang="en-US" sz="1100" b="0" dirty="0">
                <a:latin typeface="Gotham" panose="02000504050000020004" charset="0"/>
                <a:cs typeface="Gotham" panose="02000504050000020004" charset="0"/>
              </a:rPr>
              <a:t> Elizabeth </a:t>
            </a:r>
            <a:r>
              <a:rPr lang="en-US" sz="1100" b="0" dirty="0" err="1">
                <a:latin typeface="Gotham" panose="02000504050000020004" charset="0"/>
                <a:cs typeface="Gotham" panose="02000504050000020004" charset="0"/>
              </a:rPr>
              <a:t>Sudira</a:t>
            </a:r>
            <a:r>
              <a:rPr lang="en-US" sz="1100" b="0" dirty="0">
                <a:latin typeface="Gotham" panose="02000504050000020004" charset="0"/>
                <a:cs typeface="Gotham" panose="02000504050000020004" charset="0"/>
              </a:rPr>
              <a:t>. Live on IG @</a:t>
            </a:r>
            <a:r>
              <a:rPr lang="en-US" sz="1100" b="0" dirty="0" err="1">
                <a:latin typeface="Gotham" panose="02000504050000020004" charset="0"/>
                <a:cs typeface="Gotham" panose="02000504050000020004" charset="0"/>
              </a:rPr>
              <a:t>rizqianiputri</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elizabethsudira</a:t>
            </a:r>
            <a:r>
              <a:rPr lang="en-US" sz="1100" b="0" dirty="0">
                <a:latin typeface="Gotham" panose="02000504050000020004" charset="0"/>
                <a:cs typeface="Gotham" panose="02000504050000020004" charset="0"/>
              </a:rPr>
              <a:t>. (20 </a:t>
            </a:r>
            <a:r>
              <a:rPr lang="en-US" sz="1100" b="0" dirty="0" err="1">
                <a:latin typeface="Gotham" panose="02000504050000020004" charset="0"/>
                <a:cs typeface="Gotham" panose="02000504050000020004" charset="0"/>
              </a:rPr>
              <a:t>Juni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a:latin typeface="Gotham" panose="02000504050000020004" charset="0"/>
                <a:cs typeface="Gotham" panose="02000504050000020004" charset="0"/>
              </a:rPr>
              <a:t>Insurance Gathering. Surabaya. (22 </a:t>
            </a:r>
            <a:r>
              <a:rPr lang="en-US" sz="1100" b="0" dirty="0" err="1">
                <a:latin typeface="Gotham" panose="02000504050000020004" charset="0"/>
                <a:cs typeface="Gotham" panose="02000504050000020004" charset="0"/>
              </a:rPr>
              <a:t>Juni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Jembatan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itu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disebut</a:t>
            </a:r>
            <a:r>
              <a:rPr lang="en-US" sz="1100" b="0" dirty="0">
                <a:latin typeface="Gotham" panose="02000504050000020004" charset="0"/>
                <a:cs typeface="Gotham" panose="02000504050000020004" charset="0"/>
              </a:rPr>
              <a:t> Moderator (</a:t>
            </a:r>
            <a:r>
              <a:rPr lang="en-US" sz="1100" b="0" dirty="0" err="1">
                <a:latin typeface="Gotham" panose="02000504050000020004" charset="0"/>
                <a:cs typeface="Gotham" panose="02000504050000020004" charset="0"/>
              </a:rPr>
              <a:t>sebuah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kelas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praktik</a:t>
            </a:r>
            <a:r>
              <a:rPr lang="en-US" sz="1100" b="0" dirty="0">
                <a:latin typeface="Gotham" panose="02000504050000020004" charset="0"/>
                <a:cs typeface="Gotham" panose="02000504050000020004" charset="0"/>
              </a:rPr>
              <a:t>)”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Live on Zoom. (23 </a:t>
            </a:r>
            <a:r>
              <a:rPr lang="en-US" sz="1100" b="0" dirty="0" err="1">
                <a:latin typeface="Gotham" panose="02000504050000020004" charset="0"/>
                <a:cs typeface="Gotham" panose="02000504050000020004" charset="0"/>
              </a:rPr>
              <a:t>Juni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Live on Zoom. (25 </a:t>
            </a:r>
            <a:r>
              <a:rPr lang="en-US" sz="1100" b="0" dirty="0" err="1">
                <a:latin typeface="Gotham" panose="02000504050000020004" charset="0"/>
                <a:cs typeface="Gotham" panose="02000504050000020004" charset="0"/>
              </a:rPr>
              <a:t>Juni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101” for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Cleo Hotel </a:t>
            </a:r>
            <a:r>
              <a:rPr lang="en-US" sz="1100" b="0" dirty="0" err="1">
                <a:latin typeface="Gotham" panose="02000504050000020004" charset="0"/>
                <a:cs typeface="Gotham" panose="02000504050000020004" charset="0"/>
              </a:rPr>
              <a:t>Jemursari</a:t>
            </a:r>
            <a:r>
              <a:rPr lang="en-US" sz="1100" b="0" dirty="0">
                <a:latin typeface="Gotham" panose="02000504050000020004" charset="0"/>
                <a:cs typeface="Gotham" panose="02000504050000020004" charset="0"/>
              </a:rPr>
              <a:t>, Surabaya. (26 </a:t>
            </a:r>
            <a:r>
              <a:rPr lang="en-US" sz="1100" b="0" dirty="0" err="1">
                <a:latin typeface="Gotham" panose="02000504050000020004" charset="0"/>
                <a:cs typeface="Gotham" panose="02000504050000020004" charset="0"/>
              </a:rPr>
              <a:t>Juni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“Capacity Building” for </a:t>
            </a:r>
            <a:r>
              <a:rPr lang="en-US" sz="1100" b="0" dirty="0" err="1">
                <a:latin typeface="Gotham" panose="02000504050000020004" charset="0"/>
                <a:cs typeface="Gotham" panose="02000504050000020004" charset="0"/>
              </a:rPr>
              <a:t>Jatiroso</a:t>
            </a:r>
            <a:r>
              <a:rPr lang="en-US" sz="1100" b="0" dirty="0">
                <a:latin typeface="Gotham" panose="02000504050000020004" charset="0"/>
                <a:cs typeface="Gotham" panose="02000504050000020004" charset="0"/>
              </a:rPr>
              <a:t> Catering Jogja . LPP Grand Hotel, Yogyakarta. (29 </a:t>
            </a:r>
            <a:r>
              <a:rPr lang="en-US" sz="1100" b="0" dirty="0" err="1">
                <a:latin typeface="Gotham" panose="02000504050000020004" charset="0"/>
                <a:cs typeface="Gotham" panose="02000504050000020004" charset="0"/>
              </a:rPr>
              <a:t>Juni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“PKK </a:t>
            </a:r>
            <a:r>
              <a:rPr lang="en-US" sz="1100" b="0" dirty="0" err="1">
                <a:latin typeface="Gotham" panose="02000504050000020004" charset="0"/>
                <a:cs typeface="Gotham" panose="02000504050000020004" charset="0"/>
              </a:rPr>
              <a:t>Berdaya</a:t>
            </a:r>
            <a:r>
              <a:rPr lang="en-US" sz="1100" b="0" dirty="0">
                <a:latin typeface="Gotham" panose="02000504050000020004" charset="0"/>
                <a:cs typeface="Gotham" panose="02000504050000020004" charset="0"/>
              </a:rPr>
              <a:t> PKK </a:t>
            </a:r>
            <a:r>
              <a:rPr lang="en-US" sz="1100" b="0" dirty="0" err="1">
                <a:latin typeface="Gotham" panose="02000504050000020004" charset="0"/>
                <a:cs typeface="Gotham" panose="02000504050000020004" charset="0"/>
              </a:rPr>
              <a:t>Berkarya</a:t>
            </a:r>
            <a:r>
              <a:rPr lang="en-US" sz="1100" b="0" dirty="0">
                <a:latin typeface="Gotham" panose="02000504050000020004" charset="0"/>
                <a:cs typeface="Gotham" panose="02000504050000020004" charset="0"/>
              </a:rPr>
              <a:t>” for PKK Kota </a:t>
            </a:r>
            <a:r>
              <a:rPr lang="en-US" sz="1100" b="0" dirty="0" err="1">
                <a:latin typeface="Gotham" panose="02000504050000020004" charset="0"/>
                <a:cs typeface="Gotham" panose="02000504050000020004" charset="0"/>
              </a:rPr>
              <a:t>Waringintimur</a:t>
            </a:r>
            <a:r>
              <a:rPr lang="en-US" sz="1100" b="0" dirty="0">
                <a:latin typeface="Gotham" panose="02000504050000020004" charset="0"/>
                <a:cs typeface="Gotham" panose="02000504050000020004" charset="0"/>
              </a:rPr>
              <a:t>. El Hotel Kartika Wijaya, </a:t>
            </a:r>
            <a:r>
              <a:rPr lang="en-US" sz="1100" b="0" dirty="0" err="1">
                <a:latin typeface="Gotham" panose="02000504050000020004" charset="0"/>
                <a:cs typeface="Gotham" panose="02000504050000020004" charset="0"/>
              </a:rPr>
              <a:t>Batu</a:t>
            </a:r>
            <a:r>
              <a:rPr lang="en-US" sz="1100" b="0" dirty="0">
                <a:latin typeface="Gotham" panose="02000504050000020004" charset="0"/>
                <a:cs typeface="Gotham" panose="02000504050000020004" charset="0"/>
              </a:rPr>
              <a:t>. (30 </a:t>
            </a:r>
            <a:r>
              <a:rPr lang="en-US" sz="1100" b="0" dirty="0" err="1">
                <a:latin typeface="Gotham" panose="02000504050000020004" charset="0"/>
                <a:cs typeface="Gotham" panose="02000504050000020004" charset="0"/>
              </a:rPr>
              <a:t>Juni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a:latin typeface="Gotham" panose="02000504050000020004" charset="0"/>
                <a:cs typeface="Gotham" panose="02000504050000020004" charset="0"/>
              </a:rPr>
              <a:t>Forum </a:t>
            </a:r>
            <a:r>
              <a:rPr lang="en-US" sz="1100" b="0" dirty="0" err="1">
                <a:latin typeface="Gotham" panose="02000504050000020004" charset="0"/>
                <a:cs typeface="Gotham" panose="02000504050000020004" charset="0"/>
              </a:rPr>
              <a:t>Koordinasi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Penyusunan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Peraturan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Perundang-Undangan</a:t>
            </a:r>
            <a:r>
              <a:rPr lang="en-US" sz="1100" b="0" dirty="0">
                <a:latin typeface="Gotham" panose="02000504050000020004" charset="0"/>
                <a:cs typeface="Gotham" panose="02000504050000020004" charset="0"/>
              </a:rPr>
              <a:t> di </a:t>
            </a:r>
            <a:r>
              <a:rPr lang="en-US" sz="1100" b="0" dirty="0" err="1">
                <a:latin typeface="Gotham" panose="02000504050000020004" charset="0"/>
                <a:cs typeface="Gotham" panose="02000504050000020004" charset="0"/>
              </a:rPr>
              <a:t>Lingkungan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Direktorat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Jenderal</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Administrasi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Hukum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Umum</a:t>
            </a:r>
            <a:r>
              <a:rPr lang="en-US" sz="1100" b="0" dirty="0">
                <a:latin typeface="Gotham" panose="02000504050000020004" charset="0"/>
                <a:cs typeface="Gotham" panose="02000504050000020004" charset="0"/>
              </a:rPr>
              <a:t>. Novotel Jakarta </a:t>
            </a:r>
            <a:r>
              <a:rPr lang="en-US" sz="1100" b="0" dirty="0" err="1">
                <a:latin typeface="Gotham" panose="02000504050000020004" charset="0"/>
                <a:cs typeface="Gotham" panose="02000504050000020004" charset="0"/>
              </a:rPr>
              <a:t>Cikini</a:t>
            </a:r>
            <a:r>
              <a:rPr lang="en-US" sz="1100" b="0" dirty="0">
                <a:latin typeface="Gotham" panose="02000504050000020004" charset="0"/>
                <a:cs typeface="Gotham" panose="02000504050000020004" charset="0"/>
              </a:rPr>
              <a:t>. (01 </a:t>
            </a:r>
            <a:r>
              <a:rPr lang="en-US" sz="1100" b="0" dirty="0" err="1">
                <a:latin typeface="Gotham" panose="02000504050000020004" charset="0"/>
                <a:cs typeface="Gotham" panose="02000504050000020004" charset="0"/>
              </a:rPr>
              <a:t>Juli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Melatih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Keikhlasan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dengan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Berkurban</a:t>
            </a:r>
            <a:r>
              <a:rPr lang="en-US" sz="1100" b="0" dirty="0">
                <a:latin typeface="Gotham" panose="02000504050000020004" charset="0"/>
                <a:cs typeface="Gotham" panose="02000504050000020004" charset="0"/>
              </a:rPr>
              <a:t>. Live on IG @</a:t>
            </a:r>
            <a:r>
              <a:rPr lang="en-US" sz="1100" b="0" dirty="0" err="1">
                <a:latin typeface="Gotham" panose="02000504050000020004" charset="0"/>
                <a:cs typeface="Gotham" panose="02000504050000020004" charset="0"/>
              </a:rPr>
              <a:t>gajahduduk_id</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aidi_ar</a:t>
            </a:r>
            <a:r>
              <a:rPr lang="en-US" sz="1100" b="0" dirty="0">
                <a:latin typeface="Gotham" panose="02000504050000020004" charset="0"/>
                <a:cs typeface="Gotham" panose="02000504050000020004" charset="0"/>
              </a:rPr>
              <a:t>. (01 </a:t>
            </a:r>
            <a:r>
              <a:rPr lang="en-US" sz="1100" b="0" dirty="0" err="1">
                <a:latin typeface="Gotham" panose="02000504050000020004" charset="0"/>
                <a:cs typeface="Gotham" panose="02000504050000020004" charset="0"/>
              </a:rPr>
              <a:t>Juli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Pelatihan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Humas</a:t>
            </a:r>
            <a:r>
              <a:rPr lang="en-US" sz="1100" b="0" dirty="0">
                <a:latin typeface="Gotham" panose="02000504050000020004" charset="0"/>
                <a:cs typeface="Gotham" panose="02000504050000020004" charset="0"/>
              </a:rPr>
              <a:t> dan Service Excellent </a:t>
            </a:r>
            <a:r>
              <a:rPr lang="en-US" sz="1100" b="0" dirty="0" err="1">
                <a:latin typeface="Gotham" panose="02000504050000020004" charset="0"/>
                <a:cs typeface="Gotham" panose="02000504050000020004" charset="0"/>
              </a:rPr>
              <a:t>dalam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Menghadapi</a:t>
            </a:r>
            <a:r>
              <a:rPr lang="en-US" sz="1100" b="0" dirty="0">
                <a:latin typeface="Gotham" panose="02000504050000020004" charset="0"/>
                <a:cs typeface="Gotham" panose="02000504050000020004" charset="0"/>
              </a:rPr>
              <a:t> Handling Complain </a:t>
            </a:r>
            <a:r>
              <a:rPr lang="en-US" sz="1100" b="0" dirty="0" err="1">
                <a:latin typeface="Gotham" panose="02000504050000020004" charset="0"/>
                <a:cs typeface="Gotham" panose="02000504050000020004" charset="0"/>
              </a:rPr>
              <a:t>Rumah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Sakit</a:t>
            </a:r>
            <a:r>
              <a:rPr lang="en-US" sz="1100" b="0" dirty="0">
                <a:latin typeface="Gotham" panose="02000504050000020004" charset="0"/>
                <a:cs typeface="Gotham" panose="02000504050000020004" charset="0"/>
              </a:rPr>
              <a:t>” for </a:t>
            </a:r>
            <a:r>
              <a:rPr lang="en-US" sz="1100" b="0" dirty="0" err="1">
                <a:latin typeface="Gotham" panose="02000504050000020004" charset="0"/>
                <a:cs typeface="Gotham" panose="02000504050000020004" charset="0"/>
              </a:rPr>
              <a:t>Asosiasi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Rumah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Sakit</a:t>
            </a:r>
            <a:r>
              <a:rPr lang="en-US" sz="1100" b="0" dirty="0">
                <a:latin typeface="Gotham" panose="02000504050000020004" charset="0"/>
                <a:cs typeface="Gotham" panose="02000504050000020004" charset="0"/>
              </a:rPr>
              <a:t> Daerah </a:t>
            </a:r>
            <a:r>
              <a:rPr lang="en-US" sz="1100" b="0" dirty="0" err="1">
                <a:latin typeface="Gotham" panose="02000504050000020004" charset="0"/>
                <a:cs typeface="Gotham" panose="02000504050000020004" charset="0"/>
              </a:rPr>
              <a:t>Seluruh</a:t>
            </a:r>
            <a:r>
              <a:rPr lang="en-US" sz="1100" b="0" dirty="0">
                <a:latin typeface="Gotham" panose="02000504050000020004" charset="0"/>
                <a:cs typeface="Gotham" panose="02000504050000020004" charset="0"/>
              </a:rPr>
              <a:t> Indonesia (ARSADA) </a:t>
            </a:r>
            <a:r>
              <a:rPr lang="en-US" sz="1100" b="0" dirty="0" err="1">
                <a:latin typeface="Gotham" panose="02000504050000020004" charset="0"/>
                <a:cs typeface="Gotham" panose="02000504050000020004" charset="0"/>
              </a:rPr>
              <a:t>Jatim</a:t>
            </a:r>
            <a:r>
              <a:rPr lang="en-US" sz="1100" b="0" dirty="0">
                <a:latin typeface="Gotham" panose="02000504050000020004" charset="0"/>
                <a:cs typeface="Gotham" panose="02000504050000020004" charset="0"/>
              </a:rPr>
              <a:t>. Harris Hotel &amp; Convention, </a:t>
            </a:r>
            <a:r>
              <a:rPr lang="en-US" sz="1100" b="0" dirty="0" err="1">
                <a:latin typeface="Gotham" panose="02000504050000020004" charset="0"/>
                <a:cs typeface="Gotham" panose="02000504050000020004" charset="0"/>
              </a:rPr>
              <a:t>Batu</a:t>
            </a:r>
            <a:r>
              <a:rPr lang="en-US" sz="1100" b="0" dirty="0">
                <a:latin typeface="Gotham" panose="02000504050000020004" charset="0"/>
                <a:cs typeface="Gotham" panose="02000504050000020004" charset="0"/>
              </a:rPr>
              <a:t>. (05 </a:t>
            </a:r>
            <a:r>
              <a:rPr lang="en-US" sz="1100" b="0" dirty="0" err="1">
                <a:latin typeface="Gotham" panose="02000504050000020004" charset="0"/>
                <a:cs typeface="Gotham" panose="02000504050000020004" charset="0"/>
              </a:rPr>
              <a:t>Juli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err="1">
                <a:latin typeface="Gotham" panose="02000504050000020004" charset="0"/>
                <a:cs typeface="Gotham" panose="02000504050000020004" charset="0"/>
              </a:rPr>
              <a:t>Jadi</a:t>
            </a:r>
            <a:r>
              <a:rPr lang="en-US" sz="1100" b="0" dirty="0">
                <a:latin typeface="Gotham" panose="02000504050000020004" charset="0"/>
                <a:cs typeface="Gotham" panose="02000504050000020004" charset="0"/>
              </a:rPr>
              <a:t> VO Talent Professional, </a:t>
            </a:r>
            <a:r>
              <a:rPr lang="en-US" sz="1100" b="0" dirty="0" err="1">
                <a:latin typeface="Gotham" panose="02000504050000020004" charset="0"/>
                <a:cs typeface="Gotham" panose="02000504050000020004" charset="0"/>
              </a:rPr>
              <a:t>Gimana</a:t>
            </a:r>
            <a:r>
              <a:rPr lang="en-US" sz="1100" b="0" dirty="0">
                <a:latin typeface="Gotham" panose="02000504050000020004" charset="0"/>
                <a:cs typeface="Gotham" panose="02000504050000020004" charset="0"/>
              </a:rPr>
              <a:t> Cara? #</a:t>
            </a:r>
            <a:r>
              <a:rPr lang="en-US" sz="1100" b="0" dirty="0" err="1">
                <a:latin typeface="Gotham" panose="02000504050000020004" charset="0"/>
                <a:cs typeface="Gotham" panose="02000504050000020004" charset="0"/>
              </a:rPr>
              <a:t>LebihDekat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dengan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Bondan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Okta</a:t>
            </a:r>
            <a:r>
              <a:rPr lang="en-US" sz="1100" b="0" dirty="0">
                <a:latin typeface="Gotham" panose="02000504050000020004" charset="0"/>
                <a:cs typeface="Gotham" panose="02000504050000020004" charset="0"/>
              </a:rPr>
              <a:t>. Live on @</a:t>
            </a:r>
            <a:r>
              <a:rPr lang="en-US" sz="1100" b="0" dirty="0" err="1">
                <a:latin typeface="Gotham" panose="02000504050000020004" charset="0"/>
                <a:cs typeface="Gotham" panose="02000504050000020004" charset="0"/>
              </a:rPr>
              <a:t>rizqianiputri</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bondanokta</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sinergibicara</a:t>
            </a:r>
            <a:r>
              <a:rPr lang="en-US" sz="1100" b="0" dirty="0">
                <a:latin typeface="Gotham" panose="02000504050000020004" charset="0"/>
                <a:cs typeface="Gotham" panose="02000504050000020004" charset="0"/>
              </a:rPr>
              <a:t>. (11 </a:t>
            </a:r>
            <a:r>
              <a:rPr lang="en-US" sz="1100" b="0" dirty="0" err="1">
                <a:latin typeface="Gotham" panose="02000504050000020004" charset="0"/>
                <a:cs typeface="Gotham" panose="02000504050000020004" charset="0"/>
              </a:rPr>
              <a:t>Juli</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91"/>
            </a:pPr>
            <a:r>
              <a:rPr lang="en-US" sz="1100" b="0" dirty="0">
                <a:latin typeface="Gotham" panose="02000504050000020004" charset="0"/>
                <a:cs typeface="Gotham" panose="02000504050000020004" charset="0"/>
              </a:rPr>
              <a:t>Elanco: Poultry Master Class 2022 “Salmonella, What’s Next?” JHL Solitaire </a:t>
            </a:r>
            <a:r>
              <a:rPr lang="en-US" sz="1100" b="0" dirty="0" err="1">
                <a:latin typeface="Gotham" panose="02000504050000020004" charset="0"/>
                <a:cs typeface="Gotham" panose="02000504050000020004" charset="0"/>
              </a:rPr>
              <a:t>Gading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Serpong</a:t>
            </a:r>
            <a:r>
              <a:rPr lang="en-US" sz="1100" b="0" dirty="0">
                <a:latin typeface="Gotham" panose="02000504050000020004" charset="0"/>
                <a:cs typeface="Gotham" panose="02000504050000020004" charset="0"/>
              </a:rPr>
              <a:t>. (13 </a:t>
            </a:r>
            <a:r>
              <a:rPr lang="en-US" sz="1100" b="0" dirty="0" err="1">
                <a:latin typeface="Gotham" panose="02000504050000020004" charset="0"/>
                <a:cs typeface="Gotham" panose="02000504050000020004" charset="0"/>
              </a:rPr>
              <a:t>Juli</a:t>
            </a:r>
            <a:r>
              <a:rPr lang="en-US" sz="1100" b="0" dirty="0">
                <a:latin typeface="Gotham" panose="02000504050000020004" charset="0"/>
                <a:cs typeface="Gotham" panose="02000504050000020004" charset="0"/>
              </a:rPr>
              <a:t> 2022).</a:t>
            </a:r>
          </a:p>
        </p:txBody>
      </p:sp>
      <p:sp>
        <p:nvSpPr>
          <p:cNvPr id="3" name="Text Box 2"/>
          <p:cNvSpPr txBox="1"/>
          <p:nvPr/>
        </p:nvSpPr>
        <p:spPr>
          <a:xfrm>
            <a:off x="6480000" y="360000"/>
            <a:ext cx="4500000" cy="5433795"/>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Safe Talk: Salah </a:t>
            </a:r>
            <a:r>
              <a:rPr lang="en-US" sz="1100" dirty="0" err="1">
                <a:latin typeface="Gotham" panose="02000504050000020004" charset="0"/>
                <a:cs typeface="Gotham" panose="02000504050000020004" charset="0"/>
                <a:sym typeface="+mn-ea"/>
              </a:rPr>
              <a:t>Kaprah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tentang</a:t>
            </a:r>
            <a:r>
              <a:rPr lang="en-US" sz="1100" dirty="0">
                <a:latin typeface="Gotham" panose="02000504050000020004" charset="0"/>
                <a:cs typeface="Gotham" panose="02000504050000020004" charset="0"/>
                <a:sym typeface="+mn-ea"/>
              </a:rPr>
              <a:t> Self Healing. Live on IG @</a:t>
            </a:r>
            <a:r>
              <a:rPr lang="en-US" sz="1100" dirty="0" err="1">
                <a:latin typeface="Gotham" panose="02000504050000020004" charset="0"/>
                <a:cs typeface="Gotham" panose="02000504050000020004" charset="0"/>
                <a:sym typeface="+mn-ea"/>
              </a:rPr>
              <a:t>safecare</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hendrick_tanu</a:t>
            </a:r>
            <a:r>
              <a:rPr lang="en-US" sz="1100" dirty="0">
                <a:latin typeface="Gotham" panose="02000504050000020004" charset="0"/>
                <a:cs typeface="Gotham" panose="02000504050000020004" charset="0"/>
                <a:sym typeface="+mn-ea"/>
              </a:rPr>
              <a:t>. (15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“Sharing Public Speaking” for </a:t>
            </a:r>
            <a:r>
              <a:rPr lang="en-US" sz="1100" dirty="0" err="1">
                <a:latin typeface="Gotham" panose="02000504050000020004" charset="0"/>
                <a:cs typeface="Gotham" panose="02000504050000020004" charset="0"/>
                <a:sym typeface="+mn-ea"/>
              </a:rPr>
              <a:t>Socioworks</a:t>
            </a:r>
            <a:r>
              <a:rPr lang="en-US" sz="1100" dirty="0">
                <a:latin typeface="Gotham" panose="02000504050000020004" charset="0"/>
                <a:cs typeface="Gotham" panose="02000504050000020004" charset="0"/>
                <a:sym typeface="+mn-ea"/>
              </a:rPr>
              <a:t>. Soho </a:t>
            </a:r>
            <a:r>
              <a:rPr lang="en-US" sz="1100" dirty="0" err="1">
                <a:latin typeface="Gotham" panose="02000504050000020004" charset="0"/>
                <a:cs typeface="Gotham" panose="02000504050000020004" charset="0"/>
                <a:sym typeface="+mn-ea"/>
              </a:rPr>
              <a:t>Graha</a:t>
            </a:r>
            <a:r>
              <a:rPr lang="en-US" sz="1100" dirty="0">
                <a:latin typeface="Gotham" panose="02000504050000020004" charset="0"/>
                <a:cs typeface="Gotham" panose="02000504050000020004" charset="0"/>
                <a:sym typeface="+mn-ea"/>
              </a:rPr>
              <a:t> Natura DS-21, </a:t>
            </a:r>
            <a:r>
              <a:rPr lang="en-US" sz="1100" dirty="0" err="1">
                <a:latin typeface="Gotham" panose="02000504050000020004" charset="0"/>
                <a:cs typeface="Gotham" panose="02000504050000020004" charset="0"/>
                <a:sym typeface="+mn-ea"/>
              </a:rPr>
              <a:t>Lontar</a:t>
            </a:r>
            <a:r>
              <a:rPr lang="en-US" sz="1100" dirty="0">
                <a:latin typeface="Gotham" panose="02000504050000020004" charset="0"/>
                <a:cs typeface="Gotham" panose="02000504050000020004" charset="0"/>
                <a:sym typeface="+mn-ea"/>
              </a:rPr>
              <a:t>, Surabaya. (18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Launching BSI UMKM Center Surabaya. Jalan </a:t>
            </a:r>
            <a:r>
              <a:rPr lang="en-US" sz="1100" dirty="0" err="1">
                <a:latin typeface="Gotham" panose="02000504050000020004" charset="0"/>
                <a:cs typeface="Gotham" panose="02000504050000020004" charset="0"/>
                <a:sym typeface="+mn-ea"/>
              </a:rPr>
              <a:t>Kartini</a:t>
            </a:r>
            <a:r>
              <a:rPr lang="en-US" sz="1100" dirty="0">
                <a:latin typeface="Gotham" panose="02000504050000020004" charset="0"/>
                <a:cs typeface="Gotham" panose="02000504050000020004" charset="0"/>
                <a:sym typeface="+mn-ea"/>
              </a:rPr>
              <a:t> no. 107-109, Surabaya. (BSI UMKM Center), (21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I’m Having Gerd, Am I in Trouble? Bersama RA </a:t>
            </a:r>
            <a:r>
              <a:rPr lang="en-US" sz="1100" dirty="0" err="1">
                <a:latin typeface="Gotham" panose="02000504050000020004" charset="0"/>
                <a:cs typeface="Gotham" panose="02000504050000020004" charset="0"/>
                <a:sym typeface="+mn-ea"/>
              </a:rPr>
              <a:t>Adaninggar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dr,SpPD</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apotektiara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drningz</a:t>
            </a:r>
            <a:r>
              <a:rPr lang="en-US" sz="1100" dirty="0">
                <a:latin typeface="Gotham" panose="02000504050000020004" charset="0"/>
                <a:cs typeface="Gotham" panose="02000504050000020004" charset="0"/>
                <a:sym typeface="+mn-ea"/>
              </a:rPr>
              <a:t>. (21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Badan </a:t>
            </a:r>
            <a:r>
              <a:rPr lang="en-US" sz="1100" dirty="0" err="1">
                <a:latin typeface="Gotham" panose="02000504050000020004" charset="0"/>
                <a:cs typeface="Gotham" panose="02000504050000020004" charset="0"/>
                <a:sym typeface="+mn-ea"/>
              </a:rPr>
              <a:t>Informasi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Geospasial</a:t>
            </a:r>
            <a:r>
              <a:rPr lang="en-US" sz="1100" dirty="0">
                <a:latin typeface="Gotham" panose="02000504050000020004" charset="0"/>
                <a:cs typeface="Gotham" panose="02000504050000020004" charset="0"/>
                <a:sym typeface="+mn-ea"/>
              </a:rPr>
              <a:t> (BIG). </a:t>
            </a:r>
            <a:r>
              <a:rPr lang="en-US" sz="1100" dirty="0" err="1">
                <a:latin typeface="Gotham" panose="02000504050000020004" charset="0"/>
                <a:cs typeface="Gotham" panose="02000504050000020004" charset="0"/>
                <a:sym typeface="+mn-ea"/>
              </a:rPr>
              <a:t>Bigland</a:t>
            </a:r>
            <a:r>
              <a:rPr lang="en-US" sz="1100" dirty="0">
                <a:latin typeface="Gotham" panose="02000504050000020004" charset="0"/>
                <a:cs typeface="Gotham" panose="02000504050000020004" charset="0"/>
                <a:sym typeface="+mn-ea"/>
              </a:rPr>
              <a:t> Hotel, Bogor. (22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WS Premature. Live on Zoom. (23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Wedding of </a:t>
            </a:r>
            <a:r>
              <a:rPr lang="en-US" sz="1100" dirty="0" err="1">
                <a:latin typeface="Gotham" panose="02000504050000020004" charset="0"/>
                <a:cs typeface="Gotham" panose="02000504050000020004" charset="0"/>
                <a:sym typeface="+mn-ea"/>
              </a:rPr>
              <a:t>Dhea</a:t>
            </a:r>
            <a:r>
              <a:rPr lang="en-US" sz="1100" dirty="0">
                <a:latin typeface="Gotham" panose="02000504050000020004" charset="0"/>
                <a:cs typeface="Gotham" panose="02000504050000020004" charset="0"/>
                <a:sym typeface="+mn-ea"/>
              </a:rPr>
              <a:t> &amp; </a:t>
            </a:r>
            <a:r>
              <a:rPr lang="en-US" sz="1100" dirty="0" err="1">
                <a:latin typeface="Gotham" panose="02000504050000020004" charset="0"/>
                <a:cs typeface="Gotham" panose="02000504050000020004" charset="0"/>
                <a:sym typeface="+mn-ea"/>
              </a:rPr>
              <a:t>Tomo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Palimanan</a:t>
            </a:r>
            <a:r>
              <a:rPr lang="en-US" sz="1100" dirty="0">
                <a:latin typeface="Gotham" panose="02000504050000020004" charset="0"/>
                <a:cs typeface="Gotham" panose="02000504050000020004" charset="0"/>
                <a:sym typeface="+mn-ea"/>
              </a:rPr>
              <a:t> Resto </a:t>
            </a:r>
            <a:r>
              <a:rPr lang="en-US" sz="1100" dirty="0" err="1">
                <a:latin typeface="Gotham" panose="02000504050000020004" charset="0"/>
                <a:cs typeface="Gotham" panose="02000504050000020004" charset="0"/>
                <a:sym typeface="+mn-ea"/>
              </a:rPr>
              <a:t>Ciputra</a:t>
            </a:r>
            <a:r>
              <a:rPr lang="en-US" sz="1100" dirty="0">
                <a:latin typeface="Gotham" panose="02000504050000020004" charset="0"/>
                <a:cs typeface="Gotham" panose="02000504050000020004" charset="0"/>
                <a:sym typeface="+mn-ea"/>
              </a:rPr>
              <a:t> Golf, Surabaya. (23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Beauty Moves You “Fashion and Beauty in </a:t>
            </a:r>
            <a:r>
              <a:rPr lang="en-US" sz="1100" dirty="0" err="1">
                <a:latin typeface="Gotham" panose="02000504050000020004" charset="0"/>
                <a:cs typeface="Gotham" panose="02000504050000020004" charset="0"/>
                <a:sym typeface="+mn-ea"/>
              </a:rPr>
              <a:t>Suistanable</a:t>
            </a:r>
            <a:r>
              <a:rPr lang="en-US" sz="1100" dirty="0">
                <a:latin typeface="Gotham" panose="02000504050000020004" charset="0"/>
                <a:cs typeface="Gotham" panose="02000504050000020004" charset="0"/>
                <a:sym typeface="+mn-ea"/>
              </a:rPr>
              <a:t> Era.” Zona Pari PTC, Surabaya. (24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err="1">
                <a:latin typeface="Gotham" panose="02000504050000020004" charset="0"/>
                <a:cs typeface="Gotham" panose="02000504050000020004" charset="0"/>
                <a:sym typeface="+mn-ea"/>
              </a:rPr>
              <a:t>Pelantikan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Pengambilan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Sumpah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Jabatan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Pergantian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Antar</a:t>
            </a:r>
            <a:r>
              <a:rPr lang="en-US" sz="1100" dirty="0">
                <a:latin typeface="Gotham" panose="02000504050000020004" charset="0"/>
                <a:cs typeface="Gotham" panose="02000504050000020004" charset="0"/>
                <a:sym typeface="+mn-ea"/>
              </a:rPr>
              <a:t> Waktu </a:t>
            </a:r>
            <a:r>
              <a:rPr lang="en-US" sz="1100" dirty="0" err="1">
                <a:latin typeface="Gotham" panose="02000504050000020004" charset="0"/>
                <a:cs typeface="Gotham" panose="02000504050000020004" charset="0"/>
                <a:sym typeface="+mn-ea"/>
              </a:rPr>
              <a:t>Majelis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Pengawas</a:t>
            </a:r>
            <a:r>
              <a:rPr lang="en-US" sz="1100" dirty="0">
                <a:latin typeface="Gotham" panose="02000504050000020004" charset="0"/>
                <a:cs typeface="Gotham" panose="02000504050000020004" charset="0"/>
                <a:sym typeface="+mn-ea"/>
              </a:rPr>
              <a:t> Wilayah </a:t>
            </a:r>
            <a:r>
              <a:rPr lang="en-US" sz="1100" dirty="0" err="1">
                <a:latin typeface="Gotham" panose="02000504050000020004" charset="0"/>
                <a:cs typeface="Gotham" panose="02000504050000020004" charset="0"/>
                <a:sym typeface="+mn-ea"/>
              </a:rPr>
              <a:t>Notaris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Periode</a:t>
            </a:r>
            <a:r>
              <a:rPr lang="en-US" sz="1100" dirty="0">
                <a:latin typeface="Gotham" panose="02000504050000020004" charset="0"/>
                <a:cs typeface="Gotham" panose="02000504050000020004" charset="0"/>
                <a:sym typeface="+mn-ea"/>
              </a:rPr>
              <a:t> 2021-2024 </a:t>
            </a:r>
            <a:r>
              <a:rPr lang="en-US" sz="1100" dirty="0" err="1">
                <a:latin typeface="Gotham" panose="02000504050000020004" charset="0"/>
                <a:cs typeface="Gotham" panose="02000504050000020004" charset="0"/>
                <a:sym typeface="+mn-ea"/>
              </a:rPr>
              <a:t>Majelis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Kehormatan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Notaris</a:t>
            </a:r>
            <a:r>
              <a:rPr lang="en-US" sz="1100" dirty="0">
                <a:latin typeface="Gotham" panose="02000504050000020004" charset="0"/>
                <a:cs typeface="Gotham" panose="02000504050000020004" charset="0"/>
                <a:sym typeface="+mn-ea"/>
              </a:rPr>
              <a:t> Wilayah </a:t>
            </a:r>
            <a:r>
              <a:rPr lang="en-US" sz="1100" dirty="0" err="1">
                <a:latin typeface="Gotham" panose="02000504050000020004" charset="0"/>
                <a:cs typeface="Gotham" panose="02000504050000020004" charset="0"/>
                <a:sym typeface="+mn-ea"/>
              </a:rPr>
              <a:t>Periode</a:t>
            </a:r>
            <a:r>
              <a:rPr lang="en-US" sz="1100" dirty="0">
                <a:latin typeface="Gotham" panose="02000504050000020004" charset="0"/>
                <a:cs typeface="Gotham" panose="02000504050000020004" charset="0"/>
                <a:sym typeface="+mn-ea"/>
              </a:rPr>
              <a:t> 2021-2022. The Westin Nusa </a:t>
            </a:r>
            <a:r>
              <a:rPr lang="en-US" sz="1100" dirty="0" err="1">
                <a:latin typeface="Gotham" panose="02000504050000020004" charset="0"/>
                <a:cs typeface="Gotham" panose="02000504050000020004" charset="0"/>
                <a:sym typeface="+mn-ea"/>
              </a:rPr>
              <a:t>Dua</a:t>
            </a:r>
            <a:r>
              <a:rPr lang="en-US" sz="1100" dirty="0">
                <a:latin typeface="Gotham" panose="02000504050000020004" charset="0"/>
                <a:cs typeface="Gotham" panose="02000504050000020004" charset="0"/>
                <a:sym typeface="+mn-ea"/>
              </a:rPr>
              <a:t>, Bali. (25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err="1">
                <a:latin typeface="Gotham" panose="02000504050000020004" charset="0"/>
                <a:cs typeface="Gotham" panose="02000504050000020004" charset="0"/>
                <a:sym typeface="+mn-ea"/>
              </a:rPr>
              <a:t>Solusi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Sehat</a:t>
            </a:r>
            <a:r>
              <a:rPr lang="en-US" sz="1100" dirty="0">
                <a:latin typeface="Gotham" panose="02000504050000020004" charset="0"/>
                <a:cs typeface="Gotham" panose="02000504050000020004" charset="0"/>
                <a:sym typeface="+mn-ea"/>
              </a:rPr>
              <a:t>. JTV Studio. (26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MTE. Live on Zoom. (28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Safe Talk: Insomnia Oh Insomnia. Live on IG @</a:t>
            </a:r>
            <a:r>
              <a:rPr lang="en-US" sz="1100" dirty="0" err="1">
                <a:latin typeface="Gotham" panose="02000504050000020004" charset="0"/>
                <a:cs typeface="Gotham" panose="02000504050000020004" charset="0"/>
                <a:sym typeface="+mn-ea"/>
              </a:rPr>
              <a:t>safecare</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hendrick_tanu</a:t>
            </a:r>
            <a:r>
              <a:rPr lang="en-US" sz="1100" dirty="0">
                <a:latin typeface="Gotham" panose="02000504050000020004" charset="0"/>
                <a:cs typeface="Gotham" panose="02000504050000020004" charset="0"/>
                <a:sym typeface="+mn-ea"/>
              </a:rPr>
              <a:t>. (29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03"/>
            </a:pPr>
            <a:r>
              <a:rPr lang="en-US" sz="1100" dirty="0">
                <a:latin typeface="Gotham" panose="02000504050000020004" charset="0"/>
                <a:cs typeface="Gotham" panose="02000504050000020004" charset="0"/>
                <a:sym typeface="+mn-ea"/>
              </a:rPr>
              <a:t>Mother &amp; Beyond Fair. Convention Hall TP3, Surabaya. (29-31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Clr>
                <a:srgbClr val="000000"/>
              </a:buClr>
              <a:buSzPct val="99000"/>
              <a:buFont typeface="+mj-lt"/>
              <a:buAutoNum type="arabicPeriod" startAt="116"/>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101” for </a:t>
            </a:r>
            <a:r>
              <a:rPr lang="en-US" sz="1100" b="0" dirty="0" err="1">
                <a:latin typeface="Gotham" panose="02000504050000020004" charset="0"/>
                <a:cs typeface="Gotham" panose="02000504050000020004" charset="0"/>
              </a:rPr>
              <a:t>PowerGen</a:t>
            </a:r>
            <a:r>
              <a:rPr lang="en-US" sz="1100" b="0" dirty="0">
                <a:latin typeface="Gotham" panose="02000504050000020004" charset="0"/>
                <a:cs typeface="Gotham" panose="02000504050000020004" charset="0"/>
              </a:rPr>
              <a:t> PLN. Live on Zoom. (01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Live on Zoom. (03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err="1">
                <a:latin typeface="Gotham" panose="02000504050000020004" charset="0"/>
                <a:cs typeface="Gotham" panose="02000504050000020004" charset="0"/>
              </a:rPr>
              <a:t>Ilmu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Tidur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Cuan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Berjalan</a:t>
            </a:r>
            <a:r>
              <a:rPr lang="en-US" sz="1100" b="0" dirty="0">
                <a:latin typeface="Gotham" panose="02000504050000020004" charset="0"/>
                <a:cs typeface="Gotham" panose="02000504050000020004" charset="0"/>
              </a:rPr>
              <a:t> Ala Lo Kheng Hong. </a:t>
            </a:r>
            <a:r>
              <a:rPr lang="en-US" sz="1100" b="0" dirty="0" err="1">
                <a:latin typeface="Gotham" panose="02000504050000020004" charset="0"/>
                <a:cs typeface="Gotham" panose="02000504050000020004" charset="0"/>
              </a:rPr>
              <a:t>Spazio</a:t>
            </a:r>
            <a:r>
              <a:rPr lang="en-US" sz="1100" b="0" dirty="0">
                <a:latin typeface="Gotham" panose="02000504050000020004" charset="0"/>
                <a:cs typeface="Gotham" panose="02000504050000020004" charset="0"/>
              </a:rPr>
              <a:t> Building and Tower. (03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Launching Bank Mega Syariah. KCP Bank Mega Syariah, Trans Icon Surabaya </a:t>
            </a:r>
            <a:r>
              <a:rPr lang="en-US" sz="1100" b="0" dirty="0" err="1">
                <a:latin typeface="Gotham" panose="02000504050000020004" charset="0"/>
                <a:cs typeface="Gotham" panose="02000504050000020004" charset="0"/>
              </a:rPr>
              <a:t>Lantai</a:t>
            </a:r>
            <a:r>
              <a:rPr lang="en-US" sz="1100" b="0" dirty="0">
                <a:latin typeface="Gotham" panose="02000504050000020004" charset="0"/>
                <a:cs typeface="Gotham" panose="02000504050000020004" charset="0"/>
              </a:rPr>
              <a:t> 8. (05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Live on Zoom. (06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“Team Capacity Building” for </a:t>
            </a:r>
            <a:r>
              <a:rPr lang="en-US" sz="1100" b="0" dirty="0" err="1">
                <a:latin typeface="Gotham" panose="02000504050000020004" charset="0"/>
                <a:cs typeface="Gotham" panose="02000504050000020004" charset="0"/>
              </a:rPr>
              <a:t>Iring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Manten</a:t>
            </a:r>
            <a:r>
              <a:rPr lang="en-US" sz="1100" b="0" dirty="0">
                <a:latin typeface="Gotham" panose="02000504050000020004" charset="0"/>
                <a:cs typeface="Gotham" panose="02000504050000020004" charset="0"/>
              </a:rPr>
              <a:t> Wedding Organizer. </a:t>
            </a:r>
            <a:r>
              <a:rPr lang="en-US" sz="1100" b="0" dirty="0" err="1">
                <a:latin typeface="Gotham" panose="02000504050000020004" charset="0"/>
                <a:cs typeface="Gotham" panose="02000504050000020004" charset="0"/>
              </a:rPr>
              <a:t>Favehotel</a:t>
            </a:r>
            <a:r>
              <a:rPr lang="en-US" sz="1100" b="0" dirty="0">
                <a:latin typeface="Gotham" panose="02000504050000020004" charset="0"/>
                <a:cs typeface="Gotham" panose="02000504050000020004" charset="0"/>
              </a:rPr>
              <a:t> Mex </a:t>
            </a:r>
            <a:r>
              <a:rPr lang="en-US" sz="1100" b="0" dirty="0" err="1">
                <a:latin typeface="Gotham" panose="02000504050000020004" charset="0"/>
                <a:cs typeface="Gotham" panose="02000504050000020004" charset="0"/>
              </a:rPr>
              <a:t>Tunjungan</a:t>
            </a:r>
            <a:r>
              <a:rPr lang="en-US" sz="1100" b="0" dirty="0">
                <a:latin typeface="Gotham" panose="02000504050000020004" charset="0"/>
                <a:cs typeface="Gotham" panose="02000504050000020004" charset="0"/>
              </a:rPr>
              <a:t>, Surabaya. (07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err="1">
                <a:latin typeface="Gotham" panose="02000504050000020004" charset="0"/>
                <a:cs typeface="Gotham" panose="02000504050000020004" charset="0"/>
              </a:rPr>
              <a:t>Pengusaha</a:t>
            </a:r>
            <a:r>
              <a:rPr lang="en-US" sz="1100" b="0" dirty="0">
                <a:latin typeface="Gotham" panose="02000504050000020004" charset="0"/>
                <a:cs typeface="Gotham" panose="02000504050000020004" charset="0"/>
              </a:rPr>
              <a:t> Muda </a:t>
            </a:r>
            <a:r>
              <a:rPr lang="en-US" sz="1100" b="0" dirty="0" err="1">
                <a:latin typeface="Gotham" panose="02000504050000020004" charset="0"/>
                <a:cs typeface="Gotham" panose="02000504050000020004" charset="0"/>
              </a:rPr>
              <a:t>BRIliant</a:t>
            </a:r>
            <a:r>
              <a:rPr lang="en-US" sz="1100" b="0" dirty="0">
                <a:latin typeface="Gotham" panose="02000504050000020004" charset="0"/>
                <a:cs typeface="Gotham" panose="02000504050000020004" charset="0"/>
              </a:rPr>
              <a:t> 2022. </a:t>
            </a:r>
            <a:r>
              <a:rPr lang="en-US" sz="1100" b="0" dirty="0" err="1">
                <a:latin typeface="Gotham" panose="02000504050000020004" charset="0"/>
                <a:cs typeface="Gotham" panose="02000504050000020004" charset="0"/>
              </a:rPr>
              <a:t>Ruang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BRIMo</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Lantai</a:t>
            </a:r>
            <a:r>
              <a:rPr lang="en-US" sz="1100" b="0" dirty="0">
                <a:latin typeface="Gotham" panose="02000504050000020004" charset="0"/>
                <a:cs typeface="Gotham" panose="02000504050000020004" charset="0"/>
              </a:rPr>
              <a:t> 23, Plaza BRI, Surabaya. (09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FUP Allergy. Live on Zoom. (12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Talk with Andre </a:t>
            </a:r>
            <a:r>
              <a:rPr lang="en-US" sz="1100" b="0" dirty="0" err="1">
                <a:latin typeface="Gotham" panose="02000504050000020004" charset="0"/>
                <a:cs typeface="Gotham" panose="02000504050000020004" charset="0"/>
              </a:rPr>
              <a:t>Taulany</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Kelola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Bisnis</a:t>
            </a:r>
            <a:r>
              <a:rPr lang="en-US" sz="1100" b="0" dirty="0">
                <a:latin typeface="Gotham" panose="02000504050000020004" charset="0"/>
                <a:cs typeface="Gotham" panose="02000504050000020004" charset="0"/>
              </a:rPr>
              <a:t> dan </a:t>
            </a:r>
            <a:r>
              <a:rPr lang="en-US" sz="1100" b="0" dirty="0" err="1">
                <a:latin typeface="Gotham" panose="02000504050000020004" charset="0"/>
                <a:cs typeface="Gotham" panose="02000504050000020004" charset="0"/>
              </a:rPr>
              <a:t>Keuangan</a:t>
            </a:r>
            <a:r>
              <a:rPr lang="en-US" sz="1100" b="0" dirty="0">
                <a:latin typeface="Gotham" panose="02000504050000020004" charset="0"/>
                <a:cs typeface="Gotham" panose="02000504050000020004" charset="0"/>
              </a:rPr>
              <a:t> Ala Andre </a:t>
            </a:r>
            <a:r>
              <a:rPr lang="en-US" sz="1100" b="0" dirty="0" err="1">
                <a:latin typeface="Gotham" panose="02000504050000020004" charset="0"/>
                <a:cs typeface="Gotham" panose="02000504050000020004" charset="0"/>
              </a:rPr>
              <a:t>Taulany</a:t>
            </a:r>
            <a:r>
              <a:rPr lang="en-US" sz="1100" b="0" dirty="0">
                <a:latin typeface="Gotham" panose="02000504050000020004" charset="0"/>
                <a:cs typeface="Gotham" panose="02000504050000020004" charset="0"/>
              </a:rPr>
              <a:t>.” KCP Bank Mega Syariah, Trans Icon Surabaya </a:t>
            </a:r>
            <a:r>
              <a:rPr lang="en-US" sz="1100" b="0" dirty="0" err="1">
                <a:latin typeface="Gotham" panose="02000504050000020004" charset="0"/>
                <a:cs typeface="Gotham" panose="02000504050000020004" charset="0"/>
              </a:rPr>
              <a:t>Lantai</a:t>
            </a:r>
            <a:r>
              <a:rPr lang="en-US" sz="1100" b="0" dirty="0">
                <a:latin typeface="Gotham" panose="02000504050000020004" charset="0"/>
                <a:cs typeface="Gotham" panose="02000504050000020004" charset="0"/>
              </a:rPr>
              <a:t> 8. (13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PERSAGI. Live on Zoom. (14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webinar </a:t>
            </a:r>
            <a:r>
              <a:rPr lang="en-US" sz="1100" b="0" dirty="0" err="1">
                <a:latin typeface="Gotham" panose="02000504050000020004" charset="0"/>
                <a:cs typeface="Gotham" panose="02000504050000020004" charset="0"/>
              </a:rPr>
              <a:t>Siber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Kreasi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Memanfaatkan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Platfrom</a:t>
            </a:r>
            <a:r>
              <a:rPr lang="en-US" sz="1100" b="0" dirty="0">
                <a:latin typeface="Gotham" panose="02000504050000020004" charset="0"/>
                <a:cs typeface="Gotham" panose="02000504050000020004" charset="0"/>
              </a:rPr>
              <a:t> Digital </a:t>
            </a:r>
            <a:r>
              <a:rPr lang="en-US" sz="1100" b="0" dirty="0" err="1">
                <a:latin typeface="Gotham" panose="02000504050000020004" charset="0"/>
                <a:cs typeface="Gotham" panose="02000504050000020004" charset="0"/>
              </a:rPr>
              <a:t>buat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Mendorong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Ekonomi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Kreatif</a:t>
            </a:r>
            <a:r>
              <a:rPr lang="en-US" sz="1100" b="0" dirty="0">
                <a:latin typeface="Gotham" panose="02000504050000020004" charset="0"/>
                <a:cs typeface="Gotham" panose="02000504050000020004" charset="0"/>
              </a:rPr>
              <a:t> Daerah. Studio JTV. (15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16"/>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“Digital Personal Branding and Professional Communication” for Duta </a:t>
            </a:r>
            <a:r>
              <a:rPr lang="en-US" sz="1100" b="0" dirty="0" err="1">
                <a:latin typeface="Gotham" panose="02000504050000020004" charset="0"/>
                <a:cs typeface="Gotham" panose="02000504050000020004" charset="0"/>
              </a:rPr>
              <a:t>Kampus</a:t>
            </a:r>
            <a:r>
              <a:rPr lang="en-US" sz="1100" b="0" dirty="0">
                <a:latin typeface="Gotham" panose="02000504050000020004" charset="0"/>
                <a:cs typeface="Gotham" panose="02000504050000020004" charset="0"/>
              </a:rPr>
              <a:t> ITS 2022. Gedung </a:t>
            </a:r>
            <a:r>
              <a:rPr lang="en-US" sz="1100" b="0" dirty="0" err="1">
                <a:latin typeface="Gotham" panose="02000504050000020004" charset="0"/>
                <a:cs typeface="Gotham" panose="02000504050000020004" charset="0"/>
              </a:rPr>
              <a:t>Rektorat</a:t>
            </a:r>
            <a:r>
              <a:rPr lang="en-US" sz="1100" b="0" dirty="0">
                <a:latin typeface="Gotham" panose="02000504050000020004" charset="0"/>
                <a:cs typeface="Gotham" panose="02000504050000020004" charset="0"/>
              </a:rPr>
              <a:t> ITS. (16 August2022).</a:t>
            </a:r>
          </a:p>
          <a:p>
            <a:pPr marL="288290" indent="-288290" fontAlgn="auto">
              <a:lnSpc>
                <a:spcPct val="90000"/>
              </a:lnSpc>
              <a:spcAft>
                <a:spcPts val="600"/>
              </a:spcAft>
              <a:buClr>
                <a:srgbClr val="000000"/>
              </a:buClr>
              <a:buSzPct val="99000"/>
              <a:buFont typeface="+mj-lt"/>
              <a:buAutoNum type="arabicPeriod" startAt="116"/>
            </a:pPr>
            <a:r>
              <a:rPr lang="en-US" sz="1100" b="0" dirty="0">
                <a:latin typeface="Gotham" panose="02000504050000020004" charset="0"/>
                <a:cs typeface="Gotham" panose="02000504050000020004" charset="0"/>
              </a:rPr>
              <a:t>Dinner Gathering Bank Indonesia </a:t>
            </a:r>
            <a:r>
              <a:rPr lang="en-US" sz="1100" b="0" dirty="0" err="1">
                <a:latin typeface="Gotham" panose="02000504050000020004" charset="0"/>
                <a:cs typeface="Gotham" panose="02000504050000020004" charset="0"/>
              </a:rPr>
              <a:t>Jatim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Rumah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Jabatan</a:t>
            </a:r>
            <a:r>
              <a:rPr lang="en-US" sz="1100" b="0" dirty="0">
                <a:latin typeface="Gotham" panose="02000504050000020004" charset="0"/>
                <a:cs typeface="Gotham" panose="02000504050000020004" charset="0"/>
              </a:rPr>
              <a:t> Bp. Budi </a:t>
            </a:r>
            <a:r>
              <a:rPr lang="en-US" sz="1100" b="0" dirty="0" err="1">
                <a:latin typeface="Gotham" panose="02000504050000020004" charset="0"/>
                <a:cs typeface="Gotham" panose="02000504050000020004" charset="0"/>
              </a:rPr>
              <a:t>Hanoto</a:t>
            </a:r>
            <a:r>
              <a:rPr lang="en-US" sz="1100" b="0" dirty="0">
                <a:latin typeface="Gotham" panose="02000504050000020004" charset="0"/>
                <a:cs typeface="Gotham" panose="02000504050000020004" charset="0"/>
              </a:rPr>
              <a:t> Jl. </a:t>
            </a:r>
            <a:r>
              <a:rPr lang="en-US" sz="1100" b="0" dirty="0" err="1">
                <a:latin typeface="Gotham" panose="02000504050000020004" charset="0"/>
                <a:cs typeface="Gotham" panose="02000504050000020004" charset="0"/>
              </a:rPr>
              <a:t>Darmo</a:t>
            </a:r>
            <a:r>
              <a:rPr lang="en-US" sz="1100" b="0" dirty="0">
                <a:latin typeface="Gotham" panose="02000504050000020004" charset="0"/>
                <a:cs typeface="Gotham" panose="02000504050000020004" charset="0"/>
              </a:rPr>
              <a:t> Surabaya. (19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p:txBody>
      </p:sp>
      <p:sp>
        <p:nvSpPr>
          <p:cNvPr id="3" name="Text Box 2"/>
          <p:cNvSpPr txBox="1"/>
          <p:nvPr/>
        </p:nvSpPr>
        <p:spPr>
          <a:xfrm>
            <a:off x="6480000" y="360000"/>
            <a:ext cx="4500000" cy="5356851"/>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Allergy. Live on Zoom. (20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“Road to </a:t>
            </a:r>
            <a:r>
              <a:rPr lang="en-US" sz="1100" dirty="0" err="1">
                <a:latin typeface="Gotham" panose="02000504050000020004" charset="0"/>
                <a:cs typeface="Gotham" panose="02000504050000020004" charset="0"/>
                <a:sym typeface="+mn-ea"/>
              </a:rPr>
              <a:t>Seleksi</a:t>
            </a:r>
            <a:r>
              <a:rPr lang="en-US" sz="1100" dirty="0">
                <a:latin typeface="Gotham" panose="02000504050000020004" charset="0"/>
                <a:cs typeface="Gotham" panose="02000504050000020004" charset="0"/>
                <a:sym typeface="+mn-ea"/>
              </a:rPr>
              <a:t> PJB </a:t>
            </a:r>
            <a:r>
              <a:rPr lang="en-US" sz="1100" dirty="0" err="1">
                <a:latin typeface="Gotham" panose="02000504050000020004" charset="0"/>
                <a:cs typeface="Gotham" panose="02000504050000020004" charset="0"/>
                <a:sym typeface="+mn-ea"/>
              </a:rPr>
              <a:t>Inovator</a:t>
            </a:r>
            <a:r>
              <a:rPr lang="en-US" sz="1100" dirty="0">
                <a:latin typeface="Gotham" panose="02000504050000020004" charset="0"/>
                <a:cs typeface="Gotham" panose="02000504050000020004" charset="0"/>
                <a:sym typeface="+mn-ea"/>
              </a:rPr>
              <a:t> Presentation Training for Like PLN 2022” for PT PJB. Sheraton Senggigi Beach Resort, Lombok. (21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“Professional Communication” for UPTPPD Surabaya Barat. Kantor UPTPPD Surabaya Barat. (24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Opening Ceremony Festival </a:t>
            </a:r>
            <a:r>
              <a:rPr lang="en-US" sz="1100" dirty="0" err="1">
                <a:latin typeface="Gotham" panose="02000504050000020004" charset="0"/>
                <a:cs typeface="Gotham" panose="02000504050000020004" charset="0"/>
                <a:sym typeface="+mn-ea"/>
              </a:rPr>
              <a:t>Simfoni</a:t>
            </a:r>
            <a:r>
              <a:rPr lang="en-US" sz="1100" dirty="0">
                <a:latin typeface="Gotham" panose="02000504050000020004" charset="0"/>
                <a:cs typeface="Gotham" panose="02000504050000020004" charset="0"/>
                <a:sym typeface="+mn-ea"/>
              </a:rPr>
              <a:t> Rupiah. Atrium TP 6 Surabaya. (25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Live on Zoom. (26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When I am Finally a Parent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dr. </a:t>
            </a:r>
            <a:r>
              <a:rPr lang="en-US" sz="1100" dirty="0" err="1">
                <a:latin typeface="Gotham" panose="02000504050000020004" charset="0"/>
                <a:cs typeface="Gotham" panose="02000504050000020004" charset="0"/>
                <a:sym typeface="+mn-ea"/>
              </a:rPr>
              <a:t>Beeleonie</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BmedSc</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SpOG</a:t>
            </a:r>
            <a:r>
              <a:rPr lang="en-US" sz="1100" dirty="0">
                <a:latin typeface="Gotham" panose="02000504050000020004" charset="0"/>
                <a:cs typeface="Gotham" panose="02000504050000020004" charset="0"/>
                <a:sym typeface="+mn-ea"/>
              </a:rPr>
              <a:t>-KFER. Live on IG @</a:t>
            </a:r>
            <a:r>
              <a:rPr lang="en-US" sz="1100" dirty="0" err="1">
                <a:latin typeface="Gotham" panose="02000504050000020004" charset="0"/>
                <a:cs typeface="Gotham" panose="02000504050000020004" charset="0"/>
                <a:sym typeface="+mn-ea"/>
              </a:rPr>
              <a:t>halodocbee</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apotektiara</a:t>
            </a:r>
            <a:r>
              <a:rPr lang="en-US" sz="1100" dirty="0">
                <a:latin typeface="Gotham" panose="02000504050000020004" charset="0"/>
                <a:cs typeface="Gotham" panose="02000504050000020004" charset="0"/>
                <a:sym typeface="+mn-ea"/>
              </a:rPr>
              <a:t>. (26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Safe Talk: </a:t>
            </a:r>
            <a:r>
              <a:rPr lang="en-US" sz="1100" dirty="0" err="1">
                <a:latin typeface="Gotham" panose="02000504050000020004" charset="0"/>
                <a:cs typeface="Gotham" panose="02000504050000020004" charset="0"/>
                <a:sym typeface="+mn-ea"/>
              </a:rPr>
              <a:t>Penting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nggak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karir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cewek</a:t>
            </a:r>
            <a:r>
              <a:rPr lang="en-US" sz="1100" dirty="0">
                <a:latin typeface="Gotham" panose="02000504050000020004" charset="0"/>
                <a:cs typeface="Gotham" panose="02000504050000020004" charset="0"/>
                <a:sym typeface="+mn-ea"/>
              </a:rPr>
              <a:t>? Bersama </a:t>
            </a:r>
            <a:r>
              <a:rPr lang="en-US" sz="1100" dirty="0" err="1">
                <a:latin typeface="Gotham" panose="02000504050000020004" charset="0"/>
                <a:cs typeface="Gotham" panose="02000504050000020004" charset="0"/>
                <a:sym typeface="+mn-ea"/>
              </a:rPr>
              <a:t>drg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Ovi</a:t>
            </a:r>
            <a:r>
              <a:rPr lang="en-US" sz="1100" dirty="0">
                <a:latin typeface="Gotham" panose="02000504050000020004" charset="0"/>
                <a:cs typeface="Gotham" panose="02000504050000020004" charset="0"/>
                <a:sym typeface="+mn-ea"/>
              </a:rPr>
              <a:t> Darin. Live on IG @</a:t>
            </a:r>
            <a:r>
              <a:rPr lang="en-US" sz="1100" dirty="0" err="1">
                <a:latin typeface="Gotham" panose="02000504050000020004" charset="0"/>
                <a:cs typeface="Gotham" panose="02000504050000020004" charset="0"/>
                <a:sym typeface="+mn-ea"/>
              </a:rPr>
              <a:t>safecare</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rdnovindri</a:t>
            </a:r>
            <a:r>
              <a:rPr lang="en-US" sz="1100" dirty="0">
                <a:latin typeface="Gotham" panose="02000504050000020004" charset="0"/>
                <a:cs typeface="Gotham" panose="02000504050000020004" charset="0"/>
                <a:sym typeface="+mn-ea"/>
              </a:rPr>
              <a:t>. (26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Bengkulu. Live on Zoom. (27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err="1">
                <a:latin typeface="Gotham" panose="02000504050000020004" charset="0"/>
                <a:cs typeface="Gotham" panose="02000504050000020004" charset="0"/>
                <a:sym typeface="+mn-ea"/>
              </a:rPr>
              <a:t>Kegiatan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Lomba</a:t>
            </a:r>
            <a:r>
              <a:rPr lang="en-US" sz="1100" dirty="0">
                <a:latin typeface="Gotham" panose="02000504050000020004" charset="0"/>
                <a:cs typeface="Gotham" panose="02000504050000020004" charset="0"/>
                <a:sym typeface="+mn-ea"/>
              </a:rPr>
              <a:t> Festival </a:t>
            </a:r>
            <a:r>
              <a:rPr lang="en-US" sz="1100" dirty="0" err="1">
                <a:latin typeface="Gotham" panose="02000504050000020004" charset="0"/>
                <a:cs typeface="Gotham" panose="02000504050000020004" charset="0"/>
                <a:sym typeface="+mn-ea"/>
              </a:rPr>
              <a:t>Simfoni</a:t>
            </a:r>
            <a:r>
              <a:rPr lang="en-US" sz="1100" dirty="0">
                <a:latin typeface="Gotham" panose="02000504050000020004" charset="0"/>
                <a:cs typeface="Gotham" panose="02000504050000020004" charset="0"/>
                <a:sym typeface="+mn-ea"/>
              </a:rPr>
              <a:t> Rupiah. Atrium TP 6 Surabaya. (27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Latih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Vokal</a:t>
            </a:r>
            <a:r>
              <a:rPr lang="en-US" sz="1100" dirty="0">
                <a:latin typeface="Gotham" panose="02000504050000020004" charset="0"/>
                <a:cs typeface="Gotham" panose="02000504050000020004" charset="0"/>
                <a:sym typeface="+mn-ea"/>
              </a:rPr>
              <a:t> Pas </a:t>
            </a:r>
            <a:r>
              <a:rPr lang="en-US" sz="1100" dirty="0" err="1">
                <a:latin typeface="Gotham" panose="02000504050000020004" charset="0"/>
                <a:cs typeface="Gotham" panose="02000504050000020004" charset="0"/>
                <a:sym typeface="+mn-ea"/>
              </a:rPr>
              <a:t>Ngemsi</a:t>
            </a:r>
            <a:r>
              <a:rPr lang="en-US" sz="1100" dirty="0">
                <a:latin typeface="Gotham" panose="02000504050000020004" charset="0"/>
                <a:cs typeface="Gotham" panose="02000504050000020004" charset="0"/>
                <a:sym typeface="+mn-ea"/>
              </a:rPr>
              <a:t>, Yuk!” for </a:t>
            </a:r>
            <a:r>
              <a:rPr lang="en-US" sz="1100" dirty="0" err="1">
                <a:latin typeface="Gotham" panose="02000504050000020004" charset="0"/>
                <a:cs typeface="Gotham" panose="02000504050000020004" charset="0"/>
                <a:sym typeface="+mn-ea"/>
              </a:rPr>
              <a:t>Sinergi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Cleo Hotel </a:t>
            </a:r>
            <a:r>
              <a:rPr lang="en-US" sz="1100" dirty="0" err="1">
                <a:latin typeface="Gotham" panose="02000504050000020004" charset="0"/>
                <a:cs typeface="Gotham" panose="02000504050000020004" charset="0"/>
                <a:sym typeface="+mn-ea"/>
              </a:rPr>
              <a:t>Jemursari</a:t>
            </a:r>
            <a:r>
              <a:rPr lang="en-US" sz="1100" dirty="0">
                <a:latin typeface="Gotham" panose="02000504050000020004" charset="0"/>
                <a:cs typeface="Gotham" panose="02000504050000020004" charset="0"/>
                <a:sym typeface="+mn-ea"/>
              </a:rPr>
              <a:t>, Surabaya. (28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Allergy. Live on Zoom. (28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29"/>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Allergy. Live on Zoom. (30 </a:t>
            </a:r>
            <a:r>
              <a:rPr lang="en-US" sz="1100" dirty="0" err="1">
                <a:latin typeface="Gotham" panose="02000504050000020004" charset="0"/>
                <a:cs typeface="Gotham" panose="02000504050000020004" charset="0"/>
                <a:sym typeface="+mn-ea"/>
              </a:rPr>
              <a:t>Agustus</a:t>
            </a:r>
            <a:r>
              <a:rPr lang="en-US" sz="1100" dirty="0">
                <a:latin typeface="Gotham" panose="02000504050000020004" charset="0"/>
                <a:cs typeface="Gotham" panose="02000504050000020004" charset="0"/>
                <a:sym typeface="+mn-ea"/>
              </a:rPr>
              <a:t>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Clr>
                <a:srgbClr val="000000"/>
              </a:buClr>
              <a:buSzPct val="99000"/>
              <a:buFont typeface="+mj-lt"/>
              <a:buAutoNum type="arabicPeriod" startAt="141"/>
            </a:pPr>
            <a:r>
              <a:rPr lang="en-US" sz="1100" b="0" dirty="0" err="1">
                <a:latin typeface="Gotham" panose="02000504050000020004" charset="0"/>
                <a:cs typeface="Gotham" panose="02000504050000020004" charset="0"/>
              </a:rPr>
              <a:t>Diskusi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Teknis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Layanan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Kewarganegaraan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Kebijakan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Kewarganegaraan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Pasca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Berlakunya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Peraturan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Pemerintah</a:t>
            </a:r>
            <a:r>
              <a:rPr lang="en-US" sz="1100" b="0" dirty="0">
                <a:latin typeface="Gotham" panose="02000504050000020004" charset="0"/>
                <a:cs typeface="Gotham" panose="02000504050000020004" charset="0"/>
              </a:rPr>
              <a:t> No. 21 </a:t>
            </a:r>
            <a:r>
              <a:rPr lang="en-US" sz="1100" b="0" dirty="0" err="1">
                <a:latin typeface="Gotham" panose="02000504050000020004" charset="0"/>
                <a:cs typeface="Gotham" panose="02000504050000020004" charset="0"/>
              </a:rPr>
              <a:t>Tahun</a:t>
            </a:r>
            <a:r>
              <a:rPr lang="en-US" sz="1100" b="0" dirty="0">
                <a:latin typeface="Gotham" panose="02000504050000020004" charset="0"/>
                <a:cs typeface="Gotham" panose="02000504050000020004" charset="0"/>
              </a:rPr>
              <a:t> 2022 </a:t>
            </a:r>
            <a:r>
              <a:rPr lang="en-US" sz="1100" b="0" dirty="0" err="1">
                <a:latin typeface="Gotham" panose="02000504050000020004" charset="0"/>
                <a:cs typeface="Gotham" panose="02000504050000020004" charset="0"/>
              </a:rPr>
              <a:t>tentang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Perubahan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Atas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Peraturan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Pemerintah</a:t>
            </a:r>
            <a:r>
              <a:rPr lang="en-US" sz="1100" b="0" dirty="0">
                <a:latin typeface="Gotham" panose="02000504050000020004" charset="0"/>
                <a:cs typeface="Gotham" panose="02000504050000020004" charset="0"/>
              </a:rPr>
              <a:t> No. 2 </a:t>
            </a:r>
            <a:r>
              <a:rPr lang="en-US" sz="1100" b="0" dirty="0" err="1">
                <a:latin typeface="Gotham" panose="02000504050000020004" charset="0"/>
                <a:cs typeface="Gotham" panose="02000504050000020004" charset="0"/>
              </a:rPr>
              <a:t>Tahun</a:t>
            </a:r>
            <a:r>
              <a:rPr lang="en-US" sz="1100" b="0" dirty="0">
                <a:latin typeface="Gotham" panose="02000504050000020004" charset="0"/>
                <a:cs typeface="Gotham" panose="02000504050000020004" charset="0"/>
              </a:rPr>
              <a:t> 2007. Hotel Borobudur Jakarta. (31 </a:t>
            </a:r>
            <a:r>
              <a:rPr lang="en-US" sz="1100" b="0" dirty="0" err="1">
                <a:latin typeface="Gotham" panose="02000504050000020004" charset="0"/>
                <a:cs typeface="Gotham" panose="02000504050000020004" charset="0"/>
              </a:rPr>
              <a:t>Agustus</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141"/>
            </a:pPr>
            <a:r>
              <a:rPr lang="en-US" sz="1100" b="0" dirty="0">
                <a:latin typeface="Gotham" panose="02000504050000020004" charset="0"/>
                <a:cs typeface="Gotham" panose="02000504050000020004" charset="0"/>
              </a:rPr>
              <a:t>Willow Baby Expo 2022. Grand City Convention &amp; Exhibition, Surabaya. (01-04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Talk-Bali. Live on Zoom. (05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Class &amp; Capacity Building” for TP PKK Kota </a:t>
            </a:r>
            <a:r>
              <a:rPr lang="en-US" sz="1100" b="0" dirty="0" err="1">
                <a:latin typeface="Gotham" panose="02000504050000020004" charset="0"/>
                <a:cs typeface="Gotham" panose="02000504050000020004" charset="0"/>
              </a:rPr>
              <a:t>Waringintimur</a:t>
            </a:r>
            <a:r>
              <a:rPr lang="en-US" sz="1100" b="0" dirty="0">
                <a:latin typeface="Gotham" panose="02000504050000020004" charset="0"/>
                <a:cs typeface="Gotham" panose="02000504050000020004" charset="0"/>
              </a:rPr>
              <a:t>. El Hotel </a:t>
            </a:r>
            <a:r>
              <a:rPr lang="en-US" sz="1100" b="0" dirty="0" err="1">
                <a:latin typeface="Gotham" panose="02000504050000020004" charset="0"/>
                <a:cs typeface="Gotham" panose="02000504050000020004" charset="0"/>
              </a:rPr>
              <a:t>Katika</a:t>
            </a:r>
            <a:r>
              <a:rPr lang="en-US" sz="1100" b="0" dirty="0">
                <a:latin typeface="Gotham" panose="02000504050000020004" charset="0"/>
                <a:cs typeface="Gotham" panose="02000504050000020004" charset="0"/>
              </a:rPr>
              <a:t> Wijaya </a:t>
            </a:r>
            <a:r>
              <a:rPr lang="en-US" sz="1100" b="0" dirty="0" err="1">
                <a:latin typeface="Gotham" panose="02000504050000020004" charset="0"/>
                <a:cs typeface="Gotham" panose="02000504050000020004" charset="0"/>
              </a:rPr>
              <a:t>Batu</a:t>
            </a:r>
            <a:r>
              <a:rPr lang="en-US" sz="1100" b="0" dirty="0">
                <a:latin typeface="Gotham" panose="02000504050000020004" charset="0"/>
                <a:cs typeface="Gotham" panose="02000504050000020004" charset="0"/>
              </a:rPr>
              <a:t>. (07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a:latin typeface="Gotham" panose="02000504050000020004" charset="0"/>
                <a:cs typeface="Gotham" panose="02000504050000020004" charset="0"/>
              </a:rPr>
              <a:t>Safe Talk: Tips </a:t>
            </a:r>
            <a:r>
              <a:rPr lang="en-US" sz="1100" b="0" dirty="0" err="1">
                <a:latin typeface="Gotham" panose="02000504050000020004" charset="0"/>
                <a:cs typeface="Gotham" panose="02000504050000020004" charset="0"/>
              </a:rPr>
              <a:t>Trik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Lahir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Tepat</a:t>
            </a:r>
            <a:r>
              <a:rPr lang="en-US" sz="1100" b="0" dirty="0">
                <a:latin typeface="Gotham" panose="02000504050000020004" charset="0"/>
                <a:cs typeface="Gotham" panose="02000504050000020004" charset="0"/>
              </a:rPr>
              <a:t> Waktu </a:t>
            </a:r>
            <a:r>
              <a:rPr lang="en-US" sz="1100" b="0" dirty="0" err="1">
                <a:latin typeface="Gotham" panose="02000504050000020004" charset="0"/>
                <a:cs typeface="Gotham" panose="02000504050000020004" charset="0"/>
              </a:rPr>
              <a:t>bersama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Bidan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Yesie</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Aprillia</a:t>
            </a:r>
            <a:r>
              <a:rPr lang="en-US" sz="1100" b="0" dirty="0">
                <a:latin typeface="Gotham" panose="02000504050000020004" charset="0"/>
                <a:cs typeface="Gotham" panose="02000504050000020004" charset="0"/>
              </a:rPr>
              <a:t>. Live on IG @</a:t>
            </a:r>
            <a:r>
              <a:rPr lang="en-US" sz="1100" b="0" dirty="0" err="1">
                <a:latin typeface="Gotham" panose="02000504050000020004" charset="0"/>
                <a:cs typeface="Gotham" panose="02000504050000020004" charset="0"/>
              </a:rPr>
              <a:t>safecare</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bidankita</a:t>
            </a:r>
            <a:r>
              <a:rPr lang="en-US" sz="1100" b="0" dirty="0">
                <a:latin typeface="Gotham" panose="02000504050000020004" charset="0"/>
                <a:cs typeface="Gotham" panose="02000504050000020004" charset="0"/>
              </a:rPr>
              <a:t>. (09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a:t>
            </a:r>
            <a:r>
              <a:rPr lang="en-US" sz="1100" b="0" dirty="0" err="1">
                <a:latin typeface="Gotham" panose="02000504050000020004" charset="0"/>
                <a:cs typeface="Gotham" panose="02000504050000020004" charset="0"/>
              </a:rPr>
              <a:t>Tumbuh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Kembang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Anak.”Live</a:t>
            </a:r>
            <a:r>
              <a:rPr lang="en-US" sz="1100" b="0" dirty="0">
                <a:latin typeface="Gotham" panose="02000504050000020004" charset="0"/>
                <a:cs typeface="Gotham" panose="02000504050000020004" charset="0"/>
              </a:rPr>
              <a:t> on Zoom. (11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err="1">
                <a:latin typeface="Gotham" panose="02000504050000020004" charset="0"/>
                <a:cs typeface="Gotham" panose="02000504050000020004" charset="0"/>
              </a:rPr>
              <a:t>Juri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PadCast</a:t>
            </a:r>
            <a:r>
              <a:rPr lang="en-US" sz="1100" b="0" dirty="0">
                <a:latin typeface="Gotham" panose="02000504050000020004" charset="0"/>
                <a:cs typeface="Gotham" panose="02000504050000020004" charset="0"/>
              </a:rPr>
              <a:t>. Live on Zoom. (13 &amp; 17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“Excellent Service Training” for RSU Al Islam HM </a:t>
            </a:r>
            <a:r>
              <a:rPr lang="en-US" sz="1100" b="0" dirty="0" err="1">
                <a:latin typeface="Gotham" panose="02000504050000020004" charset="0"/>
                <a:cs typeface="Gotham" panose="02000504050000020004" charset="0"/>
              </a:rPr>
              <a:t>Mawardi</a:t>
            </a:r>
            <a:r>
              <a:rPr lang="en-US" sz="1100" b="0" dirty="0">
                <a:latin typeface="Gotham" panose="02000504050000020004" charset="0"/>
                <a:cs typeface="Gotham" panose="02000504050000020004" charset="0"/>
              </a:rPr>
              <a:t>. Hotel </a:t>
            </a:r>
            <a:r>
              <a:rPr lang="en-US" sz="1100" b="0" dirty="0" err="1">
                <a:latin typeface="Gotham" panose="02000504050000020004" charset="0"/>
                <a:cs typeface="Gotham" panose="02000504050000020004" charset="0"/>
              </a:rPr>
              <a:t>Luminor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(14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err="1">
                <a:latin typeface="Gotham" panose="02000504050000020004" charset="0"/>
                <a:cs typeface="Gotham" panose="02000504050000020004" charset="0"/>
              </a:rPr>
              <a:t>Solusi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Menuju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Sehat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Pengobatan</a:t>
            </a:r>
            <a:r>
              <a:rPr lang="en-US" sz="1100" b="0" dirty="0">
                <a:latin typeface="Gotham" panose="02000504050000020004" charset="0"/>
                <a:cs typeface="Gotham" panose="02000504050000020004" charset="0"/>
              </a:rPr>
              <a:t> Herbal Gus </a:t>
            </a:r>
            <a:r>
              <a:rPr lang="en-US" sz="1100" b="0" dirty="0" err="1">
                <a:latin typeface="Gotham" panose="02000504050000020004" charset="0"/>
                <a:cs typeface="Gotham" panose="02000504050000020004" charset="0"/>
              </a:rPr>
              <a:t>Sholeh</a:t>
            </a:r>
            <a:r>
              <a:rPr lang="en-US" sz="1100" b="0" dirty="0">
                <a:latin typeface="Gotham" panose="02000504050000020004" charset="0"/>
                <a:cs typeface="Gotham" panose="02000504050000020004" charset="0"/>
              </a:rPr>
              <a:t>.” TVRI </a:t>
            </a:r>
            <a:r>
              <a:rPr lang="en-US" sz="1100" b="0" dirty="0" err="1">
                <a:latin typeface="Gotham" panose="02000504050000020004" charset="0"/>
                <a:cs typeface="Gotham" panose="02000504050000020004" charset="0"/>
              </a:rPr>
              <a:t>Jatim</a:t>
            </a:r>
            <a:r>
              <a:rPr lang="en-US" sz="1100" b="0" dirty="0">
                <a:latin typeface="Gotham" panose="02000504050000020004" charset="0"/>
                <a:cs typeface="Gotham" panose="02000504050000020004" charset="0"/>
              </a:rPr>
              <a:t>, Surabaya. (16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a:latin typeface="Gotham" panose="02000504050000020004" charset="0"/>
                <a:cs typeface="Gotham" panose="02000504050000020004" charset="0"/>
              </a:rPr>
              <a:t>Safe Talk: Tips </a:t>
            </a:r>
            <a:r>
              <a:rPr lang="en-US" sz="1100" b="0" dirty="0" err="1">
                <a:latin typeface="Gotham" panose="02000504050000020004" charset="0"/>
                <a:cs typeface="Gotham" panose="02000504050000020004" charset="0"/>
              </a:rPr>
              <a:t>Tetap</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Nyaman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Selama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Kehamilan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Terutama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Ibu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Bekerja</a:t>
            </a:r>
            <a:r>
              <a:rPr lang="en-US" sz="1100" b="0" dirty="0">
                <a:latin typeface="Gotham" panose="02000504050000020004" charset="0"/>
                <a:cs typeface="Gotham" panose="02000504050000020004" charset="0"/>
              </a:rPr>
              <a:t> dan </a:t>
            </a:r>
            <a:r>
              <a:rPr lang="en-US" sz="1100" b="0" dirty="0" err="1">
                <a:latin typeface="Gotham" panose="02000504050000020004" charset="0"/>
                <a:cs typeface="Gotham" panose="02000504050000020004" charset="0"/>
              </a:rPr>
              <a:t>Yesie</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Aprillia</a:t>
            </a:r>
            <a:r>
              <a:rPr lang="en-US" sz="1100" b="0" dirty="0">
                <a:latin typeface="Gotham" panose="02000504050000020004" charset="0"/>
                <a:cs typeface="Gotham" panose="02000504050000020004" charset="0"/>
              </a:rPr>
              <a:t>. Live on IG @</a:t>
            </a:r>
            <a:r>
              <a:rPr lang="en-US" sz="1100" b="0" dirty="0" err="1">
                <a:latin typeface="Gotham" panose="02000504050000020004" charset="0"/>
                <a:cs typeface="Gotham" panose="02000504050000020004" charset="0"/>
              </a:rPr>
              <a:t>safecare</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bidankita</a:t>
            </a:r>
            <a:r>
              <a:rPr lang="en-US" sz="1100" b="0" dirty="0">
                <a:latin typeface="Gotham" panose="02000504050000020004" charset="0"/>
                <a:cs typeface="Gotham" panose="02000504050000020004" charset="0"/>
              </a:rPr>
              <a:t>. (16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MTE. Live on Zoom. (17 September 2022).</a:t>
            </a:r>
          </a:p>
          <a:p>
            <a:pPr marL="288290" indent="-288290" fontAlgn="auto">
              <a:lnSpc>
                <a:spcPct val="90000"/>
              </a:lnSpc>
              <a:spcAft>
                <a:spcPts val="600"/>
              </a:spcAft>
              <a:buClr>
                <a:srgbClr val="000000"/>
              </a:buClr>
              <a:buSzPct val="99000"/>
              <a:buFont typeface="+mj-lt"/>
              <a:buAutoNum type="arabicPeriod" startAt="141"/>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Talk-Bandung. Live on Zoom. (18 September 2022).</a:t>
            </a:r>
          </a:p>
        </p:txBody>
      </p:sp>
      <p:sp>
        <p:nvSpPr>
          <p:cNvPr id="3" name="Text Box 2"/>
          <p:cNvSpPr txBox="1"/>
          <p:nvPr/>
        </p:nvSpPr>
        <p:spPr>
          <a:xfrm>
            <a:off x="6480000" y="360000"/>
            <a:ext cx="4500000" cy="5584606"/>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Pengusaha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Melek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Finansial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LebihDekat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Eqi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Ramadhanty</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rizqianiputri</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eqiiramadhanty</a:t>
            </a:r>
            <a:r>
              <a:rPr lang="en-US" sz="1100" dirty="0">
                <a:latin typeface="Gotham" panose="02000504050000020004" charset="0"/>
                <a:cs typeface="Gotham" panose="02000504050000020004" charset="0"/>
                <a:sym typeface="+mn-ea"/>
              </a:rPr>
              <a:t>. (19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“Coaching Clinic JTV </a:t>
            </a:r>
            <a:r>
              <a:rPr lang="en-US" sz="1100" dirty="0" err="1">
                <a:latin typeface="Gotham" panose="02000504050000020004" charset="0"/>
                <a:cs typeface="Gotham" panose="02000504050000020004" charset="0"/>
                <a:sym typeface="+mn-ea"/>
              </a:rPr>
              <a:t>Golek</a:t>
            </a:r>
            <a:r>
              <a:rPr lang="en-US" sz="1100" dirty="0">
                <a:latin typeface="Gotham" panose="02000504050000020004" charset="0"/>
                <a:cs typeface="Gotham" panose="02000504050000020004" charset="0"/>
                <a:sym typeface="+mn-ea"/>
              </a:rPr>
              <a:t> Presenter” for JTV. The </a:t>
            </a:r>
            <a:r>
              <a:rPr lang="en-US" sz="1100" dirty="0" err="1">
                <a:latin typeface="Gotham" panose="02000504050000020004" charset="0"/>
                <a:cs typeface="Gotham" panose="02000504050000020004" charset="0"/>
                <a:sym typeface="+mn-ea"/>
              </a:rPr>
              <a:t>Gade</a:t>
            </a:r>
            <a:r>
              <a:rPr lang="en-US" sz="1100" dirty="0">
                <a:latin typeface="Gotham" panose="02000504050000020004" charset="0"/>
                <a:cs typeface="Gotham" panose="02000504050000020004" charset="0"/>
                <a:sym typeface="+mn-ea"/>
              </a:rPr>
              <a:t> Creative Lounge, FEB </a:t>
            </a:r>
            <a:r>
              <a:rPr lang="en-US" sz="1100" dirty="0" err="1">
                <a:latin typeface="Gotham" panose="02000504050000020004" charset="0"/>
                <a:cs typeface="Gotham" panose="02000504050000020004" charset="0"/>
                <a:sym typeface="+mn-ea"/>
              </a:rPr>
              <a:t>Unair</a:t>
            </a:r>
            <a:r>
              <a:rPr lang="en-US" sz="1100" dirty="0">
                <a:latin typeface="Gotham" panose="02000504050000020004" charset="0"/>
                <a:cs typeface="Gotham" panose="02000504050000020004" charset="0"/>
                <a:sym typeface="+mn-ea"/>
              </a:rPr>
              <a:t>. (21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Solusi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Menuju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Sehat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Pengobatan</a:t>
            </a:r>
            <a:r>
              <a:rPr lang="en-US" sz="1100" dirty="0">
                <a:latin typeface="Gotham" panose="02000504050000020004" charset="0"/>
                <a:cs typeface="Gotham" panose="02000504050000020004" charset="0"/>
                <a:sym typeface="+mn-ea"/>
              </a:rPr>
              <a:t> Herbal Gus </a:t>
            </a:r>
            <a:r>
              <a:rPr lang="en-US" sz="1100" dirty="0" err="1">
                <a:latin typeface="Gotham" panose="02000504050000020004" charset="0"/>
                <a:cs typeface="Gotham" panose="02000504050000020004" charset="0"/>
                <a:sym typeface="+mn-ea"/>
              </a:rPr>
              <a:t>Sholeh</a:t>
            </a:r>
            <a:r>
              <a:rPr lang="en-US" sz="1100" dirty="0">
                <a:latin typeface="Gotham" panose="02000504050000020004" charset="0"/>
                <a:cs typeface="Gotham" panose="02000504050000020004" charset="0"/>
                <a:sym typeface="+mn-ea"/>
              </a:rPr>
              <a:t>.” TVRI </a:t>
            </a:r>
            <a:r>
              <a:rPr lang="en-US" sz="1100" dirty="0" err="1">
                <a:latin typeface="Gotham" panose="02000504050000020004" charset="0"/>
                <a:cs typeface="Gotham" panose="02000504050000020004" charset="0"/>
                <a:sym typeface="+mn-ea"/>
              </a:rPr>
              <a:t>Jatim</a:t>
            </a:r>
            <a:r>
              <a:rPr lang="en-US" sz="1100" dirty="0">
                <a:latin typeface="Gotham" panose="02000504050000020004" charset="0"/>
                <a:cs typeface="Gotham" panose="02000504050000020004" charset="0"/>
                <a:sym typeface="+mn-ea"/>
              </a:rPr>
              <a:t>, Surabaya. (23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“Sharing Session: </a:t>
            </a:r>
            <a:r>
              <a:rPr lang="en-US" sz="1100" dirty="0" err="1">
                <a:latin typeface="Gotham" panose="02000504050000020004" charset="0"/>
                <a:cs typeface="Gotham" panose="02000504050000020004" charset="0"/>
                <a:sym typeface="+mn-ea"/>
              </a:rPr>
              <a:t>Perayaan</a:t>
            </a:r>
            <a:r>
              <a:rPr lang="en-US" sz="1100" dirty="0">
                <a:latin typeface="Gotham" panose="02000504050000020004" charset="0"/>
                <a:cs typeface="Gotham" panose="02000504050000020004" charset="0"/>
                <a:sym typeface="+mn-ea"/>
              </a:rPr>
              <a:t> Hari Bahasa </a:t>
            </a:r>
            <a:r>
              <a:rPr lang="en-US" sz="1100" dirty="0" err="1">
                <a:latin typeface="Gotham" panose="02000504050000020004" charset="0"/>
                <a:cs typeface="Gotham" panose="02000504050000020004" charset="0"/>
                <a:sym typeface="+mn-ea"/>
              </a:rPr>
              <a:t>Isyarat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Internasional</a:t>
            </a:r>
            <a:r>
              <a:rPr lang="en-US" sz="1100" dirty="0">
                <a:latin typeface="Gotham" panose="02000504050000020004" charset="0"/>
                <a:cs typeface="Gotham" panose="02000504050000020004" charset="0"/>
                <a:sym typeface="+mn-ea"/>
              </a:rPr>
              <a:t>” for </a:t>
            </a:r>
            <a:r>
              <a:rPr lang="en-US" sz="1100" dirty="0" err="1">
                <a:latin typeface="Gotham" panose="02000504050000020004" charset="0"/>
                <a:cs typeface="Gotham" panose="02000504050000020004" charset="0"/>
                <a:sym typeface="+mn-ea"/>
              </a:rPr>
              <a:t>Kumpul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Dongeng</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Komunitas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Cerita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Teman</a:t>
            </a:r>
            <a:r>
              <a:rPr lang="en-US" sz="1100" dirty="0">
                <a:latin typeface="Gotham" panose="02000504050000020004" charset="0"/>
                <a:cs typeface="Gotham" panose="02000504050000020004" charset="0"/>
                <a:sym typeface="+mn-ea"/>
              </a:rPr>
              <a:t> Tuli. Grand City Mall, Surabaya. (23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Nikmatnya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Berbagi</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Bersedekah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dari</a:t>
            </a:r>
            <a:r>
              <a:rPr lang="en-US" sz="1100" dirty="0">
                <a:latin typeface="Gotham" panose="02000504050000020004" charset="0"/>
                <a:cs typeface="Gotham" panose="02000504050000020004" charset="0"/>
                <a:sym typeface="+mn-ea"/>
              </a:rPr>
              <a:t> Hal Kecil. Live on IG @</a:t>
            </a:r>
            <a:r>
              <a:rPr lang="en-US" sz="1100" dirty="0" err="1">
                <a:latin typeface="Gotham" panose="02000504050000020004" charset="0"/>
                <a:cs typeface="Gotham" panose="02000504050000020004" charset="0"/>
                <a:sym typeface="+mn-ea"/>
              </a:rPr>
              <a:t>gajahduduk_id</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nurrohman_adii</a:t>
            </a:r>
            <a:r>
              <a:rPr lang="en-US" sz="1100" dirty="0">
                <a:latin typeface="Gotham" panose="02000504050000020004" charset="0"/>
                <a:cs typeface="Gotham" panose="02000504050000020004" charset="0"/>
                <a:sym typeface="+mn-ea"/>
              </a:rPr>
              <a:t>. (23 September 2022).</a:t>
            </a:r>
          </a:p>
          <a:p>
            <a:pPr marL="288290" indent="-288290" fontAlgn="auto">
              <a:lnSpc>
                <a:spcPct val="90000"/>
              </a:lnSpc>
              <a:spcAft>
                <a:spcPts val="600"/>
              </a:spcAft>
              <a:buFont typeface="+mj-lt"/>
              <a:buAutoNum type="arabicPeriod" startAt="153"/>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a:t>
            </a:r>
            <a:r>
              <a:rPr lang="en-US" sz="1100" dirty="0" err="1">
                <a:latin typeface="Gotham" panose="02000504050000020004" charset="0"/>
                <a:cs typeface="Gotham" panose="02000504050000020004" charset="0"/>
                <a:sym typeface="+mn-ea"/>
              </a:rPr>
              <a:t>Samarinda</a:t>
            </a:r>
            <a:r>
              <a:rPr lang="en-US" sz="1100" dirty="0">
                <a:latin typeface="Gotham" panose="02000504050000020004" charset="0"/>
                <a:cs typeface="Gotham" panose="02000504050000020004" charset="0"/>
                <a:sym typeface="+mn-ea"/>
              </a:rPr>
              <a:t>. Live on Zoom. (24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“Workshop </a:t>
            </a:r>
            <a:r>
              <a:rPr lang="en-US" sz="1100" dirty="0" err="1">
                <a:latin typeface="Gotham" panose="02000504050000020004" charset="0"/>
                <a:cs typeface="Gotham" panose="02000504050000020004" charset="0"/>
                <a:sym typeface="+mn-ea"/>
              </a:rPr>
              <a:t>Dosen</a:t>
            </a:r>
            <a:r>
              <a:rPr lang="en-US" sz="1100" dirty="0">
                <a:latin typeface="Gotham" panose="02000504050000020004" charset="0"/>
                <a:cs typeface="Gotham" panose="02000504050000020004" charset="0"/>
                <a:sym typeface="+mn-ea"/>
              </a:rPr>
              <a:t> Masa </a:t>
            </a:r>
            <a:r>
              <a:rPr lang="en-US" sz="1100" dirty="0" err="1">
                <a:latin typeface="Gotham" panose="02000504050000020004" charset="0"/>
                <a:cs typeface="Gotham" panose="02000504050000020004" charset="0"/>
                <a:sym typeface="+mn-ea"/>
              </a:rPr>
              <a:t>Kini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Menjadi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Dosen</a:t>
            </a:r>
            <a:r>
              <a:rPr lang="en-US" sz="1100" dirty="0">
                <a:latin typeface="Gotham" panose="02000504050000020004" charset="0"/>
                <a:cs typeface="Gotham" panose="02000504050000020004" charset="0"/>
                <a:sym typeface="+mn-ea"/>
              </a:rPr>
              <a:t> yang </a:t>
            </a:r>
            <a:r>
              <a:rPr lang="en-US" sz="1100" dirty="0" err="1">
                <a:latin typeface="Gotham" panose="02000504050000020004" charset="0"/>
                <a:cs typeface="Gotham" panose="02000504050000020004" charset="0"/>
                <a:sym typeface="+mn-ea"/>
              </a:rPr>
              <a:t>Menginspirasi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Berpengaruh</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Dirindukan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Kemampuan</a:t>
            </a:r>
            <a:r>
              <a:rPr lang="en-US" sz="1100" dirty="0">
                <a:latin typeface="Gotham" panose="02000504050000020004" charset="0"/>
                <a:cs typeface="Gotham" panose="02000504050000020004" charset="0"/>
                <a:sym typeface="+mn-ea"/>
              </a:rPr>
              <a:t> Public Speaking” for STIE IBMT. Gedung STIE IBMT, Surabaya. (24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Pisah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Sambut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BoD</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Sosialisasi</a:t>
            </a:r>
            <a:r>
              <a:rPr lang="en-US" sz="1100" dirty="0">
                <a:latin typeface="Gotham" panose="02000504050000020004" charset="0"/>
                <a:cs typeface="Gotham" panose="02000504050000020004" charset="0"/>
                <a:sym typeface="+mn-ea"/>
              </a:rPr>
              <a:t>, dan Launching </a:t>
            </a:r>
            <a:r>
              <a:rPr lang="en-US" sz="1100" dirty="0" err="1">
                <a:latin typeface="Gotham" panose="02000504050000020004" charset="0"/>
                <a:cs typeface="Gotham" panose="02000504050000020004" charset="0"/>
                <a:sym typeface="+mn-ea"/>
              </a:rPr>
              <a:t>Organisasi</a:t>
            </a:r>
            <a:r>
              <a:rPr lang="en-US" sz="1100" dirty="0">
                <a:latin typeface="Gotham" panose="02000504050000020004" charset="0"/>
                <a:cs typeface="Gotham" panose="02000504050000020004" charset="0"/>
                <a:sym typeface="+mn-ea"/>
              </a:rPr>
              <a:t>, PJB Persero </a:t>
            </a:r>
            <a:r>
              <a:rPr lang="en-US" sz="1100" dirty="0" err="1">
                <a:latin typeface="Gotham" panose="02000504050000020004" charset="0"/>
                <a:cs typeface="Gotham" panose="02000504050000020004" charset="0"/>
                <a:sym typeface="+mn-ea"/>
              </a:rPr>
              <a:t>Ketintang</a:t>
            </a:r>
            <a:r>
              <a:rPr lang="en-US" sz="1100" dirty="0">
                <a:latin typeface="Gotham" panose="02000504050000020004" charset="0"/>
                <a:cs typeface="Gotham" panose="02000504050000020004" charset="0"/>
                <a:sym typeface="+mn-ea"/>
              </a:rPr>
              <a:t>. Surabaya. (26 September 2022).</a:t>
            </a:r>
          </a:p>
          <a:p>
            <a:pPr marL="288290" indent="-288290" fontAlgn="auto">
              <a:lnSpc>
                <a:spcPct val="90000"/>
              </a:lnSpc>
              <a:spcAft>
                <a:spcPts val="600"/>
              </a:spcAft>
              <a:buFont typeface="+mj-lt"/>
              <a:buAutoNum type="arabicPeriod" startAt="153"/>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FUP Allergy. Live on Zoom. (27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“Coaching Clinic JTV </a:t>
            </a:r>
            <a:r>
              <a:rPr lang="en-US" sz="1100" dirty="0" err="1">
                <a:latin typeface="Gotham" panose="02000504050000020004" charset="0"/>
                <a:cs typeface="Gotham" panose="02000504050000020004" charset="0"/>
                <a:sym typeface="+mn-ea"/>
              </a:rPr>
              <a:t>Golek</a:t>
            </a:r>
            <a:r>
              <a:rPr lang="en-US" sz="1100" dirty="0">
                <a:latin typeface="Gotham" panose="02000504050000020004" charset="0"/>
                <a:cs typeface="Gotham" panose="02000504050000020004" charset="0"/>
                <a:sym typeface="+mn-ea"/>
              </a:rPr>
              <a:t> Presenter” for JTV. PENS Surabaya. (29 September 2022).</a:t>
            </a:r>
          </a:p>
          <a:p>
            <a:pPr marL="288290" indent="-288290" fontAlgn="auto">
              <a:lnSpc>
                <a:spcPct val="90000"/>
              </a:lnSpc>
              <a:spcAft>
                <a:spcPts val="600"/>
              </a:spcAft>
              <a:buFont typeface="+mj-lt"/>
              <a:buAutoNum type="arabicPeriod" startAt="153"/>
            </a:pPr>
            <a:r>
              <a:rPr lang="en-US" sz="1100" dirty="0" err="1">
                <a:latin typeface="Gotham" panose="02000504050000020004" charset="0"/>
                <a:cs typeface="Gotham" panose="02000504050000020004" charset="0"/>
                <a:sym typeface="+mn-ea"/>
              </a:rPr>
              <a:t>Cerita</a:t>
            </a:r>
            <a:r>
              <a:rPr lang="en-US" sz="1100" dirty="0">
                <a:latin typeface="Gotham" panose="02000504050000020004" charset="0"/>
                <a:cs typeface="Gotham" panose="02000504050000020004" charset="0"/>
                <a:sym typeface="+mn-ea"/>
              </a:rPr>
              <a:t> di </a:t>
            </a:r>
            <a:r>
              <a:rPr lang="en-US" sz="1100" dirty="0" err="1">
                <a:latin typeface="Gotham" panose="02000504050000020004" charset="0"/>
                <a:cs typeface="Gotham" panose="02000504050000020004" charset="0"/>
                <a:sym typeface="+mn-ea"/>
              </a:rPr>
              <a:t>Balik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Balita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LebihDekat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Chitra </a:t>
            </a:r>
            <a:r>
              <a:rPr lang="en-US" sz="1100" dirty="0" err="1">
                <a:latin typeface="Gotham" panose="02000504050000020004" charset="0"/>
                <a:cs typeface="Gotham" panose="02000504050000020004" charset="0"/>
                <a:sym typeface="+mn-ea"/>
              </a:rPr>
              <a:t>Astriana</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rizqianiputri</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chitraastriana</a:t>
            </a:r>
            <a:r>
              <a:rPr lang="en-US" sz="1100" dirty="0">
                <a:latin typeface="Gotham" panose="02000504050000020004" charset="0"/>
                <a:cs typeface="Gotham" panose="02000504050000020004" charset="0"/>
                <a:sym typeface="+mn-ea"/>
              </a:rPr>
              <a:t>. (29 September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Voice of Customer: 1 Tahun Pasca Merger dan Transformasi Layanan Pelindo. Sheraton Grand Ballroom, Surabaya. (30 September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Jadi VOT Profesional dari Rumah Saja? Bisa! #LebihDekat dengan Utami Sundari. Live on IG @rizqianiputri x @utami.sundari. (02 Oktober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Tingkatkan Daya Tahan Tubuh “Anak di Masa Pancaroba dengan Cegah Anemia” bersama dr. Devie Kristiani, MSc. SpA., Live on IG @apotektiara x @dr.deviekristiani. (04 Oktober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Fasilitator “Coaching Clinic JTV Golek Presenter” for JTV. UPN Veteran Surabaya. (06 Oktober 2022). </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La Tahzan-Berbagi di Masa Serba Sulit ala Rasulullah SAW. bersama Ustadz Hilman Fauzi. Live on IG @gajahduduk_id x @ahilmanfauzi. (07 Oktober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Wardah Coaster Crafting with Tasya Sayeed “Wardah Renew You #YouthPowerDroplet. De Soematra Function House. (08 Oktober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Menulis untuk Jurnalistik Telivisi #LebihDekat dengan Demes Dharmesty. Live on IG @rizqianiputri x @demesdharmesty. (08 Oktober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Uji Cofiring Amonia PLTU #1 UP Gresik dalam Rangka Mendukung Dekarbonasi di Sektor Ketenagalistrikan. PLN Nusantara Power UP Gresik. (12 Oktober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Product Knowledge of Intiland FunFair. Spazio Building and Tower. (13 Oktober 2022).</a:t>
            </a:r>
          </a:p>
          <a:p>
            <a:pPr marL="288290" indent="-288290" fontAlgn="auto">
              <a:lnSpc>
                <a:spcPct val="90000"/>
              </a:lnSpc>
              <a:spcAft>
                <a:spcPts val="600"/>
              </a:spcAft>
              <a:buClr>
                <a:srgbClr val="000000"/>
              </a:buClr>
              <a:buSzPct val="99000"/>
              <a:buFont typeface="+mj-lt"/>
              <a:buAutoNum type="arabicPeriod" startAt="164"/>
            </a:pPr>
            <a:r>
              <a:rPr lang="en-US" sz="1100" b="0">
                <a:latin typeface="Gotham" panose="02000504050000020004" charset="0"/>
                <a:cs typeface="Gotham" panose="02000504050000020004" charset="0"/>
              </a:rPr>
              <a:t>Fasilitator “Peningkatan Kapasitas Pegawai Dinas Kesehatan Kota Mojokerto” for Dinas Kesehatan Kota Mojokerto. Klub Bunga Butik Resort. (14 Oktober 2022).</a:t>
            </a:r>
          </a:p>
        </p:txBody>
      </p:sp>
      <p:sp>
        <p:nvSpPr>
          <p:cNvPr id="3" name="Text Box 2"/>
          <p:cNvSpPr txBox="1"/>
          <p:nvPr/>
        </p:nvSpPr>
        <p:spPr>
          <a:xfrm>
            <a:off x="6480000" y="360000"/>
            <a:ext cx="4500000" cy="5279907"/>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“Road to </a:t>
            </a:r>
            <a:r>
              <a:rPr lang="en-US" sz="1100" dirty="0" err="1">
                <a:latin typeface="Gotham" panose="02000504050000020004" charset="0"/>
                <a:cs typeface="Gotham" panose="02000504050000020004" charset="0"/>
                <a:sym typeface="+mn-ea"/>
              </a:rPr>
              <a:t>Seleksi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Penghargaan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Karya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Inovasi</a:t>
            </a:r>
            <a:r>
              <a:rPr lang="en-US" sz="1100" dirty="0">
                <a:latin typeface="Gotham" panose="02000504050000020004" charset="0"/>
                <a:cs typeface="Gotham" panose="02000504050000020004" charset="0"/>
                <a:sym typeface="+mn-ea"/>
              </a:rPr>
              <a:t> Like PLN 2022” for PT PLN Nusantara Power. Hotel </a:t>
            </a:r>
            <a:r>
              <a:rPr lang="en-US" sz="1100" dirty="0" err="1">
                <a:latin typeface="Gotham" panose="02000504050000020004" charset="0"/>
                <a:cs typeface="Gotham" panose="02000504050000020004" charset="0"/>
                <a:sym typeface="+mn-ea"/>
              </a:rPr>
              <a:t>Santika</a:t>
            </a:r>
            <a:r>
              <a:rPr lang="en-US" sz="1100" dirty="0">
                <a:latin typeface="Gotham" panose="02000504050000020004" charset="0"/>
                <a:cs typeface="Gotham" panose="02000504050000020004" charset="0"/>
                <a:sym typeface="+mn-ea"/>
              </a:rPr>
              <a:t> Premier, Jakarta Barat. (17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a:t>
            </a:r>
            <a:r>
              <a:rPr lang="en-US" sz="1100" dirty="0" err="1">
                <a:latin typeface="Gotham" panose="02000504050000020004" charset="0"/>
                <a:cs typeface="Gotham" panose="02000504050000020004" charset="0"/>
                <a:sym typeface="+mn-ea"/>
              </a:rPr>
              <a:t>Finalis</a:t>
            </a:r>
            <a:r>
              <a:rPr lang="en-US" sz="1100" dirty="0">
                <a:latin typeface="Gotham" panose="02000504050000020004" charset="0"/>
                <a:cs typeface="Gotham" panose="02000504050000020004" charset="0"/>
                <a:sym typeface="+mn-ea"/>
              </a:rPr>
              <a:t> Miss </a:t>
            </a:r>
            <a:r>
              <a:rPr lang="en-US" sz="1100" dirty="0" err="1">
                <a:latin typeface="Gotham" panose="02000504050000020004" charset="0"/>
                <a:cs typeface="Gotham" panose="02000504050000020004" charset="0"/>
                <a:sym typeface="+mn-ea"/>
              </a:rPr>
              <a:t>Kidzania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Kidzania</a:t>
            </a:r>
            <a:r>
              <a:rPr lang="en-US" sz="1100" dirty="0">
                <a:latin typeface="Gotham" panose="02000504050000020004" charset="0"/>
                <a:cs typeface="Gotham" panose="02000504050000020004" charset="0"/>
                <a:sym typeface="+mn-ea"/>
              </a:rPr>
              <a:t> Surabaya. (18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Menjemput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Jodoh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Halal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Ustadz</a:t>
            </a:r>
            <a:r>
              <a:rPr lang="en-US" sz="1100" dirty="0">
                <a:latin typeface="Gotham" panose="02000504050000020004" charset="0"/>
                <a:cs typeface="Gotham" panose="02000504050000020004" charset="0"/>
                <a:sym typeface="+mn-ea"/>
              </a:rPr>
              <a:t> Handy Bonny. Live on IG @</a:t>
            </a:r>
            <a:r>
              <a:rPr lang="en-US" sz="1100" dirty="0" err="1">
                <a:latin typeface="Gotham" panose="02000504050000020004" charset="0"/>
                <a:cs typeface="Gotham" panose="02000504050000020004" charset="0"/>
                <a:sym typeface="+mn-ea"/>
              </a:rPr>
              <a:t>gajahduduk_id</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handy.bonny</a:t>
            </a:r>
            <a:r>
              <a:rPr lang="en-US" sz="1100" dirty="0">
                <a:latin typeface="Gotham" panose="02000504050000020004" charset="0"/>
                <a:cs typeface="Gotham" panose="02000504050000020004" charset="0"/>
                <a:sym typeface="+mn-ea"/>
              </a:rPr>
              <a:t>. (21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Juri</a:t>
            </a:r>
            <a:r>
              <a:rPr lang="en-US" sz="1100" dirty="0">
                <a:latin typeface="Gotham" panose="02000504050000020004" charset="0"/>
                <a:cs typeface="Gotham" panose="02000504050000020004" charset="0"/>
                <a:sym typeface="+mn-ea"/>
              </a:rPr>
              <a:t> Miss </a:t>
            </a:r>
            <a:r>
              <a:rPr lang="en-US" sz="1100" dirty="0" err="1">
                <a:latin typeface="Gotham" panose="02000504050000020004" charset="0"/>
                <a:cs typeface="Gotham" panose="02000504050000020004" charset="0"/>
                <a:sym typeface="+mn-ea"/>
              </a:rPr>
              <a:t>Kidzania</a:t>
            </a:r>
            <a:r>
              <a:rPr lang="en-US" sz="1100" dirty="0">
                <a:latin typeface="Gotham" panose="02000504050000020004" charset="0"/>
                <a:cs typeface="Gotham" panose="02000504050000020004" charset="0"/>
                <a:sym typeface="+mn-ea"/>
              </a:rPr>
              <a:t> 2022. </a:t>
            </a:r>
            <a:r>
              <a:rPr lang="en-US" sz="1100" dirty="0" err="1">
                <a:latin typeface="Gotham" panose="02000504050000020004" charset="0"/>
                <a:cs typeface="Gotham" panose="02000504050000020004" charset="0"/>
                <a:sym typeface="+mn-ea"/>
              </a:rPr>
              <a:t>Kidzania</a:t>
            </a:r>
            <a:r>
              <a:rPr lang="en-US" sz="1100" dirty="0">
                <a:latin typeface="Gotham" panose="02000504050000020004" charset="0"/>
                <a:cs typeface="Gotham" panose="02000504050000020004" charset="0"/>
                <a:sym typeface="+mn-ea"/>
              </a:rPr>
              <a:t> Surabaya. (22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Kumham</a:t>
            </a:r>
            <a:r>
              <a:rPr lang="en-US" sz="1100" dirty="0">
                <a:latin typeface="Gotham" panose="02000504050000020004" charset="0"/>
                <a:cs typeface="Gotham" panose="02000504050000020004" charset="0"/>
                <a:sym typeface="+mn-ea"/>
              </a:rPr>
              <a:t> Goes to Campus. University of </a:t>
            </a:r>
            <a:r>
              <a:rPr lang="en-US" sz="1100" dirty="0" err="1">
                <a:latin typeface="Gotham" panose="02000504050000020004" charset="0"/>
                <a:cs typeface="Gotham" panose="02000504050000020004" charset="0"/>
                <a:sym typeface="+mn-ea"/>
              </a:rPr>
              <a:t>Palangka</a:t>
            </a:r>
            <a:r>
              <a:rPr lang="en-US" sz="1100" dirty="0">
                <a:latin typeface="Gotham" panose="02000504050000020004" charset="0"/>
                <a:cs typeface="Gotham" panose="02000504050000020004" charset="0"/>
                <a:sym typeface="+mn-ea"/>
              </a:rPr>
              <a:t> Raya. (26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Berkah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Sedekah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LebihDekat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Riha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Azharina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Humas</a:t>
            </a:r>
            <a:r>
              <a:rPr lang="en-US" sz="1100" dirty="0">
                <a:latin typeface="Gotham" panose="02000504050000020004" charset="0"/>
                <a:cs typeface="Gotham" panose="02000504050000020004" charset="0"/>
                <a:sym typeface="+mn-ea"/>
              </a:rPr>
              <a:t> Yayasan Indonesia </a:t>
            </a:r>
            <a:r>
              <a:rPr lang="en-US" sz="1100" dirty="0" err="1">
                <a:latin typeface="Gotham" panose="02000504050000020004" charset="0"/>
                <a:cs typeface="Gotham" panose="02000504050000020004" charset="0"/>
                <a:sym typeface="+mn-ea"/>
              </a:rPr>
              <a:t>Hijau</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rizqianiputri</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yayasanindonesiahijau</a:t>
            </a:r>
            <a:r>
              <a:rPr lang="en-US" sz="1100" dirty="0">
                <a:latin typeface="Gotham" panose="02000504050000020004" charset="0"/>
                <a:cs typeface="Gotham" panose="02000504050000020004" charset="0"/>
                <a:sym typeface="+mn-ea"/>
              </a:rPr>
              <a:t>. (26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Menulis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Rilis</a:t>
            </a:r>
            <a:r>
              <a:rPr lang="en-US" sz="1100" dirty="0">
                <a:latin typeface="Gotham" panose="02000504050000020004" charset="0"/>
                <a:cs typeface="Gotham" panose="02000504050000020004" charset="0"/>
                <a:sym typeface="+mn-ea"/>
              </a:rPr>
              <a:t> Pers #</a:t>
            </a:r>
            <a:r>
              <a:rPr lang="en-US" sz="1100" dirty="0" err="1">
                <a:latin typeface="Gotham" panose="02000504050000020004" charset="0"/>
                <a:cs typeface="Gotham" panose="02000504050000020004" charset="0"/>
                <a:sym typeface="+mn-ea"/>
              </a:rPr>
              <a:t>LebihDekat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Ratna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Hidayati</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rizqianiputri</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rhidayati</a:t>
            </a:r>
            <a:r>
              <a:rPr lang="en-US" sz="1100" dirty="0">
                <a:latin typeface="Gotham" panose="02000504050000020004" charset="0"/>
                <a:cs typeface="Gotham" panose="02000504050000020004" charset="0"/>
                <a:sym typeface="+mn-ea"/>
              </a:rPr>
              <a:t>. (27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a:latin typeface="Gotham" panose="02000504050000020004" charset="0"/>
                <a:cs typeface="Gotham" panose="02000504050000020004" charset="0"/>
                <a:sym typeface="+mn-ea"/>
              </a:rPr>
              <a:t>Diet </a:t>
            </a:r>
            <a:r>
              <a:rPr lang="en-US" sz="1100" dirty="0" err="1">
                <a:latin typeface="Gotham" panose="02000504050000020004" charset="0"/>
                <a:cs typeface="Gotham" panose="02000504050000020004" charset="0"/>
                <a:sym typeface="+mn-ea"/>
              </a:rPr>
              <a:t>Sehat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Berat</a:t>
            </a:r>
            <a:r>
              <a:rPr lang="en-US" sz="1100" dirty="0">
                <a:latin typeface="Gotham" panose="02000504050000020004" charset="0"/>
                <a:cs typeface="Gotham" panose="02000504050000020004" charset="0"/>
                <a:sym typeface="+mn-ea"/>
              </a:rPr>
              <a:t> Badan </a:t>
            </a:r>
            <a:r>
              <a:rPr lang="en-US" sz="1100" dirty="0" err="1">
                <a:latin typeface="Gotham" panose="02000504050000020004" charset="0"/>
                <a:cs typeface="Gotham" panose="02000504050000020004" charset="0"/>
                <a:sym typeface="+mn-ea"/>
              </a:rPr>
              <a:t>Tubuh</a:t>
            </a:r>
            <a:r>
              <a:rPr lang="en-US" sz="1100" dirty="0">
                <a:latin typeface="Gotham" panose="02000504050000020004" charset="0"/>
                <a:cs typeface="Gotham" panose="02000504050000020004" charset="0"/>
                <a:sym typeface="+mn-ea"/>
              </a:rPr>
              <a:t> Ideal”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Putri </a:t>
            </a:r>
            <a:r>
              <a:rPr lang="en-US" sz="1100" dirty="0" err="1">
                <a:latin typeface="Gotham" panose="02000504050000020004" charset="0"/>
                <a:cs typeface="Gotham" panose="02000504050000020004" charset="0"/>
                <a:sym typeface="+mn-ea"/>
              </a:rPr>
              <a:t>Miftakhul</a:t>
            </a:r>
            <a:r>
              <a:rPr lang="en-US" sz="1100" dirty="0">
                <a:latin typeface="Gotham" panose="02000504050000020004" charset="0"/>
                <a:cs typeface="Gotham" panose="02000504050000020004" charset="0"/>
                <a:sym typeface="+mn-ea"/>
              </a:rPr>
              <a:t> Jannah </a:t>
            </a:r>
            <a:r>
              <a:rPr lang="en-US" sz="1100" dirty="0" err="1">
                <a:latin typeface="Gotham" panose="02000504050000020004" charset="0"/>
                <a:cs typeface="Gotham" panose="02000504050000020004" charset="0"/>
                <a:sym typeface="+mn-ea"/>
              </a:rPr>
              <a:t>S.Gz</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apotektiara</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putriemje</a:t>
            </a:r>
            <a:r>
              <a:rPr lang="en-US" sz="1100" dirty="0">
                <a:latin typeface="Gotham" panose="02000504050000020004" charset="0"/>
                <a:cs typeface="Gotham" panose="02000504050000020004" charset="0"/>
                <a:sym typeface="+mn-ea"/>
              </a:rPr>
              <a:t>. (28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a:latin typeface="Gotham" panose="02000504050000020004" charset="0"/>
                <a:cs typeface="Gotham" panose="02000504050000020004" charset="0"/>
                <a:sym typeface="+mn-ea"/>
              </a:rPr>
              <a:t>Safe Talk: </a:t>
            </a:r>
            <a:r>
              <a:rPr lang="en-US" sz="1100" dirty="0" err="1">
                <a:latin typeface="Gotham" panose="02000504050000020004" charset="0"/>
                <a:cs typeface="Gotham" panose="02000504050000020004" charset="0"/>
                <a:sym typeface="+mn-ea"/>
              </a:rPr>
              <a:t>Rahasia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Bisnis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Pemula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Ferry </a:t>
            </a:r>
            <a:r>
              <a:rPr lang="en-US" sz="1100" dirty="0" err="1">
                <a:latin typeface="Gotham" panose="02000504050000020004" charset="0"/>
                <a:cs typeface="Gotham" panose="02000504050000020004" charset="0"/>
                <a:sym typeface="+mn-ea"/>
              </a:rPr>
              <a:t>Setiawan</a:t>
            </a:r>
            <a:r>
              <a:rPr lang="en-US" sz="1100" dirty="0">
                <a:latin typeface="Gotham" panose="02000504050000020004" charset="0"/>
                <a:cs typeface="Gotham" panose="02000504050000020004" charset="0"/>
                <a:sym typeface="+mn-ea"/>
              </a:rPr>
              <a:t> HC. Live on IG @</a:t>
            </a:r>
            <a:r>
              <a:rPr lang="en-US" sz="1100" dirty="0" err="1">
                <a:latin typeface="Gotham" panose="02000504050000020004" charset="0"/>
                <a:cs typeface="Gotham" panose="02000504050000020004" charset="0"/>
                <a:sym typeface="+mn-ea"/>
              </a:rPr>
              <a:t>safecare</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ferryshc</a:t>
            </a:r>
            <a:r>
              <a:rPr lang="en-US" sz="1100" dirty="0">
                <a:latin typeface="Gotham" panose="02000504050000020004" charset="0"/>
                <a:cs typeface="Gotham" panose="02000504050000020004" charset="0"/>
                <a:sym typeface="+mn-ea"/>
              </a:rPr>
              <a:t>. (28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 Manado. Live on Zoom. (29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a:p>
            <a:pPr marL="288290" indent="-288290" fontAlgn="auto">
              <a:lnSpc>
                <a:spcPct val="90000"/>
              </a:lnSpc>
              <a:spcAft>
                <a:spcPts val="600"/>
              </a:spcAft>
              <a:buFont typeface="+mj-lt"/>
              <a:buAutoNum type="arabicPeriod" startAt="174"/>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Pelatihan</a:t>
            </a:r>
            <a:r>
              <a:rPr lang="en-US" sz="1100" dirty="0">
                <a:latin typeface="Gotham" panose="02000504050000020004" charset="0"/>
                <a:cs typeface="Gotham" panose="02000504050000020004" charset="0"/>
                <a:sym typeface="+mn-ea"/>
              </a:rPr>
              <a:t> Public Speaking TP. PKK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Kediri” for </a:t>
            </a:r>
            <a:r>
              <a:rPr lang="en-US" sz="1100" dirty="0" err="1">
                <a:latin typeface="Gotham" panose="02000504050000020004" charset="0"/>
                <a:cs typeface="Gotham" panose="02000504050000020004" charset="0"/>
                <a:sym typeface="+mn-ea"/>
              </a:rPr>
              <a:t>Dinas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Kominfo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Kediri. el Royale Yogyakarta. (29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Clr>
                <a:srgbClr val="000000"/>
              </a:buClr>
              <a:buSzPct val="99000"/>
              <a:buFont typeface="+mj-lt"/>
              <a:buAutoNum type="arabicPeriod" startAt="185"/>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“Pendidikan dan </a:t>
            </a:r>
            <a:r>
              <a:rPr lang="en-US" sz="1100" b="0" dirty="0" err="1">
                <a:latin typeface="Gotham" panose="02000504050000020004" charset="0"/>
                <a:cs typeface="Gotham" panose="02000504050000020004" charset="0"/>
              </a:rPr>
              <a:t>Pelatihan</a:t>
            </a:r>
            <a:r>
              <a:rPr lang="en-US" sz="1100" b="0" dirty="0">
                <a:latin typeface="Gotham" panose="02000504050000020004" charset="0"/>
                <a:cs typeface="Gotham" panose="02000504050000020004" charset="0"/>
              </a:rPr>
              <a:t> Public Speaking for Business” for Badan </a:t>
            </a:r>
            <a:r>
              <a:rPr lang="en-US" sz="1100" b="0" dirty="0" err="1">
                <a:latin typeface="Gotham" panose="02000504050000020004" charset="0"/>
                <a:cs typeface="Gotham" panose="02000504050000020004" charset="0"/>
              </a:rPr>
              <a:t>Informasi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Geospasial</a:t>
            </a:r>
            <a:r>
              <a:rPr lang="en-US" sz="1100" b="0" dirty="0">
                <a:latin typeface="Gotham" panose="02000504050000020004" charset="0"/>
                <a:cs typeface="Gotham" panose="02000504050000020004" charset="0"/>
              </a:rPr>
              <a:t> (BIG). </a:t>
            </a:r>
            <a:r>
              <a:rPr lang="en-US" sz="1100" b="0" dirty="0" err="1">
                <a:latin typeface="Gotham" panose="02000504050000020004" charset="0"/>
                <a:cs typeface="Gotham" panose="02000504050000020004" charset="0"/>
              </a:rPr>
              <a:t>Sahira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Butik</a:t>
            </a:r>
            <a:r>
              <a:rPr lang="en-US" sz="1100" b="0" dirty="0">
                <a:latin typeface="Gotham" panose="02000504050000020004" charset="0"/>
                <a:cs typeface="Gotham" panose="02000504050000020004" charset="0"/>
              </a:rPr>
              <a:t> Hotel </a:t>
            </a:r>
            <a:r>
              <a:rPr lang="en-US" sz="1100" b="0" dirty="0" err="1">
                <a:latin typeface="Gotham" panose="02000504050000020004" charset="0"/>
                <a:cs typeface="Gotham" panose="02000504050000020004" charset="0"/>
              </a:rPr>
              <a:t>Pakuan</a:t>
            </a:r>
            <a:r>
              <a:rPr lang="en-US" sz="1100" b="0" dirty="0">
                <a:latin typeface="Gotham" panose="02000504050000020004" charset="0"/>
                <a:cs typeface="Gotham" panose="02000504050000020004" charset="0"/>
              </a:rPr>
              <a:t>, Bogor. (01-02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a:latin typeface="Gotham" panose="02000504050000020004" charset="0"/>
                <a:cs typeface="Gotham" panose="02000504050000020004" charset="0"/>
              </a:rPr>
              <a:t>Safe Talk: Tips </a:t>
            </a:r>
            <a:r>
              <a:rPr lang="en-US" sz="1100" b="0" dirty="0" err="1">
                <a:latin typeface="Gotham" panose="02000504050000020004" charset="0"/>
                <a:cs typeface="Gotham" panose="02000504050000020004" charset="0"/>
              </a:rPr>
              <a:t>Sukses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Ngelamar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kerja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bareng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Andhika</a:t>
            </a:r>
            <a:r>
              <a:rPr lang="en-US" sz="1100" b="0" dirty="0">
                <a:latin typeface="Gotham" panose="02000504050000020004" charset="0"/>
                <a:cs typeface="Gotham" panose="02000504050000020004" charset="0"/>
              </a:rPr>
              <a:t> Alexander, Live on IG @</a:t>
            </a:r>
            <a:r>
              <a:rPr lang="en-US" sz="1100" b="0" dirty="0" err="1">
                <a:latin typeface="Gotham" panose="02000504050000020004" charset="0"/>
                <a:cs typeface="Gotham" panose="02000504050000020004" charset="0"/>
              </a:rPr>
              <a:t>safecare</a:t>
            </a:r>
            <a:r>
              <a:rPr lang="en-US" sz="1100" b="0" dirty="0">
                <a:latin typeface="Gotham" panose="02000504050000020004" charset="0"/>
                <a:cs typeface="Gotham" panose="02000504050000020004" charset="0"/>
              </a:rPr>
              <a:t> with @</a:t>
            </a:r>
            <a:r>
              <a:rPr lang="en-US" sz="1100" b="0" dirty="0" err="1">
                <a:latin typeface="Gotham" panose="02000504050000020004" charset="0"/>
                <a:cs typeface="Gotham" panose="02000504050000020004" charset="0"/>
              </a:rPr>
              <a:t>psikologkandy</a:t>
            </a:r>
            <a:r>
              <a:rPr lang="en-US" sz="1100" b="0" dirty="0">
                <a:latin typeface="Gotham" panose="02000504050000020004" charset="0"/>
                <a:cs typeface="Gotham" panose="02000504050000020004" charset="0"/>
              </a:rPr>
              <a:t>. (04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Pelatihan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Mandiri</a:t>
            </a:r>
            <a:r>
              <a:rPr lang="en-US" sz="1100" b="0" dirty="0">
                <a:latin typeface="Gotham" panose="02000504050000020004" charset="0"/>
                <a:cs typeface="Gotham" panose="02000504050000020004" charset="0"/>
              </a:rPr>
              <a:t> Service Award 2022” for Bank </a:t>
            </a:r>
            <a:r>
              <a:rPr lang="en-US" sz="1100" b="0" dirty="0" err="1">
                <a:latin typeface="Gotham" panose="02000504050000020004" charset="0"/>
                <a:cs typeface="Gotham" panose="02000504050000020004" charset="0"/>
              </a:rPr>
              <a:t>Mandiri</a:t>
            </a:r>
            <a:r>
              <a:rPr lang="en-US" sz="1100" b="0" dirty="0">
                <a:latin typeface="Gotham" panose="02000504050000020004" charset="0"/>
                <a:cs typeface="Gotham" panose="02000504050000020004" charset="0"/>
              </a:rPr>
              <a:t> Region VIII. </a:t>
            </a:r>
            <a:r>
              <a:rPr lang="en-US" sz="1100" b="0" dirty="0" err="1">
                <a:latin typeface="Gotham" panose="02000504050000020004" charset="0"/>
                <a:cs typeface="Gotham" panose="02000504050000020004" charset="0"/>
              </a:rPr>
              <a:t>Mandiri</a:t>
            </a:r>
            <a:r>
              <a:rPr lang="en-US" sz="1100" b="0" dirty="0">
                <a:latin typeface="Gotham" panose="02000504050000020004" charset="0"/>
                <a:cs typeface="Gotham" panose="02000504050000020004" charset="0"/>
              </a:rPr>
              <a:t> University Surabaya. (07 dan 15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MTE. Live on Zoom. (08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Pembekalan</a:t>
            </a:r>
            <a:r>
              <a:rPr lang="en-US" sz="1100" b="0" dirty="0">
                <a:latin typeface="Gotham" panose="02000504050000020004" charset="0"/>
                <a:cs typeface="Gotham" panose="02000504050000020004" charset="0"/>
              </a:rPr>
              <a:t> Public Speaking” </a:t>
            </a:r>
            <a:r>
              <a:rPr lang="en-US" sz="1100" b="0" dirty="0" err="1">
                <a:latin typeface="Gotham" panose="02000504050000020004" charset="0"/>
                <a:cs typeface="Gotham" panose="02000504050000020004" charset="0"/>
              </a:rPr>
              <a:t>untuk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Finalis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Cak</a:t>
            </a:r>
            <a:r>
              <a:rPr lang="en-US" sz="1100" b="0" dirty="0">
                <a:latin typeface="Gotham" panose="02000504050000020004" charset="0"/>
                <a:cs typeface="Gotham" panose="02000504050000020004" charset="0"/>
              </a:rPr>
              <a:t> &amp; Ning Surabaya 2022. Garden Palace Hotel Surabaya. (09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a:latin typeface="Gotham" panose="02000504050000020004" charset="0"/>
                <a:cs typeface="Gotham" panose="02000504050000020004" charset="0"/>
              </a:rPr>
              <a:t>Launching Electronic Visa on Arrival (e-VOA). </a:t>
            </a:r>
            <a:r>
              <a:rPr lang="en-US" sz="1100" b="0" dirty="0" err="1">
                <a:latin typeface="Gotham" panose="02000504050000020004" charset="0"/>
                <a:cs typeface="Gotham" panose="02000504050000020004" charset="0"/>
              </a:rPr>
              <a:t>Mariott’s</a:t>
            </a:r>
            <a:r>
              <a:rPr lang="en-US" sz="1100" b="0" dirty="0">
                <a:latin typeface="Gotham" panose="02000504050000020004" charset="0"/>
                <a:cs typeface="Gotham" panose="02000504050000020004" charset="0"/>
              </a:rPr>
              <a:t> Bali Nusa </a:t>
            </a:r>
            <a:r>
              <a:rPr lang="en-US" sz="1100" b="0" dirty="0" err="1">
                <a:latin typeface="Gotham" panose="02000504050000020004" charset="0"/>
                <a:cs typeface="Gotham" panose="02000504050000020004" charset="0"/>
              </a:rPr>
              <a:t>Dua</a:t>
            </a:r>
            <a:r>
              <a:rPr lang="en-US" sz="1100" b="0" dirty="0">
                <a:latin typeface="Gotham" panose="02000504050000020004" charset="0"/>
                <a:cs typeface="Gotham" panose="02000504050000020004" charset="0"/>
              </a:rPr>
              <a:t> Gardens. (10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err="1">
                <a:latin typeface="Gotham" panose="02000504050000020004" charset="0"/>
                <a:cs typeface="Gotham" panose="02000504050000020004" charset="0"/>
              </a:rPr>
              <a:t>Kumham</a:t>
            </a:r>
            <a:r>
              <a:rPr lang="en-US" sz="1100" b="0" dirty="0">
                <a:latin typeface="Gotham" panose="02000504050000020004" charset="0"/>
                <a:cs typeface="Gotham" panose="02000504050000020004" charset="0"/>
              </a:rPr>
              <a:t> Goes to Campus. </a:t>
            </a:r>
            <a:r>
              <a:rPr lang="en-US" sz="1100" b="0" dirty="0" err="1">
                <a:latin typeface="Gotham" panose="02000504050000020004" charset="0"/>
                <a:cs typeface="Gotham" panose="02000504050000020004" charset="0"/>
              </a:rPr>
              <a:t>Universitas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Udayana</a:t>
            </a:r>
            <a:r>
              <a:rPr lang="en-US" sz="1100" b="0" dirty="0">
                <a:latin typeface="Gotham" panose="02000504050000020004" charset="0"/>
                <a:cs typeface="Gotham" panose="02000504050000020004" charset="0"/>
              </a:rPr>
              <a:t>, Bali. (11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MTE. Live on Zoom. (12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“Coaching Clinic JTV </a:t>
            </a:r>
            <a:r>
              <a:rPr lang="en-US" sz="1100" b="0" dirty="0" err="1">
                <a:latin typeface="Gotham" panose="02000504050000020004" charset="0"/>
                <a:cs typeface="Gotham" panose="02000504050000020004" charset="0"/>
              </a:rPr>
              <a:t>Golek</a:t>
            </a:r>
            <a:r>
              <a:rPr lang="en-US" sz="1100" b="0" dirty="0">
                <a:latin typeface="Gotham" panose="02000504050000020004" charset="0"/>
                <a:cs typeface="Gotham" panose="02000504050000020004" charset="0"/>
              </a:rPr>
              <a:t> Presenter” for JTV. UNESA </a:t>
            </a:r>
            <a:r>
              <a:rPr lang="en-US" sz="1100" b="0" dirty="0" err="1">
                <a:latin typeface="Gotham" panose="02000504050000020004" charset="0"/>
                <a:cs typeface="Gotham" panose="02000504050000020004" charset="0"/>
              </a:rPr>
              <a:t>Ketintang</a:t>
            </a:r>
            <a:r>
              <a:rPr lang="en-US" sz="1100" b="0" dirty="0">
                <a:latin typeface="Gotham" panose="02000504050000020004" charset="0"/>
                <a:cs typeface="Gotham" panose="02000504050000020004" charset="0"/>
              </a:rPr>
              <a:t>, Surabaya. (16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“Pendidikan dan </a:t>
            </a:r>
            <a:r>
              <a:rPr lang="en-US" sz="1100" b="0" dirty="0" err="1">
                <a:latin typeface="Gotham" panose="02000504050000020004" charset="0"/>
                <a:cs typeface="Gotham" panose="02000504050000020004" charset="0"/>
              </a:rPr>
              <a:t>Pelatihan</a:t>
            </a:r>
            <a:r>
              <a:rPr lang="en-US" sz="1100" b="0" dirty="0">
                <a:latin typeface="Gotham" panose="02000504050000020004" charset="0"/>
                <a:cs typeface="Gotham" panose="02000504050000020004" charset="0"/>
              </a:rPr>
              <a:t> Public Speaking for Business” for Badan </a:t>
            </a:r>
            <a:r>
              <a:rPr lang="en-US" sz="1100" b="0" dirty="0" err="1">
                <a:latin typeface="Gotham" panose="02000504050000020004" charset="0"/>
                <a:cs typeface="Gotham" panose="02000504050000020004" charset="0"/>
              </a:rPr>
              <a:t>Informasi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Geospasial</a:t>
            </a:r>
            <a:r>
              <a:rPr lang="en-US" sz="1100" b="0" dirty="0">
                <a:latin typeface="Gotham" panose="02000504050000020004" charset="0"/>
                <a:cs typeface="Gotham" panose="02000504050000020004" charset="0"/>
              </a:rPr>
              <a:t> (BIG). Live on Zoom. (22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a:t>
            </a:r>
            <a:r>
              <a:rPr lang="en-US" sz="1100" b="0" dirty="0" err="1">
                <a:latin typeface="Gotham" panose="02000504050000020004" charset="0"/>
                <a:cs typeface="Gotham" panose="02000504050000020004" charset="0"/>
              </a:rPr>
              <a:t>Jember</a:t>
            </a:r>
            <a:r>
              <a:rPr lang="en-US" sz="1100" b="0" dirty="0">
                <a:latin typeface="Gotham" panose="02000504050000020004" charset="0"/>
                <a:cs typeface="Gotham" panose="02000504050000020004" charset="0"/>
              </a:rPr>
              <a:t>. Live on Zoom. (24 November 2022).</a:t>
            </a:r>
          </a:p>
          <a:p>
            <a:pPr marL="288290" indent="-288290" fontAlgn="auto">
              <a:lnSpc>
                <a:spcPct val="90000"/>
              </a:lnSpc>
              <a:spcAft>
                <a:spcPts val="600"/>
              </a:spcAft>
              <a:buClr>
                <a:srgbClr val="000000"/>
              </a:buClr>
              <a:buSzPct val="99000"/>
              <a:buFont typeface="+mj-lt"/>
              <a:buAutoNum type="arabicPeriod" startAt="185"/>
            </a:pPr>
            <a:r>
              <a:rPr lang="en-US" sz="1100" b="0" dirty="0">
                <a:latin typeface="Gotham" panose="02000504050000020004" charset="0"/>
                <a:cs typeface="Gotham" panose="02000504050000020004" charset="0"/>
              </a:rPr>
              <a:t>Malam </a:t>
            </a:r>
            <a:r>
              <a:rPr lang="en-US" sz="1100" b="0" dirty="0" err="1">
                <a:latin typeface="Gotham" panose="02000504050000020004" charset="0"/>
                <a:cs typeface="Gotham" panose="02000504050000020004" charset="0"/>
              </a:rPr>
              <a:t>Puncak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Anugerah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Pesona</a:t>
            </a:r>
            <a:r>
              <a:rPr lang="en-US" sz="1100" b="0" dirty="0">
                <a:latin typeface="Gotham" panose="02000504050000020004" charset="0"/>
                <a:cs typeface="Gotham" panose="02000504050000020004" charset="0"/>
              </a:rPr>
              <a:t> Indonesia 2022. Gedung AAC </a:t>
            </a:r>
            <a:r>
              <a:rPr lang="en-US" sz="1100" b="0" dirty="0" err="1">
                <a:latin typeface="Gotham" panose="02000504050000020004" charset="0"/>
                <a:cs typeface="Gotham" panose="02000504050000020004" charset="0"/>
              </a:rPr>
              <a:t>Dayen</a:t>
            </a:r>
            <a:r>
              <a:rPr lang="en-US" sz="1100" b="0" dirty="0">
                <a:latin typeface="Gotham" panose="02000504050000020004" charset="0"/>
                <a:cs typeface="Gotham" panose="02000504050000020004" charset="0"/>
              </a:rPr>
              <a:t> Dawood, Banda Aceh. (25 November 2022).</a:t>
            </a:r>
          </a:p>
        </p:txBody>
      </p:sp>
      <p:sp>
        <p:nvSpPr>
          <p:cNvPr id="3" name="Text Box 2"/>
          <p:cNvSpPr txBox="1"/>
          <p:nvPr/>
        </p:nvSpPr>
        <p:spPr>
          <a:xfrm>
            <a:off x="6480000" y="360000"/>
            <a:ext cx="4500000" cy="5432256"/>
          </a:xfrm>
          <a:prstGeom prst="rect">
            <a:avLst/>
          </a:prstGeom>
          <a:noFill/>
          <a:ln w="9525">
            <a:noFill/>
          </a:ln>
        </p:spPr>
        <p:txBody>
          <a:bodyPr wrap="square">
            <a:spAutoFit/>
          </a:bodyPr>
          <a:lstStyle/>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“Sharing Public Speaking” for AISEC Surabaya. Live on Zoom. (26 November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“Workshop Crafting Impactful Presentation” for PLN UID </a:t>
            </a:r>
            <a:r>
              <a:rPr lang="en-US" sz="1100" dirty="0" err="1">
                <a:latin typeface="Gotham" panose="02000504050000020004" charset="0"/>
                <a:cs typeface="Gotham" panose="02000504050000020004" charset="0"/>
                <a:sym typeface="+mn-ea"/>
              </a:rPr>
              <a:t>Jatim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Ruang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Rapat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Majapahit</a:t>
            </a:r>
            <a:r>
              <a:rPr lang="en-US" sz="1100" dirty="0">
                <a:latin typeface="Gotham" panose="02000504050000020004" charset="0"/>
                <a:cs typeface="Gotham" panose="02000504050000020004" charset="0"/>
                <a:sym typeface="+mn-ea"/>
              </a:rPr>
              <a:t> Gedung PLN UID </a:t>
            </a:r>
            <a:r>
              <a:rPr lang="en-US" sz="1100" dirty="0" err="1">
                <a:latin typeface="Gotham" panose="02000504050000020004" charset="0"/>
                <a:cs typeface="Gotham" panose="02000504050000020004" charset="0"/>
                <a:sym typeface="+mn-ea"/>
              </a:rPr>
              <a:t>Jatim</a:t>
            </a:r>
            <a:r>
              <a:rPr lang="en-US" sz="1100" dirty="0">
                <a:latin typeface="Gotham" panose="02000504050000020004" charset="0"/>
                <a:cs typeface="Gotham" panose="02000504050000020004" charset="0"/>
                <a:sym typeface="+mn-ea"/>
              </a:rPr>
              <a:t>, Surabaya, (28-29 November 2022).</a:t>
            </a:r>
          </a:p>
          <a:p>
            <a:pPr marL="323850" indent="-323850" fontAlgn="auto">
              <a:lnSpc>
                <a:spcPct val="90000"/>
              </a:lnSpc>
              <a:spcAft>
                <a:spcPts val="600"/>
              </a:spcAft>
              <a:buFont typeface="+mj-lt"/>
              <a:buAutoNum type="arabicPeriod" startAt="197"/>
            </a:pPr>
            <a:r>
              <a:rPr lang="en-US" sz="1100" dirty="0">
                <a:latin typeface="Gotham" panose="02000504050000020004" charset="0"/>
                <a:cs typeface="Gotham" panose="02000504050000020004" charset="0"/>
                <a:sym typeface="+mn-ea"/>
              </a:rPr>
              <a:t>Supplier Gathering 2022 PT PLN Nusantara Power </a:t>
            </a:r>
            <a:r>
              <a:rPr lang="en-US" sz="1100" dirty="0" err="1">
                <a:latin typeface="Gotham" panose="02000504050000020004" charset="0"/>
                <a:cs typeface="Gotham" panose="02000504050000020004" charset="0"/>
                <a:sym typeface="+mn-ea"/>
              </a:rPr>
              <a:t>Umro</a:t>
            </a:r>
            <a:r>
              <a:rPr lang="en-US" sz="1100" dirty="0">
                <a:latin typeface="Gotham" panose="02000504050000020004" charset="0"/>
                <a:cs typeface="Gotham" panose="02000504050000020004" charset="0"/>
                <a:sym typeface="+mn-ea"/>
              </a:rPr>
              <a:t>. Aston Inn, Gresik. (30 November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Refleksi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Muhasabah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Akhir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Ujian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Teguran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atau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Siksaan</a:t>
            </a:r>
            <a:r>
              <a:rPr lang="en-US" sz="1100" dirty="0">
                <a:latin typeface="Gotham" panose="02000504050000020004" charset="0"/>
                <a:cs typeface="Gotham" panose="02000504050000020004" charset="0"/>
                <a:sym typeface="+mn-ea"/>
              </a:rPr>
              <a:t>?, Live on IG @</a:t>
            </a:r>
            <a:r>
              <a:rPr lang="en-US" sz="1100" dirty="0" err="1">
                <a:latin typeface="Gotham" panose="02000504050000020004" charset="0"/>
                <a:cs typeface="Gotham" panose="02000504050000020004" charset="0"/>
                <a:sym typeface="+mn-ea"/>
              </a:rPr>
              <a:t>gajahduduk_id</a:t>
            </a:r>
            <a:r>
              <a:rPr lang="en-US" sz="1100" dirty="0">
                <a:latin typeface="Gotham" panose="02000504050000020004" charset="0"/>
                <a:cs typeface="Gotham" panose="02000504050000020004" charset="0"/>
                <a:sym typeface="+mn-ea"/>
              </a:rPr>
              <a:t> x @</a:t>
            </a:r>
            <a:r>
              <a:rPr lang="en-US" sz="1100" dirty="0" err="1">
                <a:latin typeface="Gotham" panose="02000504050000020004" charset="0"/>
                <a:cs typeface="Gotham" panose="02000504050000020004" charset="0"/>
                <a:sym typeface="+mn-ea"/>
              </a:rPr>
              <a:t>fathuurr</a:t>
            </a:r>
            <a:r>
              <a:rPr lang="en-US" sz="1100" dirty="0">
                <a:latin typeface="Gotham" panose="02000504050000020004" charset="0"/>
                <a:cs typeface="Gotham" panose="02000504050000020004" charset="0"/>
                <a:sym typeface="+mn-ea"/>
              </a:rPr>
              <a:t>_ .(30 November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for </a:t>
            </a:r>
            <a:r>
              <a:rPr lang="en-US" sz="1100" dirty="0" err="1">
                <a:latin typeface="Gotham" panose="02000504050000020004" charset="0"/>
                <a:cs typeface="Gotham" panose="02000504050000020004" charset="0"/>
                <a:sym typeface="+mn-ea"/>
              </a:rPr>
              <a:t>Dinas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Sosial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Kediri. </a:t>
            </a:r>
            <a:r>
              <a:rPr lang="en-US" sz="1100" dirty="0" err="1">
                <a:latin typeface="Gotham" panose="02000504050000020004" charset="0"/>
                <a:cs typeface="Gotham" panose="02000504050000020004" charset="0"/>
                <a:sym typeface="+mn-ea"/>
              </a:rPr>
              <a:t>Satoria</a:t>
            </a:r>
            <a:r>
              <a:rPr lang="en-US" sz="1100" dirty="0">
                <a:latin typeface="Gotham" panose="02000504050000020004" charset="0"/>
                <a:cs typeface="Gotham" panose="02000504050000020004" charset="0"/>
                <a:sym typeface="+mn-ea"/>
              </a:rPr>
              <a:t> Hotel, Yogyakarta. (04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Talkshow</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Berani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Berinovasi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Itu</a:t>
            </a:r>
            <a:r>
              <a:rPr lang="en-US" sz="1100" dirty="0">
                <a:latin typeface="Gotham" panose="02000504050000020004" charset="0"/>
                <a:cs typeface="Gotham" panose="02000504050000020004" charset="0"/>
                <a:sym typeface="+mn-ea"/>
              </a:rPr>
              <a:t> Keren. </a:t>
            </a:r>
            <a:r>
              <a:rPr lang="en-US" sz="1100" dirty="0" err="1">
                <a:latin typeface="Gotham" panose="02000504050000020004" charset="0"/>
                <a:cs typeface="Gotham" panose="02000504050000020004" charset="0"/>
                <a:sym typeface="+mn-ea"/>
              </a:rPr>
              <a:t>Alun-Alun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Caruban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Madiun</a:t>
            </a:r>
            <a:r>
              <a:rPr lang="en-US" sz="1100" dirty="0">
                <a:latin typeface="Gotham" panose="02000504050000020004" charset="0"/>
                <a:cs typeface="Gotham" panose="02000504050000020004" charset="0"/>
                <a:sym typeface="+mn-ea"/>
              </a:rPr>
              <a:t>. (08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Koordinasi</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Sinkronisasi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Penyelenggaraan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Pemerintahan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Desa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Dinas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Pemberdayaan</a:t>
            </a:r>
            <a:r>
              <a:rPr lang="en-US" sz="1100" dirty="0">
                <a:latin typeface="Gotham" panose="02000504050000020004" charset="0"/>
                <a:cs typeface="Gotham" panose="02000504050000020004" charset="0"/>
                <a:sym typeface="+mn-ea"/>
              </a:rPr>
              <a:t> Masyarakat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Madiun</a:t>
            </a:r>
            <a:r>
              <a:rPr lang="en-US" sz="1100" dirty="0">
                <a:latin typeface="Gotham" panose="02000504050000020004" charset="0"/>
                <a:cs typeface="Gotham" panose="02000504050000020004" charset="0"/>
                <a:sym typeface="+mn-ea"/>
              </a:rPr>
              <a:t>. Grand </a:t>
            </a:r>
            <a:r>
              <a:rPr lang="en-US" sz="1100" dirty="0" err="1">
                <a:latin typeface="Gotham" panose="02000504050000020004" charset="0"/>
                <a:cs typeface="Gotham" panose="02000504050000020004" charset="0"/>
                <a:sym typeface="+mn-ea"/>
              </a:rPr>
              <a:t>Arkenso</a:t>
            </a:r>
            <a:r>
              <a:rPr lang="en-US" sz="1100" dirty="0">
                <a:latin typeface="Gotham" panose="02000504050000020004" charset="0"/>
                <a:cs typeface="Gotham" panose="02000504050000020004" charset="0"/>
                <a:sym typeface="+mn-ea"/>
              </a:rPr>
              <a:t> Parkview Hotel </a:t>
            </a:r>
            <a:r>
              <a:rPr lang="en-US" sz="1100" dirty="0" err="1">
                <a:latin typeface="Gotham" panose="02000504050000020004" charset="0"/>
                <a:cs typeface="Gotham" panose="02000504050000020004" charset="0"/>
                <a:sym typeface="+mn-ea"/>
              </a:rPr>
              <a:t>Simpang</a:t>
            </a:r>
            <a:r>
              <a:rPr lang="en-US" sz="1100" dirty="0">
                <a:latin typeface="Gotham" panose="02000504050000020004" charset="0"/>
                <a:cs typeface="Gotham" panose="02000504050000020004" charset="0"/>
                <a:sym typeface="+mn-ea"/>
              </a:rPr>
              <a:t> Lima, Semarang. (9-10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2022).</a:t>
            </a:r>
          </a:p>
          <a:p>
            <a:pPr marL="323850" indent="-323850" fontAlgn="auto">
              <a:lnSpc>
                <a:spcPct val="90000"/>
              </a:lnSpc>
              <a:spcAft>
                <a:spcPts val="600"/>
              </a:spcAft>
              <a:buFont typeface="+mj-lt"/>
              <a:buAutoNum type="arabicPeriod" startAt="197"/>
            </a:pPr>
            <a:r>
              <a:rPr lang="en-US" sz="1100" dirty="0">
                <a:latin typeface="Gotham" panose="02000504050000020004" charset="0"/>
                <a:cs typeface="Gotham" panose="02000504050000020004" charset="0"/>
                <a:sym typeface="+mn-ea"/>
              </a:rPr>
              <a:t>webinar PT Panacea Health </a:t>
            </a:r>
            <a:r>
              <a:rPr lang="en-US" sz="1100" dirty="0" err="1">
                <a:latin typeface="Gotham" panose="02000504050000020004" charset="0"/>
                <a:cs typeface="Gotham" panose="02000504050000020004" charset="0"/>
                <a:sym typeface="+mn-ea"/>
              </a:rPr>
              <a:t>Solusindo</a:t>
            </a:r>
            <a:r>
              <a:rPr lang="en-US" sz="1100" dirty="0">
                <a:latin typeface="Gotham" panose="02000504050000020004" charset="0"/>
                <a:cs typeface="Gotham" panose="02000504050000020004" charset="0"/>
                <a:sym typeface="+mn-ea"/>
              </a:rPr>
              <a:t>: Parent Talk-</a:t>
            </a:r>
            <a:r>
              <a:rPr lang="en-US" sz="1100" dirty="0" err="1">
                <a:latin typeface="Gotham" panose="02000504050000020004" charset="0"/>
                <a:cs typeface="Gotham" panose="02000504050000020004" charset="0"/>
                <a:sym typeface="+mn-ea"/>
              </a:rPr>
              <a:t>Sukoharjo</a:t>
            </a:r>
            <a:r>
              <a:rPr lang="en-US" sz="1100" dirty="0">
                <a:latin typeface="Gotham" panose="02000504050000020004" charset="0"/>
                <a:cs typeface="Gotham" panose="02000504050000020004" charset="0"/>
                <a:sym typeface="+mn-ea"/>
              </a:rPr>
              <a:t>. Live on Zoom. (10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“Capacity Building”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Pengurus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Karang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Taruna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Kediri. </a:t>
            </a:r>
            <a:r>
              <a:rPr lang="en-US" sz="1100" dirty="0" err="1">
                <a:latin typeface="Gotham" panose="02000504050000020004" charset="0"/>
                <a:cs typeface="Gotham" panose="02000504050000020004" charset="0"/>
                <a:sym typeface="+mn-ea"/>
              </a:rPr>
              <a:t>Rumah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Jawa</a:t>
            </a:r>
            <a:r>
              <a:rPr lang="en-US" sz="1100" dirty="0">
                <a:latin typeface="Gotham" panose="02000504050000020004" charset="0"/>
                <a:cs typeface="Gotham" panose="02000504050000020004" charset="0"/>
                <a:sym typeface="+mn-ea"/>
              </a:rPr>
              <a:t> Kediri. (11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Kuliah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Umum</a:t>
            </a:r>
            <a:r>
              <a:rPr lang="en-US" sz="1100" dirty="0">
                <a:latin typeface="Gotham" panose="02000504050000020004" charset="0"/>
                <a:cs typeface="Gotham" panose="02000504050000020004" charset="0"/>
                <a:sym typeface="+mn-ea"/>
              </a:rPr>
              <a:t>: SKK </a:t>
            </a:r>
            <a:r>
              <a:rPr lang="en-US" sz="1100" dirty="0" err="1">
                <a:latin typeface="Gotham" panose="02000504050000020004" charset="0"/>
                <a:cs typeface="Gotham" panose="02000504050000020004" charset="0"/>
                <a:sym typeface="+mn-ea"/>
              </a:rPr>
              <a:t>Migas</a:t>
            </a:r>
            <a:r>
              <a:rPr lang="en-US" sz="1100" dirty="0">
                <a:latin typeface="Gotham" panose="02000504050000020004" charset="0"/>
                <a:cs typeface="Gotham" panose="02000504050000020004" charset="0"/>
                <a:sym typeface="+mn-ea"/>
              </a:rPr>
              <a:t> - PT </a:t>
            </a:r>
            <a:r>
              <a:rPr lang="en-US" sz="1100" dirty="0" err="1">
                <a:latin typeface="Gotham" panose="02000504050000020004" charset="0"/>
                <a:cs typeface="Gotham" panose="02000504050000020004" charset="0"/>
                <a:sym typeface="+mn-ea"/>
              </a:rPr>
              <a:t>Pertamina</a:t>
            </a:r>
            <a:r>
              <a:rPr lang="en-US" sz="1100" dirty="0">
                <a:latin typeface="Gotham" panose="02000504050000020004" charset="0"/>
                <a:cs typeface="Gotham" panose="02000504050000020004" charset="0"/>
                <a:sym typeface="+mn-ea"/>
              </a:rPr>
              <a:t> EP </a:t>
            </a:r>
            <a:r>
              <a:rPr lang="en-US" sz="1100" dirty="0" err="1">
                <a:latin typeface="Gotham" panose="02000504050000020004" charset="0"/>
                <a:cs typeface="Gotham" panose="02000504050000020004" charset="0"/>
                <a:sym typeface="+mn-ea"/>
              </a:rPr>
              <a:t>Cepu</a:t>
            </a:r>
            <a:r>
              <a:rPr lang="en-US" sz="1100" dirty="0">
                <a:latin typeface="Gotham" panose="02000504050000020004" charset="0"/>
                <a:cs typeface="Gotham" panose="02000504050000020004" charset="0"/>
                <a:sym typeface="+mn-ea"/>
              </a:rPr>
              <a:t> Zona “</a:t>
            </a:r>
            <a:r>
              <a:rPr lang="en-US" sz="1100" dirty="0" err="1">
                <a:latin typeface="Gotham" panose="02000504050000020004" charset="0"/>
                <a:cs typeface="Gotham" panose="02000504050000020004" charset="0"/>
                <a:sym typeface="+mn-ea"/>
              </a:rPr>
              <a:t>Kontribusi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Industri</a:t>
            </a:r>
            <a:r>
              <a:rPr lang="en-US" sz="1100" dirty="0">
                <a:latin typeface="Gotham" panose="02000504050000020004" charset="0"/>
                <a:cs typeface="Gotham" panose="02000504050000020004" charset="0"/>
                <a:sym typeface="+mn-ea"/>
              </a:rPr>
              <a:t> Hulu </a:t>
            </a:r>
            <a:r>
              <a:rPr lang="en-US" sz="1100" dirty="0" err="1">
                <a:latin typeface="Gotham" panose="02000504050000020004" charset="0"/>
                <a:cs typeface="Gotham" panose="02000504050000020004" charset="0"/>
                <a:sym typeface="+mn-ea"/>
              </a:rPr>
              <a:t>Migas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Bagi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Ketahanan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Energi</a:t>
            </a:r>
            <a:r>
              <a:rPr lang="en-US" sz="1100" dirty="0">
                <a:latin typeface="Gotham" panose="02000504050000020004" charset="0"/>
                <a:cs typeface="Gotham" panose="02000504050000020004" charset="0"/>
                <a:sym typeface="+mn-ea"/>
              </a:rPr>
              <a:t> Nasional.” Hotel Eastern, </a:t>
            </a:r>
            <a:r>
              <a:rPr lang="en-US" sz="1100" dirty="0" err="1">
                <a:latin typeface="Gotham" panose="02000504050000020004" charset="0"/>
                <a:cs typeface="Gotham" panose="02000504050000020004" charset="0"/>
                <a:sym typeface="+mn-ea"/>
              </a:rPr>
              <a:t>Bojonegoro</a:t>
            </a:r>
            <a:r>
              <a:rPr lang="en-US" sz="1100" dirty="0">
                <a:latin typeface="Gotham" panose="02000504050000020004" charset="0"/>
                <a:cs typeface="Gotham" panose="02000504050000020004" charset="0"/>
                <a:sym typeface="+mn-ea"/>
              </a:rPr>
              <a:t>. (13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2022).</a:t>
            </a:r>
          </a:p>
          <a:p>
            <a:pPr marL="323850" indent="-323850" fontAlgn="auto">
              <a:lnSpc>
                <a:spcPct val="90000"/>
              </a:lnSpc>
              <a:spcAft>
                <a:spcPts val="600"/>
              </a:spcAft>
              <a:buFont typeface="+mj-lt"/>
              <a:buAutoNum type="arabicPeriod" startAt="19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&amp; MC Training” for PT </a:t>
            </a:r>
            <a:r>
              <a:rPr lang="en-US" sz="1100" dirty="0" err="1">
                <a:latin typeface="Gotham" panose="02000504050000020004" charset="0"/>
                <a:cs typeface="Gotham" panose="02000504050000020004" charset="0"/>
                <a:sym typeface="+mn-ea"/>
              </a:rPr>
              <a:t>Pelindo</a:t>
            </a:r>
            <a:r>
              <a:rPr lang="en-US" sz="1100" dirty="0">
                <a:latin typeface="Gotham" panose="02000504050000020004" charset="0"/>
                <a:cs typeface="Gotham" panose="02000504050000020004" charset="0"/>
                <a:sym typeface="+mn-ea"/>
              </a:rPr>
              <a:t>. The Grand </a:t>
            </a:r>
            <a:r>
              <a:rPr lang="en-US" sz="1100" dirty="0" err="1">
                <a:latin typeface="Gotham" panose="02000504050000020004" charset="0"/>
                <a:cs typeface="Gotham" panose="02000504050000020004" charset="0"/>
                <a:sym typeface="+mn-ea"/>
              </a:rPr>
              <a:t>Barunawati</a:t>
            </a:r>
            <a:r>
              <a:rPr lang="en-US" sz="1100" dirty="0">
                <a:latin typeface="Gotham" panose="02000504050000020004" charset="0"/>
                <a:cs typeface="Gotham" panose="02000504050000020004" charset="0"/>
                <a:sym typeface="+mn-ea"/>
              </a:rPr>
              <a:t>, Surabaya. (14 </a:t>
            </a:r>
            <a:r>
              <a:rPr lang="en-US" sz="1100" dirty="0" err="1">
                <a:latin typeface="Gotham" panose="02000504050000020004" charset="0"/>
                <a:cs typeface="Gotham" panose="02000504050000020004" charset="0"/>
                <a:sym typeface="+mn-ea"/>
              </a:rPr>
              <a:t>Desember</a:t>
            </a:r>
            <a:r>
              <a:rPr lang="en-US" sz="1100" dirty="0">
                <a:latin typeface="Gotham" panose="02000504050000020004" charset="0"/>
                <a:cs typeface="Gotham" panose="02000504050000020004" charset="0"/>
                <a:sym typeface="+mn-ea"/>
              </a:rPr>
              <a:t>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Clr>
                <a:srgbClr val="000000"/>
              </a:buClr>
              <a:buSzPct val="99000"/>
              <a:buFont typeface="+mj-lt"/>
              <a:buAutoNum type="arabicPeriod" startAt="208"/>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“REBORN (Regional 3 webinar &amp; Sharing Session): Public Speaking 101 “Boost Your Career with Public Speaking Skill”. Hybrid Luring di Gedung A Kantor PT </a:t>
            </a:r>
            <a:r>
              <a:rPr lang="en-US" sz="1100" b="0" dirty="0" err="1">
                <a:latin typeface="Gotham" panose="02000504050000020004" charset="0"/>
                <a:cs typeface="Gotham" panose="02000504050000020004" charset="0"/>
              </a:rPr>
              <a:t>Pelindo</a:t>
            </a:r>
            <a:r>
              <a:rPr lang="en-US" sz="1100" b="0" dirty="0">
                <a:latin typeface="Gotham" panose="02000504050000020004" charset="0"/>
                <a:cs typeface="Gotham" panose="02000504050000020004" charset="0"/>
              </a:rPr>
              <a:t> Regional 3 Surabaya dan daring via zoom. (15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err="1">
                <a:latin typeface="Gotham" panose="02000504050000020004" charset="0"/>
                <a:cs typeface="Gotham" panose="02000504050000020004" charset="0"/>
              </a:rPr>
              <a:t>Menjemput</a:t>
            </a:r>
            <a:r>
              <a:rPr lang="en-US" sz="1100" b="0" dirty="0">
                <a:latin typeface="Gotham" panose="02000504050000020004" charset="0"/>
                <a:cs typeface="Gotham" panose="02000504050000020004" charset="0"/>
              </a:rPr>
              <a:t> Impian </a:t>
            </a:r>
            <a:r>
              <a:rPr lang="en-US" sz="1100" b="0" dirty="0" err="1">
                <a:latin typeface="Gotham" panose="02000504050000020004" charset="0"/>
                <a:cs typeface="Gotham" panose="02000504050000020004" charset="0"/>
              </a:rPr>
              <a:t>dengan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Menjadi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Pribadi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Baru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bersama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Ustadz</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Hilman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Fauzi</a:t>
            </a:r>
            <a:r>
              <a:rPr lang="en-US" sz="1100" b="0" dirty="0">
                <a:latin typeface="Gotham" panose="02000504050000020004" charset="0"/>
                <a:cs typeface="Gotham" panose="02000504050000020004" charset="0"/>
              </a:rPr>
              <a:t>. Live on IG @</a:t>
            </a:r>
            <a:r>
              <a:rPr lang="en-US" sz="1100" b="0" dirty="0" err="1">
                <a:latin typeface="Gotham" panose="02000504050000020004" charset="0"/>
                <a:cs typeface="Gotham" panose="02000504050000020004" charset="0"/>
              </a:rPr>
              <a:t>gajahduduk_id</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ahilmanfauzi</a:t>
            </a:r>
            <a:r>
              <a:rPr lang="en-US" sz="1100" b="0" dirty="0">
                <a:latin typeface="Gotham" panose="02000504050000020004" charset="0"/>
                <a:cs typeface="Gotham" panose="02000504050000020004" charset="0"/>
              </a:rPr>
              <a:t>.(16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err="1">
                <a:latin typeface="Gotham" panose="02000504050000020004" charset="0"/>
                <a:cs typeface="Gotham" panose="02000504050000020004" charset="0"/>
              </a:rPr>
              <a:t>Bakti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Sosial</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Terpadu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Balai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Desa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Dagangan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Madiun</a:t>
            </a:r>
            <a:r>
              <a:rPr lang="en-US" sz="1100" b="0" dirty="0">
                <a:latin typeface="Gotham" panose="02000504050000020004" charset="0"/>
                <a:cs typeface="Gotham" panose="02000504050000020004" charset="0"/>
              </a:rPr>
              <a:t>. (16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a:latin typeface="Gotham" panose="02000504050000020004" charset="0"/>
                <a:cs typeface="Gotham" panose="02000504050000020004" charset="0"/>
              </a:rPr>
              <a:t>Gathering </a:t>
            </a:r>
            <a:r>
              <a:rPr lang="en-US" sz="1100" b="0" dirty="0" err="1">
                <a:latin typeface="Gotham" panose="02000504050000020004" charset="0"/>
                <a:cs typeface="Gotham" panose="02000504050000020004" charset="0"/>
              </a:rPr>
              <a:t>Himpunan</a:t>
            </a:r>
            <a:r>
              <a:rPr lang="en-US" sz="1100" b="0" dirty="0">
                <a:latin typeface="Gotham" panose="02000504050000020004" charset="0"/>
                <a:cs typeface="Gotham" panose="02000504050000020004" charset="0"/>
              </a:rPr>
              <a:t> Ahli </a:t>
            </a:r>
            <a:r>
              <a:rPr lang="en-US" sz="1100" b="0" dirty="0" err="1">
                <a:latin typeface="Gotham" panose="02000504050000020004" charset="0"/>
                <a:cs typeface="Gotham" panose="02000504050000020004" charset="0"/>
              </a:rPr>
              <a:t>Elektro</a:t>
            </a:r>
            <a:r>
              <a:rPr lang="en-US" sz="1100" b="0" dirty="0">
                <a:latin typeface="Gotham" panose="02000504050000020004" charset="0"/>
                <a:cs typeface="Gotham" panose="02000504050000020004" charset="0"/>
              </a:rPr>
              <a:t> Indonesia (HAEI). Grand </a:t>
            </a:r>
            <a:r>
              <a:rPr lang="en-US" sz="1100" b="0" dirty="0" err="1">
                <a:latin typeface="Gotham" panose="02000504050000020004" charset="0"/>
                <a:cs typeface="Gotham" panose="02000504050000020004" charset="0"/>
              </a:rPr>
              <a:t>Dafam</a:t>
            </a:r>
            <a:r>
              <a:rPr lang="en-US" sz="1100" b="0" dirty="0">
                <a:latin typeface="Gotham" panose="02000504050000020004" charset="0"/>
                <a:cs typeface="Gotham" panose="02000504050000020004" charset="0"/>
              </a:rPr>
              <a:t> Signature, Surabaya. (17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“Sharing Session - </a:t>
            </a:r>
            <a:r>
              <a:rPr lang="en-US" sz="1100" b="0" dirty="0" err="1">
                <a:latin typeface="Gotham" panose="02000504050000020004" charset="0"/>
                <a:cs typeface="Gotham" panose="02000504050000020004" charset="0"/>
              </a:rPr>
              <a:t>Pentingnya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Motivasi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Dalam</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Meningkatkan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Etos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Kerja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untuk</a:t>
            </a:r>
            <a:r>
              <a:rPr lang="en-US" sz="1100" b="0" dirty="0">
                <a:latin typeface="Gotham" panose="02000504050000020004" charset="0"/>
                <a:cs typeface="Gotham" panose="02000504050000020004" charset="0"/>
              </a:rPr>
              <a:t> Tenaga </a:t>
            </a:r>
            <a:r>
              <a:rPr lang="en-US" sz="1100" b="0" dirty="0" err="1">
                <a:latin typeface="Gotham" panose="02000504050000020004" charset="0"/>
                <a:cs typeface="Gotham" panose="02000504050000020004" charset="0"/>
              </a:rPr>
              <a:t>Kependidikan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Fisip</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Unair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Kalingga</a:t>
            </a:r>
            <a:r>
              <a:rPr lang="en-US" sz="1100" b="0" dirty="0">
                <a:latin typeface="Gotham" panose="02000504050000020004" charset="0"/>
                <a:cs typeface="Gotham" panose="02000504050000020004" charset="0"/>
              </a:rPr>
              <a:t> Meeting Room, Sheraton Surabaya Hotel and Towers. (18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a:latin typeface="Gotham" panose="02000504050000020004" charset="0"/>
                <a:cs typeface="Gotham" panose="02000504050000020004" charset="0"/>
              </a:rPr>
              <a:t>The Journey of </a:t>
            </a:r>
            <a:r>
              <a:rPr lang="en-US" sz="1100" b="0" dirty="0" err="1">
                <a:latin typeface="Gotham" panose="02000504050000020004" charset="0"/>
                <a:cs typeface="Gotham" panose="02000504050000020004" charset="0"/>
              </a:rPr>
              <a:t>Fadhilah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Intan</a:t>
            </a:r>
            <a:r>
              <a:rPr lang="en-US" sz="1100" b="0" dirty="0">
                <a:latin typeface="Gotham" panose="02000504050000020004" charset="0"/>
                <a:cs typeface="Gotham" panose="02000504050000020004" charset="0"/>
              </a:rPr>
              <a:t> with String Orchestra of Surabaya Chamber Players. Quatro Music Hall, </a:t>
            </a:r>
            <a:r>
              <a:rPr lang="en-US" sz="1100" b="0" dirty="0" err="1">
                <a:latin typeface="Gotham" panose="02000504050000020004" charset="0"/>
                <a:cs typeface="Gotham" panose="02000504050000020004" charset="0"/>
              </a:rPr>
              <a:t>Citraland</a:t>
            </a:r>
            <a:r>
              <a:rPr lang="en-US" sz="1100" b="0" dirty="0">
                <a:latin typeface="Gotham" panose="02000504050000020004" charset="0"/>
                <a:cs typeface="Gotham" panose="02000504050000020004" charset="0"/>
              </a:rPr>
              <a:t>, Surabaya. (18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“Public Speaking 101: </a:t>
            </a:r>
            <a:r>
              <a:rPr lang="en-US" sz="1100" b="0" dirty="0" err="1">
                <a:latin typeface="Gotham" panose="02000504050000020004" charset="0"/>
                <a:cs typeface="Gotham" panose="02000504050000020004" charset="0"/>
              </a:rPr>
              <a:t>Berani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Ngomong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Itu</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Asik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untuk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Hotel Cleo </a:t>
            </a:r>
            <a:r>
              <a:rPr lang="en-US" sz="1100" b="0" dirty="0" err="1">
                <a:latin typeface="Gotham" panose="02000504050000020004" charset="0"/>
                <a:cs typeface="Gotham" panose="02000504050000020004" charset="0"/>
              </a:rPr>
              <a:t>Jemursari</a:t>
            </a:r>
            <a:r>
              <a:rPr lang="en-US" sz="1100" b="0" dirty="0">
                <a:latin typeface="Gotham" panose="02000504050000020004" charset="0"/>
                <a:cs typeface="Gotham" panose="02000504050000020004" charset="0"/>
              </a:rPr>
              <a:t>, Surabaya. (24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“Master of Ceremony: from Beginner to Pro!” </a:t>
            </a:r>
            <a:r>
              <a:rPr lang="en-US" sz="1100" b="0" dirty="0" err="1">
                <a:latin typeface="Gotham" panose="02000504050000020004" charset="0"/>
                <a:cs typeface="Gotham" panose="02000504050000020004" charset="0"/>
              </a:rPr>
              <a:t>untuk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Bicara</a:t>
            </a:r>
            <a:r>
              <a:rPr lang="en-US" sz="1100" b="0" dirty="0">
                <a:latin typeface="Gotham" panose="02000504050000020004" charset="0"/>
                <a:cs typeface="Gotham" panose="02000504050000020004" charset="0"/>
              </a:rPr>
              <a:t>. Hotel Cleo </a:t>
            </a:r>
            <a:r>
              <a:rPr lang="en-US" sz="1100" b="0" dirty="0" err="1">
                <a:latin typeface="Gotham" panose="02000504050000020004" charset="0"/>
                <a:cs typeface="Gotham" panose="02000504050000020004" charset="0"/>
              </a:rPr>
              <a:t>Jemursari</a:t>
            </a:r>
            <a:r>
              <a:rPr lang="en-US" sz="1100" b="0" dirty="0">
                <a:latin typeface="Gotham" panose="02000504050000020004" charset="0"/>
                <a:cs typeface="Gotham" panose="02000504050000020004" charset="0"/>
              </a:rPr>
              <a:t>, Surabaya. (25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“Capacity Building: Communication Development” for </a:t>
            </a:r>
            <a:r>
              <a:rPr lang="en-US" sz="1100" b="0" dirty="0" err="1">
                <a:latin typeface="Gotham" panose="02000504050000020004" charset="0"/>
                <a:cs typeface="Gotham" panose="02000504050000020004" charset="0"/>
              </a:rPr>
              <a:t>Balai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Perikanan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Budidaya</a:t>
            </a:r>
            <a:r>
              <a:rPr lang="en-US" sz="1100" b="0" dirty="0">
                <a:latin typeface="Gotham" panose="02000504050000020004" charset="0"/>
                <a:cs typeface="Gotham" panose="02000504050000020004" charset="0"/>
              </a:rPr>
              <a:t> Air </a:t>
            </a:r>
            <a:r>
              <a:rPr lang="en-US" sz="1100" b="0" dirty="0" err="1">
                <a:latin typeface="Gotham" panose="02000504050000020004" charset="0"/>
                <a:cs typeface="Gotham" panose="02000504050000020004" charset="0"/>
              </a:rPr>
              <a:t>Payau</a:t>
            </a:r>
            <a:r>
              <a:rPr lang="en-US" sz="1100" b="0" dirty="0">
                <a:latin typeface="Gotham" panose="02000504050000020004" charset="0"/>
                <a:cs typeface="Gotham" panose="02000504050000020004" charset="0"/>
              </a:rPr>
              <a:t> (BPBAP) </a:t>
            </a:r>
            <a:r>
              <a:rPr lang="en-US" sz="1100" b="0" dirty="0" err="1">
                <a:latin typeface="Gotham" panose="02000504050000020004" charset="0"/>
                <a:cs typeface="Gotham" panose="02000504050000020004" charset="0"/>
              </a:rPr>
              <a:t>Situbondo</a:t>
            </a:r>
            <a:r>
              <a:rPr lang="en-US" sz="1100" b="0" dirty="0">
                <a:latin typeface="Gotham" panose="02000504050000020004" charset="0"/>
                <a:cs typeface="Gotham" panose="02000504050000020004" charset="0"/>
              </a:rPr>
              <a:t>. (26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a:p>
            <a:pPr marL="288290" indent="-288290" fontAlgn="auto">
              <a:lnSpc>
                <a:spcPct val="90000"/>
              </a:lnSpc>
              <a:spcAft>
                <a:spcPts val="600"/>
              </a:spcAft>
              <a:buClr>
                <a:srgbClr val="000000"/>
              </a:buClr>
              <a:buSzPct val="99000"/>
              <a:buFont typeface="+mj-lt"/>
              <a:buAutoNum type="arabicPeriod" startAt="208"/>
            </a:pPr>
            <a:r>
              <a:rPr lang="en-US" sz="1100" b="0" dirty="0">
                <a:latin typeface="Gotham" panose="02000504050000020004" charset="0"/>
                <a:cs typeface="Gotham" panose="02000504050000020004" charset="0"/>
              </a:rPr>
              <a:t>webinar PT. Panacea Health </a:t>
            </a:r>
            <a:r>
              <a:rPr lang="en-US" sz="1100" b="0" dirty="0" err="1">
                <a:latin typeface="Gotham" panose="02000504050000020004" charset="0"/>
                <a:cs typeface="Gotham" panose="02000504050000020004" charset="0"/>
              </a:rPr>
              <a:t>Solusindo</a:t>
            </a:r>
            <a:r>
              <a:rPr lang="en-US" sz="1100" b="0" dirty="0">
                <a:latin typeface="Gotham" panose="02000504050000020004" charset="0"/>
                <a:cs typeface="Gotham" panose="02000504050000020004" charset="0"/>
              </a:rPr>
              <a:t>: Parent Talk. Live on Zoom. (27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Wedding Juliana and Wijaya, Grand City Mall and </a:t>
            </a:r>
            <a:r>
              <a:rPr lang="en-US" sz="1100" b="0" dirty="0" err="1">
                <a:latin typeface="Gotham" panose="02000504050000020004" charset="0"/>
                <a:cs typeface="Gotham" panose="02000504050000020004" charset="0"/>
              </a:rPr>
              <a:t>Convextion</a:t>
            </a:r>
            <a:r>
              <a:rPr lang="en-US" sz="1100" b="0" dirty="0">
                <a:latin typeface="Gotham" panose="02000504050000020004" charset="0"/>
                <a:cs typeface="Gotham" panose="02000504050000020004" charset="0"/>
              </a:rPr>
              <a:t>, Surabaya, (09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Grand Launching PJB Access, Kantor PT. PJB, Surabaya, (12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Peringatan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Bulan</a:t>
            </a:r>
            <a:r>
              <a:rPr lang="en-US" sz="1100" b="0" dirty="0">
                <a:latin typeface="Gotham" panose="02000504050000020004" charset="0"/>
                <a:cs typeface="Gotham" panose="02000504050000020004" charset="0"/>
              </a:rPr>
              <a:t> K3 PT PJB 2021, Live on zoom, (13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Indonesia Economy Ideation 2021, Kantor Surya </a:t>
            </a:r>
            <a:r>
              <a:rPr lang="en-US" sz="1100" b="0" dirty="0" err="1">
                <a:latin typeface="Gotham" panose="02000504050000020004" charset="0"/>
                <a:cs typeface="Gotham" panose="02000504050000020004" charset="0"/>
              </a:rPr>
              <a:t>Tribun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Jatim</a:t>
            </a:r>
            <a:r>
              <a:rPr lang="en-US" sz="1100" b="0" dirty="0">
                <a:latin typeface="Gotham" panose="02000504050000020004" charset="0"/>
                <a:cs typeface="Gotham" panose="02000504050000020004" charset="0"/>
              </a:rPr>
              <a:t>, Surabaya, (28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Wedding Nanda dan Anita, </a:t>
            </a:r>
            <a:r>
              <a:rPr lang="en-US" sz="1100" b="0" dirty="0" err="1">
                <a:latin typeface="Gotham" panose="02000504050000020004" charset="0"/>
                <a:cs typeface="Gotham" panose="02000504050000020004" charset="0"/>
              </a:rPr>
              <a:t>Rumah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Pesta</a:t>
            </a:r>
            <a:r>
              <a:rPr lang="en-US" sz="1100" b="0" dirty="0">
                <a:latin typeface="Gotham" panose="02000504050000020004" charset="0"/>
                <a:cs typeface="Gotham" panose="02000504050000020004" charset="0"/>
              </a:rPr>
              <a:t> The Queen, Surabaya, (07 </a:t>
            </a:r>
            <a:r>
              <a:rPr lang="en-US" sz="1100" b="0" dirty="0" err="1">
                <a:latin typeface="Gotham" panose="02000504050000020004" charset="0"/>
                <a:cs typeface="Gotham" panose="02000504050000020004" charset="0"/>
              </a:rPr>
              <a:t>Januari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Peringatan</a:t>
            </a:r>
            <a:r>
              <a:rPr lang="en-US" sz="1100" b="0" dirty="0">
                <a:latin typeface="Gotham" panose="02000504050000020004" charset="0"/>
                <a:cs typeface="Gotham" panose="02000504050000020004" charset="0"/>
              </a:rPr>
              <a:t> K3 Nasional </a:t>
            </a:r>
            <a:r>
              <a:rPr lang="en-US" sz="1100" b="0" dirty="0" err="1">
                <a:latin typeface="Gotham" panose="02000504050000020004" charset="0"/>
                <a:cs typeface="Gotham" panose="02000504050000020004" charset="0"/>
              </a:rPr>
              <a:t>tahun</a:t>
            </a:r>
            <a:r>
              <a:rPr lang="en-US" sz="1100" b="0" dirty="0">
                <a:latin typeface="Gotham" panose="02000504050000020004" charset="0"/>
                <a:cs typeface="Gotham" panose="02000504050000020004" charset="0"/>
              </a:rPr>
              <a:t> 2021 PLN Group </a:t>
            </a:r>
            <a:r>
              <a:rPr lang="en-US" sz="1100" b="0" dirty="0" err="1">
                <a:latin typeface="Gotham" panose="02000504050000020004" charset="0"/>
                <a:cs typeface="Gotham" panose="02000504050000020004" charset="0"/>
              </a:rPr>
              <a:t>Ketintang</a:t>
            </a:r>
            <a:r>
              <a:rPr lang="en-US" sz="1100" b="0" dirty="0">
                <a:latin typeface="Gotham" panose="02000504050000020004" charset="0"/>
                <a:cs typeface="Gotham" panose="02000504050000020004" charset="0"/>
              </a:rPr>
              <a:t>, Surabaya,  (10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“Getting to Know </a:t>
            </a:r>
            <a:r>
              <a:rPr lang="en-US" sz="1100" b="0" dirty="0" err="1">
                <a:latin typeface="Gotham" panose="02000504050000020004" charset="0"/>
                <a:cs typeface="Gotham" panose="02000504050000020004" charset="0"/>
              </a:rPr>
              <a:t>Sinau</a:t>
            </a:r>
            <a:r>
              <a:rPr lang="en-US" sz="1100" b="0" dirty="0">
                <a:latin typeface="Gotham" panose="02000504050000020004" charset="0"/>
                <a:cs typeface="Gotham" panose="02000504050000020004" charset="0"/>
              </a:rPr>
              <a:t> Nang </a:t>
            </a:r>
            <a:r>
              <a:rPr lang="en-US" sz="1100" b="0" dirty="0" err="1">
                <a:latin typeface="Gotham" panose="02000504050000020004" charset="0"/>
                <a:cs typeface="Gotham" panose="02000504050000020004" charset="0"/>
              </a:rPr>
              <a:t>Omah</a:t>
            </a:r>
            <a:r>
              <a:rPr lang="en-US" sz="1100" b="0" dirty="0">
                <a:latin typeface="Gotham" panose="02000504050000020004" charset="0"/>
                <a:cs typeface="Gotham" panose="02000504050000020004" charset="0"/>
              </a:rPr>
              <a:t>” for JTV, </a:t>
            </a:r>
            <a:r>
              <a:rPr lang="en-US" sz="1100" b="0" dirty="0" err="1">
                <a:latin typeface="Gotham" panose="02000504050000020004" charset="0"/>
                <a:cs typeface="Gotham" panose="02000504050000020004" charset="0"/>
              </a:rPr>
              <a:t>siaran</a:t>
            </a:r>
            <a:r>
              <a:rPr lang="en-US" sz="1100" b="0" dirty="0">
                <a:latin typeface="Gotham" panose="02000504050000020004" charset="0"/>
                <a:cs typeface="Gotham" panose="02000504050000020004" charset="0"/>
              </a:rPr>
              <a:t> di JTV, Surabaya, Live on zoom, (17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“webinar Interpersonal Communication, How to Deal with Conflict : Maintain Your Relationship with Significant Other(s)”, Live on Zoom, (21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Diskusi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Interaktif</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Arah</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Pemerintahan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Memajukan</a:t>
            </a:r>
            <a:r>
              <a:rPr lang="en-US" sz="1100" b="0" dirty="0">
                <a:latin typeface="Gotham" panose="02000504050000020004" charset="0"/>
                <a:cs typeface="Gotham" panose="02000504050000020004" charset="0"/>
              </a:rPr>
              <a:t> Usaha Micro dan Kecil </a:t>
            </a:r>
            <a:r>
              <a:rPr lang="en-US" sz="1100" b="0" dirty="0" err="1">
                <a:latin typeface="Gotham" panose="02000504050000020004" charset="0"/>
                <a:cs typeface="Gotham" panose="02000504050000020004" charset="0"/>
              </a:rPr>
              <a:t>melalui</a:t>
            </a:r>
            <a:r>
              <a:rPr lang="en-US" sz="1100" b="0" dirty="0">
                <a:latin typeface="Gotham" panose="02000504050000020004" charset="0"/>
                <a:cs typeface="Gotham" panose="02000504050000020004" charset="0"/>
              </a:rPr>
              <a:t> Perseroan </a:t>
            </a:r>
            <a:r>
              <a:rPr lang="en-US" sz="1100" b="0" dirty="0" err="1">
                <a:latin typeface="Gotham" panose="02000504050000020004" charset="0"/>
                <a:cs typeface="Gotham" panose="02000504050000020004" charset="0"/>
              </a:rPr>
              <a:t>Perorangan</a:t>
            </a:r>
            <a:r>
              <a:rPr lang="en-US" sz="1100" b="0" dirty="0">
                <a:latin typeface="Gotham" panose="02000504050000020004" charset="0"/>
                <a:cs typeface="Gotham" panose="02000504050000020004" charset="0"/>
              </a:rPr>
              <a:t>, JW Marriott Hotel Medan, Sumatera Utara, (22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a:t>
            </a:r>
            <a:r>
              <a:rPr lang="en-US" sz="1100" b="0" dirty="0" err="1">
                <a:latin typeface="Gotham" panose="02000504050000020004" charset="0"/>
                <a:cs typeface="Gotham" panose="02000504050000020004" charset="0"/>
              </a:rPr>
              <a:t>PJBPods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sinergibicara</a:t>
            </a:r>
            <a:r>
              <a:rPr lang="en-US" sz="1100" b="0" dirty="0">
                <a:latin typeface="Gotham" panose="02000504050000020004" charset="0"/>
                <a:cs typeface="Gotham" panose="02000504050000020004" charset="0"/>
              </a:rPr>
              <a:t> x @</a:t>
            </a:r>
            <a:r>
              <a:rPr lang="en-US" sz="1100" b="0" dirty="0" err="1">
                <a:latin typeface="Gotham" panose="02000504050000020004" charset="0"/>
                <a:cs typeface="Gotham" panose="02000504050000020004" charset="0"/>
              </a:rPr>
              <a:t>multiframesmedia</a:t>
            </a:r>
            <a:r>
              <a:rPr lang="en-US" sz="1100" b="0" dirty="0">
                <a:latin typeface="Gotham" panose="02000504050000020004" charset="0"/>
                <a:cs typeface="Gotham" panose="02000504050000020004" charset="0"/>
              </a:rPr>
              <a:t>, Kantor PT. PJB, Surabaya, (27 </a:t>
            </a:r>
            <a:r>
              <a:rPr lang="en-US" sz="1100" b="0" dirty="0" err="1">
                <a:latin typeface="Gotham" panose="02000504050000020004" charset="0"/>
                <a:cs typeface="Gotham" panose="02000504050000020004" charset="0"/>
              </a:rPr>
              <a:t>Februari</a:t>
            </a:r>
            <a:r>
              <a:rPr lang="en-US" sz="1100" b="0" dirty="0">
                <a:latin typeface="Gotham" panose="02000504050000020004" charset="0"/>
                <a:cs typeface="Gotham" panose="02000504050000020004" charset="0"/>
              </a:rPr>
              <a:t>).</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Showcase </a:t>
            </a:r>
            <a:r>
              <a:rPr lang="en-US" sz="1100" b="0" dirty="0" err="1">
                <a:latin typeface="Gotham" panose="02000504050000020004" charset="0"/>
                <a:cs typeface="Gotham" panose="02000504050000020004" charset="0"/>
              </a:rPr>
              <a:t>Produk</a:t>
            </a:r>
            <a:r>
              <a:rPr lang="en-US" sz="1100" b="0" dirty="0">
                <a:latin typeface="Gotham" panose="02000504050000020004" charset="0"/>
                <a:cs typeface="Gotham" panose="02000504050000020004" charset="0"/>
              </a:rPr>
              <a:t> UMKM </a:t>
            </a:r>
            <a:r>
              <a:rPr lang="en-US" sz="1100" b="0" dirty="0" err="1">
                <a:latin typeface="Gotham" panose="02000504050000020004" charset="0"/>
                <a:cs typeface="Gotham" panose="02000504050000020004" charset="0"/>
              </a:rPr>
              <a:t>Karya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Kreatif</a:t>
            </a:r>
            <a:r>
              <a:rPr lang="en-US" sz="1100" b="0" dirty="0">
                <a:latin typeface="Gotham" panose="02000504050000020004" charset="0"/>
                <a:cs typeface="Gotham" panose="02000504050000020004" charset="0"/>
              </a:rPr>
              <a:t> Indonesia 2021, DE JAVASCHE Bank Indonesia </a:t>
            </a:r>
            <a:r>
              <a:rPr lang="en-US" sz="1100" b="0" dirty="0" err="1">
                <a:latin typeface="Gotham" panose="02000504050000020004" charset="0"/>
                <a:cs typeface="Gotham" panose="02000504050000020004" charset="0"/>
              </a:rPr>
              <a:t>Jawa</a:t>
            </a:r>
            <a:r>
              <a:rPr lang="en-US" sz="1100" b="0" dirty="0">
                <a:latin typeface="Gotham" panose="02000504050000020004" charset="0"/>
                <a:cs typeface="Gotham" panose="02000504050000020004" charset="0"/>
              </a:rPr>
              <a:t> Timur, Surabaya, (03 </a:t>
            </a:r>
            <a:r>
              <a:rPr lang="en-US" sz="1100" b="0" dirty="0" err="1">
                <a:latin typeface="Gotham" panose="02000504050000020004" charset="0"/>
                <a:cs typeface="Gotham" panose="02000504050000020004" charset="0"/>
              </a:rPr>
              <a:t>Maret</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a:latin typeface="Gotham" panose="02000504050000020004" charset="0"/>
                <a:cs typeface="Gotham" panose="02000504050000020004" charset="0"/>
              </a:rPr>
              <a:t>#</a:t>
            </a:r>
            <a:r>
              <a:rPr lang="en-US" sz="1100" b="0" dirty="0" err="1">
                <a:latin typeface="Gotham" panose="02000504050000020004" charset="0"/>
                <a:cs typeface="Gotham" panose="02000504050000020004" charset="0"/>
              </a:rPr>
              <a:t>PJBPods</a:t>
            </a:r>
            <a:r>
              <a:rPr lang="en-US" sz="1100" b="0" dirty="0">
                <a:latin typeface="Gotham" panose="02000504050000020004" charset="0"/>
                <a:cs typeface="Gotham" panose="02000504050000020004" charset="0"/>
              </a:rPr>
              <a:t> : </a:t>
            </a:r>
            <a:r>
              <a:rPr lang="en-US" sz="1100" b="0" dirty="0" err="1">
                <a:latin typeface="Gotham" panose="02000504050000020004" charset="0"/>
                <a:cs typeface="Gotham" panose="02000504050000020004" charset="0"/>
              </a:rPr>
              <a:t>Energi</a:t>
            </a:r>
            <a:r>
              <a:rPr lang="en-US" sz="1100" b="0" dirty="0">
                <a:latin typeface="Gotham" panose="02000504050000020004" charset="0"/>
                <a:cs typeface="Gotham" panose="02000504050000020004" charset="0"/>
              </a:rPr>
              <a:t> Masa </a:t>
            </a:r>
            <a:r>
              <a:rPr lang="en-US" sz="1100" b="0" dirty="0" err="1">
                <a:latin typeface="Gotham" panose="02000504050000020004" charset="0"/>
                <a:cs typeface="Gotham" panose="02000504050000020004" charset="0"/>
              </a:rPr>
              <a:t>Depan,Kantor</a:t>
            </a:r>
            <a:r>
              <a:rPr lang="en-US" sz="1100" b="0" dirty="0">
                <a:latin typeface="Gotham" panose="02000504050000020004" charset="0"/>
                <a:cs typeface="Gotham" panose="02000504050000020004" charset="0"/>
              </a:rPr>
              <a:t> PT. PJB, Surabaya, ( 08 </a:t>
            </a:r>
            <a:r>
              <a:rPr lang="en-US" sz="1100" b="0" dirty="0" err="1">
                <a:latin typeface="Gotham" panose="02000504050000020004" charset="0"/>
                <a:cs typeface="Gotham" panose="02000504050000020004" charset="0"/>
              </a:rPr>
              <a:t>Marrch</a:t>
            </a:r>
            <a:r>
              <a:rPr lang="en-US" sz="1100" b="0" dirty="0">
                <a:latin typeface="Gotham" panose="02000504050000020004" charset="0"/>
                <a:cs typeface="Gotham" panose="02000504050000020004" charset="0"/>
              </a:rPr>
              <a:t> 2021).</a:t>
            </a:r>
          </a:p>
          <a:p>
            <a:pPr marL="230505" indent="-228600" fontAlgn="auto">
              <a:lnSpc>
                <a:spcPct val="90000"/>
              </a:lnSpc>
              <a:spcAft>
                <a:spcPts val="600"/>
              </a:spcAft>
              <a:buAutoNum type="arabicPeriod"/>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“The Magic of Public Speaking”, Live on zoom, (18 </a:t>
            </a:r>
            <a:r>
              <a:rPr lang="en-US" sz="1100" b="0" dirty="0" err="1">
                <a:latin typeface="Gotham" panose="02000504050000020004" charset="0"/>
                <a:cs typeface="Gotham" panose="02000504050000020004" charset="0"/>
              </a:rPr>
              <a:t>Maret</a:t>
            </a:r>
            <a:r>
              <a:rPr lang="en-US" sz="1100" b="0" dirty="0">
                <a:latin typeface="Gotham" panose="02000504050000020004" charset="0"/>
                <a:cs typeface="Gotham" panose="02000504050000020004" charset="0"/>
              </a:rPr>
              <a:t> 2021).</a:t>
            </a:r>
          </a:p>
        </p:txBody>
      </p:sp>
      <p:sp>
        <p:nvSpPr>
          <p:cNvPr id="3" name="Text Box 2"/>
          <p:cNvSpPr txBox="1"/>
          <p:nvPr/>
        </p:nvSpPr>
        <p:spPr>
          <a:xfrm>
            <a:off x="6480000" y="360000"/>
            <a:ext cx="4500000" cy="5204502"/>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Fasilitator “MC Class, How to be a Professional MC?” for Sinergi Bicara. TYE Coffehouse, Surabaya, (20 Maret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Fasilitator “Public Speaking Pra Karantina Duta Muda Sidoarjo” for Duta Muda Sidoarjo, Live on Zoom, (24 Maret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Fasilitator “Voice Talent Modal Suara Doang?” for Kumpul Dongeng Live on zoom, (28 Maret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Academy Meeting PJB ACADEMY, Live on Zoom, (29 Maret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Sosialisasi Bantuan Hibah Tahap 2 Provinsi Jatim, Hotel Savana, Malang, (29-31 Maret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Gressmall Gresik 2 Annivesary, Gressmall, Gresik, (03 April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Fasilitator “MC Class, How to Speak Your Mind?” for Sinergi Bicara, TYE Coffehouse, Surabaya, (04 April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Membangun sinergitas antara swasta dengan pemerintah Kab. Mojokerto dalam rangka meningkatkan daya tarik investasi dan pemulihan ekonomi Kab. Mojokerto, Grand Whiz, Mojokerto, (07 April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Fasilitator “Public Speaking” for Duta Muda Sidoarjo, Grand Inna, Surabaya, (10 April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#PJBPods, @sinergibicara x @multiframesmedia, Kantor PT. PJB, Surabaya, (13 April 2021).</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PJB Academy NGOPI : Cardon Capture Utilization and Storange, Live on zoom, (20 April 2021).</a:t>
            </a:r>
          </a:p>
          <a:p>
            <a:pPr marL="230505" indent="-228600" fontAlgn="auto">
              <a:lnSpc>
                <a:spcPct val="90000"/>
              </a:lnSpc>
              <a:spcAft>
                <a:spcPts val="600"/>
              </a:spcAft>
              <a:buFont typeface="+mj-lt"/>
              <a:buAutoNum type="arabicPeriod" startAt="14"/>
            </a:pPr>
            <a:r>
              <a:rPr lang="en-US" sz="1100" b="0">
                <a:latin typeface="Gotham" panose="02000504050000020004" charset="0"/>
                <a:cs typeface="Gotham" panose="02000504050000020004" charset="0"/>
              </a:rPr>
              <a:t>Fasilitator “General Upgrading bersama UGM”, Live on zoom, (24 April 2021).</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21</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Fasilitator “One Day MC Coaching Class: How to be a Professional MC?” for Sinergi Bicara, Hotel 88 Kedungsari, Surabaya, (25 April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Fasilitator “Upgrade Your Skill to be a Professional Public Speaker in Digital Era” for Jobhun, Live on Instagram @jobhun, (30 April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Fasilitator “One Day MC Coaching Class (How to be a Professional MC ?)” for Sinergi Bicara, Hotel 88 Kedungsari, Surabaya, (01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Tebar Kebaikan Raih Kebahagiaan : Masyarakat Terdampak Pandemi dan Anak-Anak Kebanggan Indonesia oleh Peace in Love Se-Jatim dan Wakil Ketua MPR RI, Grand Mercure, Surabaya, (02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Raih Prestasimu Sukses Menantimu, siaran di JTV, Surabaya, (04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Fasilitator “Public Speaking for Mama”, Live on Instagram @digitalmamaid , (07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Menyentuh dengan Kata bersama Ustadz Abu Leiden, Live on instagram @abuiden , (20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Fasilitator “Menentukan Rate Card Voice Over untuk Pemula”, Live on Instagram @yuris_sabrina x @rizqianiptri , (22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Rapat koordinasi dan sosialisai kepemudaan di Jawa Timur”Pemuda Kreatif dalam Rangka Menciptakan Lapangan Pekerjaan Baru tahun 2021”, Ijen Suites Resort dan Convention, Malang, (24-25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Fasilitator “Life as a Professional MC” for Jobhun, Live instagram on @jobhun , (30 Mei 2021).</a:t>
            </a:r>
          </a:p>
          <a:p>
            <a:pPr marL="230505" indent="-228600" fontAlgn="auto">
              <a:lnSpc>
                <a:spcPct val="90000"/>
              </a:lnSpc>
              <a:spcAft>
                <a:spcPts val="600"/>
              </a:spcAft>
              <a:buFont typeface="+mj-lt"/>
              <a:buAutoNum type="arabicPeriod" startAt="26"/>
            </a:pPr>
            <a:r>
              <a:rPr lang="en-US" sz="1100" b="0">
                <a:latin typeface="Gotham" panose="02000504050000020004" charset="0"/>
                <a:cs typeface="Gotham" panose="02000504050000020004" charset="0"/>
              </a:rPr>
              <a:t>Fasilitator “Public Speaking Skill for a Better Personal Branding with Mahasiswa UMM” untuk Mahasiswa UMM, Live on zoom, (02 Juni 2021).</a:t>
            </a:r>
          </a:p>
        </p:txBody>
      </p:sp>
      <p:sp>
        <p:nvSpPr>
          <p:cNvPr id="3" name="Text Box 2"/>
          <p:cNvSpPr txBox="1"/>
          <p:nvPr/>
        </p:nvSpPr>
        <p:spPr>
          <a:xfrm>
            <a:off x="6480000" y="360000"/>
            <a:ext cx="4500000" cy="5738494"/>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37"/>
            </a:pPr>
            <a:r>
              <a:rPr lang="en-US" sz="1100" dirty="0">
                <a:latin typeface="Gotham" panose="02000504050000020004" charset="0"/>
                <a:cs typeface="Gotham" panose="02000504050000020004" charset="0"/>
                <a:sym typeface="+mn-ea"/>
              </a:rPr>
              <a:t>Wedding Almas dan Indra, Aston Inn, Gresik, (05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a:latin typeface="Gotham" panose="02000504050000020004" charset="0"/>
                <a:cs typeface="Gotham" panose="02000504050000020004" charset="0"/>
                <a:sym typeface="+mn-ea"/>
              </a:rPr>
              <a:t>Women Talent: “Innovative &amp; Creativity”, PJB Academy, Surabaya, (07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“Improve Your Public Speaking to become a Good Creator”, (12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Tribun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Jatim</a:t>
            </a:r>
            <a:r>
              <a:rPr lang="en-US" sz="1100" dirty="0">
                <a:latin typeface="Gotham" panose="02000504050000020004" charset="0"/>
                <a:cs typeface="Gotham" panose="02000504050000020004" charset="0"/>
                <a:sym typeface="+mn-ea"/>
              </a:rPr>
              <a:t> webinar </a:t>
            </a:r>
            <a:r>
              <a:rPr lang="en-US" sz="1100" dirty="0" err="1">
                <a:latin typeface="Gotham" panose="02000504050000020004" charset="0"/>
                <a:cs typeface="Gotham" panose="02000504050000020004" charset="0"/>
                <a:sym typeface="+mn-ea"/>
              </a:rPr>
              <a:t>Pertashop</a:t>
            </a:r>
            <a:r>
              <a:rPr lang="en-US" sz="1100" dirty="0">
                <a:latin typeface="Gotham" panose="02000504050000020004" charset="0"/>
                <a:cs typeface="Gotham" panose="02000504050000020004" charset="0"/>
                <a:sym typeface="+mn-ea"/>
              </a:rPr>
              <a:t> : </a:t>
            </a:r>
            <a:r>
              <a:rPr lang="en-US" sz="1100" dirty="0" err="1">
                <a:latin typeface="Gotham" panose="02000504050000020004" charset="0"/>
                <a:cs typeface="Gotham" panose="02000504050000020004" charset="0"/>
                <a:sym typeface="+mn-ea"/>
              </a:rPr>
              <a:t>Potensi</a:t>
            </a:r>
            <a:r>
              <a:rPr lang="en-US" sz="1100" dirty="0">
                <a:latin typeface="Gotham" panose="02000504050000020004" charset="0"/>
                <a:cs typeface="Gotham" panose="02000504050000020004" charset="0"/>
                <a:sym typeface="+mn-ea"/>
              </a:rPr>
              <a:t> Pusat </a:t>
            </a:r>
            <a:r>
              <a:rPr lang="en-US" sz="1100" dirty="0" err="1">
                <a:latin typeface="Gotham" panose="02000504050000020004" charset="0"/>
                <a:cs typeface="Gotham" panose="02000504050000020004" charset="0"/>
                <a:sym typeface="+mn-ea"/>
              </a:rPr>
              <a:t>Ekonomi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Baru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Pedesaan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Santika</a:t>
            </a:r>
            <a:r>
              <a:rPr lang="en-US" sz="1100" dirty="0">
                <a:latin typeface="Gotham" panose="02000504050000020004" charset="0"/>
                <a:cs typeface="Gotham" panose="02000504050000020004" charset="0"/>
                <a:sym typeface="+mn-ea"/>
              </a:rPr>
              <a:t> Premier Hotel, Malang, (16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Rapat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Koordinasi</a:t>
            </a:r>
            <a:r>
              <a:rPr lang="en-US" sz="1100" dirty="0">
                <a:latin typeface="Gotham" panose="02000504050000020004" charset="0"/>
                <a:cs typeface="Gotham" panose="02000504050000020004" charset="0"/>
                <a:sym typeface="+mn-ea"/>
              </a:rPr>
              <a:t> MJC (</a:t>
            </a:r>
            <a:r>
              <a:rPr lang="en-US" sz="1100" dirty="0" err="1">
                <a:latin typeface="Gotham" panose="02000504050000020004" charset="0"/>
                <a:cs typeface="Gotham" panose="02000504050000020004" charset="0"/>
                <a:sym typeface="+mn-ea"/>
              </a:rPr>
              <a:t>Milenial</a:t>
            </a:r>
            <a:r>
              <a:rPr lang="en-US" sz="1100" dirty="0">
                <a:latin typeface="Gotham" panose="02000504050000020004" charset="0"/>
                <a:cs typeface="Gotham" panose="02000504050000020004" charset="0"/>
                <a:sym typeface="+mn-ea"/>
              </a:rPr>
              <a:t> Job Center)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2021 “</a:t>
            </a:r>
            <a:r>
              <a:rPr lang="en-US" sz="1100" dirty="0" err="1">
                <a:latin typeface="Gotham" panose="02000504050000020004" charset="0"/>
                <a:cs typeface="Gotham" panose="02000504050000020004" charset="0"/>
                <a:sym typeface="+mn-ea"/>
              </a:rPr>
              <a:t>Pengembangan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Potensi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Desa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melalui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Metode</a:t>
            </a:r>
            <a:r>
              <a:rPr lang="en-US" sz="1100" dirty="0">
                <a:latin typeface="Gotham" panose="02000504050000020004" charset="0"/>
                <a:cs typeface="Gotham" panose="02000504050000020004" charset="0"/>
                <a:sym typeface="+mn-ea"/>
              </a:rPr>
              <a:t> Digital), Hotel </a:t>
            </a:r>
            <a:r>
              <a:rPr lang="en-US" sz="1100" dirty="0" err="1">
                <a:latin typeface="Gotham" panose="02000504050000020004" charset="0"/>
                <a:cs typeface="Gotham" panose="02000504050000020004" charset="0"/>
                <a:sym typeface="+mn-ea"/>
              </a:rPr>
              <a:t>Purnama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Batu</a:t>
            </a:r>
            <a:r>
              <a:rPr lang="en-US" sz="1100" dirty="0">
                <a:latin typeface="Gotham" panose="02000504050000020004" charset="0"/>
                <a:cs typeface="Gotham" panose="02000504050000020004" charset="0"/>
                <a:sym typeface="+mn-ea"/>
              </a:rPr>
              <a:t>, Malang, (22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Intiland</a:t>
            </a:r>
            <a:r>
              <a:rPr lang="en-US" sz="1100" dirty="0">
                <a:latin typeface="Gotham" panose="02000504050000020004" charset="0"/>
                <a:cs typeface="Gotham" panose="02000504050000020004" charset="0"/>
                <a:sym typeface="+mn-ea"/>
              </a:rPr>
              <a:t> Events :The Rise of Culinary Business post pandemic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Hendy </a:t>
            </a:r>
            <a:r>
              <a:rPr lang="en-US" sz="1100" dirty="0" err="1">
                <a:latin typeface="Gotham" panose="02000504050000020004" charset="0"/>
                <a:cs typeface="Gotham" panose="02000504050000020004" charset="0"/>
                <a:sym typeface="+mn-ea"/>
              </a:rPr>
              <a:t>Sentiono</a:t>
            </a:r>
            <a:r>
              <a:rPr lang="en-US" sz="1100" dirty="0">
                <a:latin typeface="Gotham" panose="02000504050000020004" charset="0"/>
                <a:cs typeface="Gotham" panose="02000504050000020004" charset="0"/>
                <a:sym typeface="+mn-ea"/>
              </a:rPr>
              <a:t>, Sumatra36 </a:t>
            </a:r>
            <a:r>
              <a:rPr lang="en-US" sz="1100" dirty="0" err="1">
                <a:latin typeface="Gotham" panose="02000504050000020004" charset="0"/>
                <a:cs typeface="Gotham" panose="02000504050000020004" charset="0"/>
                <a:sym typeface="+mn-ea"/>
              </a:rPr>
              <a:t>Apartement</a:t>
            </a:r>
            <a:r>
              <a:rPr lang="en-US" sz="1100" dirty="0">
                <a:latin typeface="Gotham" panose="02000504050000020004" charset="0"/>
                <a:cs typeface="Gotham" panose="02000504050000020004" charset="0"/>
                <a:sym typeface="+mn-ea"/>
              </a:rPr>
              <a:t>, Surabaya, (25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“One Day MC Class “How to be a professional MC?” , </a:t>
            </a:r>
            <a:r>
              <a:rPr lang="en-US" sz="1100" dirty="0" err="1">
                <a:latin typeface="Gotham" panose="02000504050000020004" charset="0"/>
                <a:cs typeface="Gotham" panose="02000504050000020004" charset="0"/>
                <a:sym typeface="+mn-ea"/>
              </a:rPr>
              <a:t>Papilio</a:t>
            </a:r>
            <a:r>
              <a:rPr lang="en-US" sz="1100" dirty="0">
                <a:latin typeface="Gotham" panose="02000504050000020004" charset="0"/>
                <a:cs typeface="Gotham" panose="02000504050000020004" charset="0"/>
                <a:sym typeface="+mn-ea"/>
              </a:rPr>
              <a:t> Hotel, Surabaya, (26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Intiland</a:t>
            </a:r>
            <a:r>
              <a:rPr lang="en-US" sz="1100" dirty="0">
                <a:latin typeface="Gotham" panose="02000504050000020004" charset="0"/>
                <a:cs typeface="Gotham" panose="02000504050000020004" charset="0"/>
                <a:sym typeface="+mn-ea"/>
              </a:rPr>
              <a:t> Events: </a:t>
            </a:r>
            <a:r>
              <a:rPr lang="en-US" sz="1100" dirty="0" err="1">
                <a:latin typeface="Gotham" panose="02000504050000020004" charset="0"/>
                <a:cs typeface="Gotham" panose="02000504050000020004" charset="0"/>
                <a:sym typeface="+mn-ea"/>
              </a:rPr>
              <a:t>Jurus</a:t>
            </a:r>
            <a:r>
              <a:rPr lang="en-US" sz="1100" dirty="0">
                <a:latin typeface="Gotham" panose="02000504050000020004" charset="0"/>
                <a:cs typeface="Gotham" panose="02000504050000020004" charset="0"/>
                <a:sym typeface="+mn-ea"/>
              </a:rPr>
              <a:t> Jitu </a:t>
            </a:r>
            <a:r>
              <a:rPr lang="en-US" sz="1100" dirty="0" err="1">
                <a:latin typeface="Gotham" panose="02000504050000020004" charset="0"/>
                <a:cs typeface="Gotham" panose="02000504050000020004" charset="0"/>
                <a:sym typeface="+mn-ea"/>
              </a:rPr>
              <a:t>Investasi</a:t>
            </a:r>
            <a:r>
              <a:rPr lang="en-US" sz="1100" dirty="0">
                <a:latin typeface="Gotham" panose="02000504050000020004" charset="0"/>
                <a:cs typeface="Gotham" panose="02000504050000020004" charset="0"/>
                <a:sym typeface="+mn-ea"/>
              </a:rPr>
              <a:t> ala </a:t>
            </a:r>
            <a:r>
              <a:rPr lang="en-US" sz="1100" dirty="0" err="1">
                <a:latin typeface="Gotham" panose="02000504050000020004" charset="0"/>
                <a:cs typeface="Gotham" panose="02000504050000020004" charset="0"/>
                <a:sym typeface="+mn-ea"/>
              </a:rPr>
              <a:t>Baim</a:t>
            </a:r>
            <a:r>
              <a:rPr lang="en-US" sz="1100" dirty="0">
                <a:latin typeface="Gotham" panose="02000504050000020004" charset="0"/>
                <a:cs typeface="Gotham" panose="02000504050000020004" charset="0"/>
                <a:sym typeface="+mn-ea"/>
              </a:rPr>
              <a:t> Wong,Sumatra36 </a:t>
            </a:r>
            <a:r>
              <a:rPr lang="en-US" sz="1100" dirty="0" err="1">
                <a:latin typeface="Gotham" panose="02000504050000020004" charset="0"/>
                <a:cs typeface="Gotham" panose="02000504050000020004" charset="0"/>
                <a:sym typeface="+mn-ea"/>
              </a:rPr>
              <a:t>Apartement</a:t>
            </a:r>
            <a:r>
              <a:rPr lang="en-US" sz="1100" dirty="0">
                <a:latin typeface="Gotham" panose="02000504050000020004" charset="0"/>
                <a:cs typeface="Gotham" panose="02000504050000020004" charset="0"/>
                <a:sym typeface="+mn-ea"/>
              </a:rPr>
              <a:t>, Surabaya (27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a:latin typeface="Gotham" panose="02000504050000020004" charset="0"/>
                <a:cs typeface="Gotham" panose="02000504050000020004" charset="0"/>
                <a:sym typeface="+mn-ea"/>
              </a:rPr>
              <a:t>Jiwa Muda </a:t>
            </a:r>
            <a:r>
              <a:rPr lang="en-US" sz="1100" dirty="0" err="1">
                <a:latin typeface="Gotham" panose="02000504050000020004" charset="0"/>
                <a:cs typeface="Gotham" panose="02000504050000020004" charset="0"/>
                <a:sym typeface="+mn-ea"/>
              </a:rPr>
              <a:t>Memimpin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Perubahan</a:t>
            </a:r>
            <a:r>
              <a:rPr lang="en-US" sz="1100" dirty="0">
                <a:latin typeface="Gotham" panose="02000504050000020004" charset="0"/>
                <a:cs typeface="Gotham" panose="02000504050000020004" charset="0"/>
                <a:sym typeface="+mn-ea"/>
              </a:rPr>
              <a:t>, PJB Academy, (29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Karantina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Sehat</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Semangat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Patriotisme</a:t>
            </a:r>
            <a:r>
              <a:rPr lang="en-US" sz="1100" dirty="0">
                <a:latin typeface="Gotham" panose="02000504050000020004" charset="0"/>
                <a:cs typeface="Gotham" panose="02000504050000020004" charset="0"/>
                <a:sym typeface="+mn-ea"/>
              </a:rPr>
              <a:t> di PJB GROUP, Live on zoom, (12-16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Pengukuhan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GenBI</a:t>
            </a:r>
            <a:r>
              <a:rPr lang="en-US" sz="1100" dirty="0">
                <a:latin typeface="Gotham" panose="02000504050000020004" charset="0"/>
                <a:cs typeface="Gotham" panose="02000504050000020004" charset="0"/>
                <a:sym typeface="+mn-ea"/>
              </a:rPr>
              <a:t> 2021 “Agent of Change in Digital Era, Live on zoom, (14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dirty="0" err="1">
                <a:latin typeface="Gotham" panose="02000504050000020004" charset="0"/>
                <a:cs typeface="Gotham" panose="02000504050000020004" charset="0"/>
                <a:sym typeface="+mn-ea"/>
              </a:rPr>
              <a:t>Intiland</a:t>
            </a:r>
            <a:r>
              <a:rPr lang="en-US" sz="1100" dirty="0">
                <a:latin typeface="Gotham" panose="02000504050000020004" charset="0"/>
                <a:cs typeface="Gotham" panose="02000504050000020004" charset="0"/>
                <a:sym typeface="+mn-ea"/>
              </a:rPr>
              <a:t> Events: </a:t>
            </a:r>
            <a:r>
              <a:rPr lang="en-US" sz="1100" dirty="0" err="1">
                <a:latin typeface="Gotham" panose="02000504050000020004" charset="0"/>
                <a:cs typeface="Gotham" panose="02000504050000020004" charset="0"/>
                <a:sym typeface="+mn-ea"/>
              </a:rPr>
              <a:t>Rahasia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Meningkatkan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Peluang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Cuan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Bisnis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Brand Story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Rosiana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Alim,Spazio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Suarabaya</a:t>
            </a:r>
            <a:r>
              <a:rPr lang="en-US" sz="1100" dirty="0">
                <a:latin typeface="Gotham" panose="02000504050000020004" charset="0"/>
                <a:cs typeface="Gotham" panose="02000504050000020004" charset="0"/>
                <a:sym typeface="+mn-ea"/>
              </a:rPr>
              <a:t>, (16 </a:t>
            </a:r>
            <a:r>
              <a:rPr lang="en-US" sz="1100" dirty="0" err="1">
                <a:latin typeface="Gotham" panose="02000504050000020004" charset="0"/>
                <a:cs typeface="Gotham" panose="02000504050000020004" charset="0"/>
                <a:sym typeface="+mn-ea"/>
              </a:rPr>
              <a:t>Juli</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37"/>
            </a:pPr>
            <a:r>
              <a:rPr lang="en-US" sz="1100" b="0" dirty="0" err="1">
                <a:latin typeface="Gotham" panose="02000504050000020004" charset="0"/>
                <a:cs typeface="Gotham" panose="02000504050000020004" charset="0"/>
              </a:rPr>
              <a:t>Fasilitator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Jurus</a:t>
            </a:r>
            <a:r>
              <a:rPr lang="en-US" sz="1100" b="0" dirty="0">
                <a:latin typeface="Gotham" panose="02000504050000020004" charset="0"/>
                <a:cs typeface="Gotham" panose="02000504050000020004" charset="0"/>
              </a:rPr>
              <a:t> Jitu </a:t>
            </a:r>
            <a:r>
              <a:rPr lang="en-US" sz="1100" b="0" dirty="0" err="1">
                <a:latin typeface="Gotham" panose="02000504050000020004" charset="0"/>
                <a:cs typeface="Gotham" panose="02000504050000020004" charset="0"/>
              </a:rPr>
              <a:t>Jadi</a:t>
            </a:r>
            <a:r>
              <a:rPr lang="en-US" sz="1100" b="0" dirty="0">
                <a:latin typeface="Gotham" panose="02000504050000020004" charset="0"/>
                <a:cs typeface="Gotham" panose="02000504050000020004" charset="0"/>
              </a:rPr>
              <a:t> MC Online”, Live Instagram on @</a:t>
            </a:r>
            <a:r>
              <a:rPr lang="en-US" sz="1100" b="0" dirty="0" err="1">
                <a:latin typeface="Gotham" panose="02000504050000020004" charset="0"/>
                <a:cs typeface="Gotham" panose="02000504050000020004" charset="0"/>
              </a:rPr>
              <a:t>melekat.production</a:t>
            </a:r>
            <a:r>
              <a:rPr lang="en-US" sz="1100" b="0" dirty="0">
                <a:latin typeface="Gotham" panose="02000504050000020004" charset="0"/>
                <a:cs typeface="Gotham" panose="02000504050000020004" charset="0"/>
              </a:rPr>
              <a:t> , (19 </a:t>
            </a:r>
            <a:r>
              <a:rPr lang="en-US" sz="1100" b="0" dirty="0" err="1">
                <a:latin typeface="Gotham" panose="02000504050000020004" charset="0"/>
                <a:cs typeface="Gotham" panose="02000504050000020004" charset="0"/>
              </a:rPr>
              <a:t>Juli</a:t>
            </a:r>
            <a:r>
              <a:rPr lang="en-US" sz="1100" b="0" dirty="0">
                <a:latin typeface="Gotham" panose="02000504050000020004" charset="0"/>
                <a:cs typeface="Gotham" panose="02000504050000020004" charset="0"/>
              </a:rPr>
              <a:t> 2021).</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21</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Pemulihan Sulbar Pasca Gempa Bumi 2021, Tribun Network Tribunsulbar.com, Kantor Surya Tribun Jatim Surabaya, (29 Juli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Deklarasi Financial Close “Proyek PLTS Terapung Cirata 145 MWac”, PJB Academy, (03 Agustus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Intiland Events: Rahasia Sukses Healthy and Wealthy Invesment bersama Dr. Reisa Broto Asmoro dan Ryan Filbert, Spazio Surabaya, (06 Agustus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Fasilitator “Be Brave, Be Responsible, Speak Your Mind” for PowerGen PLN, Live on zoom,(08 Agustus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Fasilitator “Public Speaking” for KPDK , (14 August2021).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Peresmian Ruang Isolasi Khusus 7 RSUD Dr. Soetomo, RSUD Dr. Soetomo, Surabaya, (20 Agustus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Fasilitator “The Power of Public Speaking: untuk Meningkatkan Soft Skill dalam Berbicara Bagi Pemula”, Live on Instagram, (21 Agustus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Intiland Event: Saham vs Crypto “Kiat-Kiat InvestasiCerdas” bersama Ryan Fillbert, Spazio Surabaya, (27 Agustus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Sstationfm: Teknik Pemijatan Bayi Mandiri dan Manfaatnya, Live on instagram, (28 Agustus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PUPR: Rapat Koordinasi “Implementasi Penyelenggaraan Bangunan Gedung Provinsi Jawa Timur”, Fairfield by Marriot, Surabaya, (07 September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Kompak: Forum Inspirasi “Kecamatan #cettar untuk Jatim “Bangkit” melalui Pelayanan Dasar , Pengembangan Ekonomi Lokal, dan Kewirausahaan Provinsi Jawa Timur”, Harris Hotel, Surabaya, (23 September 2021).</a:t>
            </a:r>
          </a:p>
          <a:p>
            <a:pPr marL="230505" indent="-228600" fontAlgn="auto">
              <a:lnSpc>
                <a:spcPct val="90000"/>
              </a:lnSpc>
              <a:spcAft>
                <a:spcPts val="600"/>
              </a:spcAft>
              <a:buFont typeface="+mj-lt"/>
              <a:buAutoNum type="arabicPeriod" startAt="50"/>
            </a:pPr>
            <a:r>
              <a:rPr lang="en-US" sz="1100" b="0">
                <a:latin typeface="Gotham" panose="02000504050000020004" charset="0"/>
                <a:cs typeface="Gotham" panose="02000504050000020004" charset="0"/>
              </a:rPr>
              <a:t>Fasilitator “Public Speaking Training” for Agros Indonesia, Swiss-Bellin Hotel, Surabaya, (25 September).</a:t>
            </a:r>
          </a:p>
        </p:txBody>
      </p:sp>
      <p:sp>
        <p:nvSpPr>
          <p:cNvPr id="3" name="Text Box 2"/>
          <p:cNvSpPr txBox="1"/>
          <p:nvPr/>
        </p:nvSpPr>
        <p:spPr>
          <a:xfrm>
            <a:off x="6480000" y="360000"/>
            <a:ext cx="4500000" cy="5432256"/>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Intiland</a:t>
            </a:r>
            <a:r>
              <a:rPr lang="en-US" sz="1100" dirty="0">
                <a:latin typeface="Gotham" panose="02000504050000020004" charset="0"/>
                <a:cs typeface="Gotham" panose="02000504050000020004" charset="0"/>
                <a:sym typeface="+mn-ea"/>
              </a:rPr>
              <a:t> Events: Video Content Creation 101 for Your Business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Helena </a:t>
            </a:r>
            <a:r>
              <a:rPr lang="en-US" sz="1100" dirty="0" err="1">
                <a:latin typeface="Gotham" panose="02000504050000020004" charset="0"/>
                <a:cs typeface="Gotham" panose="02000504050000020004" charset="0"/>
                <a:sym typeface="+mn-ea"/>
              </a:rPr>
              <a:t>Lorentia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Spazio</a:t>
            </a:r>
            <a:r>
              <a:rPr lang="en-US" sz="1100" dirty="0">
                <a:latin typeface="Gotham" panose="02000504050000020004" charset="0"/>
                <a:cs typeface="Gotham" panose="02000504050000020004" charset="0"/>
                <a:sym typeface="+mn-ea"/>
              </a:rPr>
              <a:t> Surabaya, (26 </a:t>
            </a:r>
            <a:r>
              <a:rPr lang="en-US" sz="1100" dirty="0" err="1">
                <a:latin typeface="Gotham" panose="02000504050000020004" charset="0"/>
                <a:cs typeface="Gotham" panose="02000504050000020004" charset="0"/>
                <a:sym typeface="+mn-ea"/>
              </a:rPr>
              <a:t>Spetember</a:t>
            </a:r>
            <a:r>
              <a:rPr lang="en-US" sz="1100" dirty="0">
                <a:latin typeface="Gotham" panose="02000504050000020004" charset="0"/>
                <a:cs typeface="Gotham" panose="02000504050000020004" charset="0"/>
                <a:sym typeface="+mn-ea"/>
              </a:rPr>
              <a:t> 2021).</a:t>
            </a:r>
          </a:p>
          <a:p>
            <a:pPr marL="230505" indent="-228600" fontAlgn="auto">
              <a:lnSpc>
                <a:spcPct val="90000"/>
              </a:lnSpc>
              <a:spcAft>
                <a:spcPts val="600"/>
              </a:spcAft>
              <a:buFont typeface="+mj-lt"/>
              <a:buAutoNum type="arabicPeriod" startAt="62"/>
            </a:pPr>
            <a:r>
              <a:rPr lang="en-US" sz="1100" dirty="0">
                <a:latin typeface="Gotham" panose="02000504050000020004" charset="0"/>
                <a:cs typeface="Gotham" panose="02000504050000020004" charset="0"/>
                <a:sym typeface="+mn-ea"/>
              </a:rPr>
              <a:t>Business Coaching: </a:t>
            </a:r>
            <a:r>
              <a:rPr lang="en-US" sz="1100" dirty="0" err="1">
                <a:latin typeface="Gotham" panose="02000504050000020004" charset="0"/>
                <a:cs typeface="Gotham" panose="02000504050000020004" charset="0"/>
                <a:sym typeface="+mn-ea"/>
              </a:rPr>
              <a:t>Peluang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Ekspor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Produk</a:t>
            </a:r>
            <a:r>
              <a:rPr lang="en-US" sz="1100" dirty="0">
                <a:latin typeface="Gotham" panose="02000504050000020004" charset="0"/>
                <a:cs typeface="Gotham" panose="02000504050000020004" charset="0"/>
                <a:sym typeface="+mn-ea"/>
              </a:rPr>
              <a:t> Halal, Kantor </a:t>
            </a:r>
            <a:r>
              <a:rPr lang="en-US" sz="1100" dirty="0" err="1">
                <a:latin typeface="Gotham" panose="02000504050000020004" charset="0"/>
                <a:cs typeface="Gotham" panose="02000504050000020004" charset="0"/>
                <a:sym typeface="+mn-ea"/>
              </a:rPr>
              <a:t>Perwakilan</a:t>
            </a:r>
            <a:r>
              <a:rPr lang="en-US" sz="1100" dirty="0">
                <a:latin typeface="Gotham" panose="02000504050000020004" charset="0"/>
                <a:cs typeface="Gotham" panose="02000504050000020004" charset="0"/>
                <a:sym typeface="+mn-ea"/>
              </a:rPr>
              <a:t> Bank Indonesia Jawa Timur, Surabaya, (27 September 2021).</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Fesyar</a:t>
            </a:r>
            <a:r>
              <a:rPr lang="en-US" sz="1100" dirty="0">
                <a:latin typeface="Gotham" panose="02000504050000020004" charset="0"/>
                <a:cs typeface="Gotham" panose="02000504050000020004" charset="0"/>
                <a:sym typeface="+mn-ea"/>
              </a:rPr>
              <a:t> Regional Jawa </a:t>
            </a:r>
            <a:r>
              <a:rPr lang="en-US" sz="1100" dirty="0" err="1">
                <a:latin typeface="Gotham" panose="02000504050000020004" charset="0"/>
                <a:cs typeface="Gotham" panose="02000504050000020004" charset="0"/>
                <a:sym typeface="+mn-ea"/>
              </a:rPr>
              <a:t>Menuju</a:t>
            </a:r>
            <a:r>
              <a:rPr lang="en-US" sz="1100" dirty="0">
                <a:latin typeface="Gotham" panose="02000504050000020004" charset="0"/>
                <a:cs typeface="Gotham" panose="02000504050000020004" charset="0"/>
                <a:sym typeface="+mn-ea"/>
              </a:rPr>
              <a:t> ISEF 2021: </a:t>
            </a:r>
            <a:r>
              <a:rPr lang="en-US" sz="1100" dirty="0" err="1">
                <a:latin typeface="Gotham" panose="02000504050000020004" charset="0"/>
                <a:cs typeface="Gotham" panose="02000504050000020004" charset="0"/>
                <a:sym typeface="+mn-ea"/>
              </a:rPr>
              <a:t>Talkshow</a:t>
            </a:r>
            <a:r>
              <a:rPr lang="en-US" sz="1100" dirty="0">
                <a:latin typeface="Gotham" panose="02000504050000020004" charset="0"/>
                <a:cs typeface="Gotham" panose="02000504050000020004" charset="0"/>
                <a:sym typeface="+mn-ea"/>
              </a:rPr>
              <a:t>: Digital Marketing ”Kiat </a:t>
            </a:r>
            <a:r>
              <a:rPr lang="en-US" sz="1100" dirty="0" err="1">
                <a:latin typeface="Gotham" panose="02000504050000020004" charset="0"/>
                <a:cs typeface="Gotham" panose="02000504050000020004" charset="0"/>
                <a:sym typeface="+mn-ea"/>
              </a:rPr>
              <a:t>Sukses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Pemasaran</a:t>
            </a:r>
            <a:r>
              <a:rPr lang="en-US" sz="1100" dirty="0">
                <a:latin typeface="Gotham" panose="02000504050000020004" charset="0"/>
                <a:cs typeface="Gotham" panose="02000504050000020004" charset="0"/>
                <a:sym typeface="+mn-ea"/>
              </a:rPr>
              <a:t> Fashion Online”, Kantor </a:t>
            </a:r>
            <a:r>
              <a:rPr lang="en-US" sz="1100" dirty="0" err="1">
                <a:latin typeface="Gotham" panose="02000504050000020004" charset="0"/>
                <a:cs typeface="Gotham" panose="02000504050000020004" charset="0"/>
                <a:sym typeface="+mn-ea"/>
              </a:rPr>
              <a:t>Perwakilan</a:t>
            </a:r>
            <a:r>
              <a:rPr lang="en-US" sz="1100" dirty="0">
                <a:latin typeface="Gotham" panose="02000504050000020004" charset="0"/>
                <a:cs typeface="Gotham" panose="02000504050000020004" charset="0"/>
                <a:sym typeface="+mn-ea"/>
              </a:rPr>
              <a:t> Bank Indonesia Jawa Timur, Surabaya, (28 September 2021).</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Fesyar</a:t>
            </a:r>
            <a:r>
              <a:rPr lang="en-US" sz="1100" dirty="0">
                <a:latin typeface="Gotham" panose="02000504050000020004" charset="0"/>
                <a:cs typeface="Gotham" panose="02000504050000020004" charset="0"/>
                <a:sym typeface="+mn-ea"/>
              </a:rPr>
              <a:t> Regional Jawa </a:t>
            </a:r>
            <a:r>
              <a:rPr lang="en-US" sz="1100" dirty="0" err="1">
                <a:latin typeface="Gotham" panose="02000504050000020004" charset="0"/>
                <a:cs typeface="Gotham" panose="02000504050000020004" charset="0"/>
                <a:sym typeface="+mn-ea"/>
              </a:rPr>
              <a:t>Menuju</a:t>
            </a:r>
            <a:r>
              <a:rPr lang="en-US" sz="1100" dirty="0">
                <a:latin typeface="Gotham" panose="02000504050000020004" charset="0"/>
                <a:cs typeface="Gotham" panose="02000504050000020004" charset="0"/>
                <a:sym typeface="+mn-ea"/>
              </a:rPr>
              <a:t> ISEF 2021: Seminar Model </a:t>
            </a:r>
            <a:r>
              <a:rPr lang="en-US" sz="1100" dirty="0" err="1">
                <a:latin typeface="Gotham" panose="02000504050000020004" charset="0"/>
                <a:cs typeface="Gotham" panose="02000504050000020004" charset="0"/>
                <a:sym typeface="+mn-ea"/>
              </a:rPr>
              <a:t>Bisnis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Pesantren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Inovatif</a:t>
            </a:r>
            <a:r>
              <a:rPr lang="en-US" sz="1100" dirty="0">
                <a:latin typeface="Gotham" panose="02000504050000020004" charset="0"/>
                <a:cs typeface="Gotham" panose="02000504050000020004" charset="0"/>
                <a:sym typeface="+mn-ea"/>
              </a:rPr>
              <a:t>, Kantor </a:t>
            </a:r>
            <a:r>
              <a:rPr lang="en-US" sz="1100" dirty="0" err="1">
                <a:latin typeface="Gotham" panose="02000504050000020004" charset="0"/>
                <a:cs typeface="Gotham" panose="02000504050000020004" charset="0"/>
                <a:sym typeface="+mn-ea"/>
              </a:rPr>
              <a:t>Perwakilan</a:t>
            </a:r>
            <a:r>
              <a:rPr lang="en-US" sz="1100" dirty="0">
                <a:latin typeface="Gotham" panose="02000504050000020004" charset="0"/>
                <a:cs typeface="Gotham" panose="02000504050000020004" charset="0"/>
                <a:sym typeface="+mn-ea"/>
              </a:rPr>
              <a:t> Bank Indonesia Jawa Timur, Surabaya, (29 September 2021).</a:t>
            </a:r>
          </a:p>
          <a:p>
            <a:pPr marL="230505" indent="-228600" fontAlgn="auto">
              <a:lnSpc>
                <a:spcPct val="90000"/>
              </a:lnSpc>
              <a:spcAft>
                <a:spcPts val="600"/>
              </a:spcAft>
              <a:buFont typeface="+mj-lt"/>
              <a:buAutoNum type="arabicPeriod" startAt="62"/>
            </a:pPr>
            <a:r>
              <a:rPr lang="en-US" sz="1100" dirty="0">
                <a:latin typeface="Gotham" panose="02000504050000020004" charset="0"/>
                <a:cs typeface="Gotham" panose="02000504050000020004" charset="0"/>
                <a:sym typeface="+mn-ea"/>
              </a:rPr>
              <a:t>Corporate Gathering: </a:t>
            </a:r>
            <a:r>
              <a:rPr lang="en-US" sz="1100" dirty="0" err="1">
                <a:latin typeface="Gotham" panose="02000504050000020004" charset="0"/>
                <a:cs typeface="Gotham" panose="02000504050000020004" charset="0"/>
                <a:sym typeface="+mn-ea"/>
              </a:rPr>
              <a:t>Peduli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Lingkungan</a:t>
            </a:r>
            <a:r>
              <a:rPr lang="en-US" sz="1100" dirty="0">
                <a:latin typeface="Gotham" panose="02000504050000020004" charset="0"/>
                <a:cs typeface="Gotham" panose="02000504050000020004" charset="0"/>
                <a:sym typeface="+mn-ea"/>
              </a:rPr>
              <a:t>, JTV Studio, (30 September 2021).</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Talkshow</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Kisah</a:t>
            </a:r>
            <a:r>
              <a:rPr lang="en-US" sz="1100" dirty="0">
                <a:latin typeface="Gotham" panose="02000504050000020004" charset="0"/>
                <a:cs typeface="Gotham" panose="02000504050000020004" charset="0"/>
                <a:sym typeface="+mn-ea"/>
              </a:rPr>
              <a:t> dan Kiat </a:t>
            </a:r>
            <a:r>
              <a:rPr lang="en-US" sz="1100" dirty="0" err="1">
                <a:latin typeface="Gotham" panose="02000504050000020004" charset="0"/>
                <a:cs typeface="Gotham" panose="02000504050000020004" charset="0"/>
                <a:sym typeface="+mn-ea"/>
              </a:rPr>
              <a:t>Sukses</a:t>
            </a:r>
            <a:r>
              <a:rPr lang="en-US" sz="1100" dirty="0">
                <a:latin typeface="Gotham" panose="02000504050000020004" charset="0"/>
                <a:cs typeface="Gotham" panose="02000504050000020004" charset="0"/>
                <a:sym typeface="+mn-ea"/>
              </a:rPr>
              <a:t> Ecopreneur </a:t>
            </a:r>
            <a:r>
              <a:rPr lang="en-US" sz="1100" dirty="0" err="1">
                <a:latin typeface="Gotham" panose="02000504050000020004" charset="0"/>
                <a:cs typeface="Gotham" panose="02000504050000020004" charset="0"/>
                <a:sym typeface="+mn-ea"/>
              </a:rPr>
              <a:t>Membangun</a:t>
            </a:r>
            <a:r>
              <a:rPr lang="en-US" sz="1100" dirty="0">
                <a:latin typeface="Gotham" panose="02000504050000020004" charset="0"/>
                <a:cs typeface="Gotham" panose="02000504050000020004" charset="0"/>
                <a:sym typeface="+mn-ea"/>
              </a:rPr>
              <a:t> Green UMKM, Kantor </a:t>
            </a:r>
            <a:r>
              <a:rPr lang="en-US" sz="1100" dirty="0" err="1">
                <a:latin typeface="Gotham" panose="02000504050000020004" charset="0"/>
                <a:cs typeface="Gotham" panose="02000504050000020004" charset="0"/>
                <a:sym typeface="+mn-ea"/>
              </a:rPr>
              <a:t>Perwakilan</a:t>
            </a:r>
            <a:r>
              <a:rPr lang="en-US" sz="1100" dirty="0">
                <a:latin typeface="Gotham" panose="02000504050000020004" charset="0"/>
                <a:cs typeface="Gotham" panose="02000504050000020004" charset="0"/>
                <a:sym typeface="+mn-ea"/>
              </a:rPr>
              <a:t> Bank Indonesia Jawa Timur, Surabaya, (01 Oktober 2021).</a:t>
            </a:r>
          </a:p>
          <a:p>
            <a:pPr marL="230505" indent="-228600" fontAlgn="auto">
              <a:lnSpc>
                <a:spcPct val="90000"/>
              </a:lnSpc>
              <a:spcAft>
                <a:spcPts val="600"/>
              </a:spcAft>
              <a:buFont typeface="+mj-lt"/>
              <a:buAutoNum type="arabicPeriod" startAt="62"/>
            </a:pPr>
            <a:r>
              <a:rPr lang="en-US" sz="1100" dirty="0">
                <a:latin typeface="Gotham" panose="02000504050000020004" charset="0"/>
                <a:cs typeface="Gotham" panose="02000504050000020004" charset="0"/>
                <a:sym typeface="+mn-ea"/>
              </a:rPr>
              <a:t>Kantor </a:t>
            </a:r>
            <a:r>
              <a:rPr lang="en-US" sz="1100" dirty="0" err="1">
                <a:latin typeface="Gotham" panose="02000504050000020004" charset="0"/>
                <a:cs typeface="Gotham" panose="02000504050000020004" charset="0"/>
                <a:sym typeface="+mn-ea"/>
              </a:rPr>
              <a:t>Perwakilan</a:t>
            </a:r>
            <a:r>
              <a:rPr lang="en-US" sz="1100" dirty="0">
                <a:latin typeface="Gotham" panose="02000504050000020004" charset="0"/>
                <a:cs typeface="Gotham" panose="02000504050000020004" charset="0"/>
                <a:sym typeface="+mn-ea"/>
              </a:rPr>
              <a:t> Bank Indonesia Jawa Timur, Surabaya, (29 September 2021).</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“Public Speaking Training” for </a:t>
            </a:r>
            <a:r>
              <a:rPr lang="en-US" sz="1100" dirty="0" err="1">
                <a:latin typeface="Gotham" panose="02000504050000020004" charset="0"/>
                <a:cs typeface="Gotham" panose="02000504050000020004" charset="0"/>
                <a:sym typeface="+mn-ea"/>
              </a:rPr>
              <a:t>Agros</a:t>
            </a:r>
            <a:r>
              <a:rPr lang="en-US" sz="1100" dirty="0">
                <a:latin typeface="Gotham" panose="02000504050000020004" charset="0"/>
                <a:cs typeface="Gotham" panose="02000504050000020004" charset="0"/>
                <a:sym typeface="+mn-ea"/>
              </a:rPr>
              <a:t> Indonesia, Wyndham Hotel Surabaya, (03 Oktober 2021).</a:t>
            </a:r>
          </a:p>
          <a:p>
            <a:pPr marL="230505" indent="-228600" fontAlgn="auto">
              <a:lnSpc>
                <a:spcPct val="90000"/>
              </a:lnSpc>
              <a:spcAft>
                <a:spcPts val="600"/>
              </a:spcAft>
              <a:buFont typeface="+mj-lt"/>
              <a:buAutoNum type="arabicPeriod" startAt="62"/>
            </a:pPr>
            <a:r>
              <a:rPr lang="en-US" sz="1100" dirty="0">
                <a:latin typeface="Gotham" panose="02000504050000020004" charset="0"/>
                <a:cs typeface="Gotham" panose="02000504050000020004" charset="0"/>
                <a:sym typeface="+mn-ea"/>
              </a:rPr>
              <a:t>26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PJB: Let’s Jump to the New S-Curve, PJB </a:t>
            </a:r>
            <a:r>
              <a:rPr lang="en-US" sz="1100" dirty="0" err="1">
                <a:latin typeface="Gotham" panose="02000504050000020004" charset="0"/>
                <a:cs typeface="Gotham" panose="02000504050000020004" charset="0"/>
                <a:sym typeface="+mn-ea"/>
              </a:rPr>
              <a:t>Suarabaya</a:t>
            </a:r>
            <a:r>
              <a:rPr lang="en-US" sz="1100" dirty="0">
                <a:latin typeface="Gotham" panose="02000504050000020004" charset="0"/>
                <a:cs typeface="Gotham" panose="02000504050000020004" charset="0"/>
                <a:sym typeface="+mn-ea"/>
              </a:rPr>
              <a:t>, (04 Oktober 2021).</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Bimbingan</a:t>
            </a:r>
            <a:r>
              <a:rPr lang="en-US" sz="1100" dirty="0">
                <a:latin typeface="Gotham" panose="02000504050000020004" charset="0"/>
                <a:cs typeface="Gotham" panose="02000504050000020004" charset="0"/>
                <a:sym typeface="+mn-ea"/>
              </a:rPr>
              <a:t> Teknis AHU Online: Diskusi </a:t>
            </a:r>
            <a:r>
              <a:rPr lang="en-US" sz="1100" dirty="0" err="1">
                <a:latin typeface="Gotham" panose="02000504050000020004" charset="0"/>
                <a:cs typeface="Gotham" panose="02000504050000020004" charset="0"/>
                <a:sym typeface="+mn-ea"/>
              </a:rPr>
              <a:t>Interaktif</a:t>
            </a:r>
            <a:r>
              <a:rPr lang="en-US" sz="1100" dirty="0">
                <a:latin typeface="Gotham" panose="02000504050000020004" charset="0"/>
                <a:cs typeface="Gotham" panose="02000504050000020004" charset="0"/>
                <a:sym typeface="+mn-ea"/>
              </a:rPr>
              <a:t> dan Launching </a:t>
            </a:r>
            <a:r>
              <a:rPr lang="en-US" sz="1100" dirty="0" err="1">
                <a:latin typeface="Gotham" panose="02000504050000020004" charset="0"/>
                <a:cs typeface="Gotham" panose="02000504050000020004" charset="0"/>
                <a:sym typeface="+mn-ea"/>
              </a:rPr>
              <a:t>Aplikasi</a:t>
            </a:r>
            <a:r>
              <a:rPr lang="en-US" sz="1100" dirty="0">
                <a:latin typeface="Gotham" panose="02000504050000020004" charset="0"/>
                <a:cs typeface="Gotham" panose="02000504050000020004" charset="0"/>
                <a:sym typeface="+mn-ea"/>
              </a:rPr>
              <a:t> Perseroan </a:t>
            </a:r>
            <a:r>
              <a:rPr lang="en-US" sz="1100" dirty="0" err="1">
                <a:latin typeface="Gotham" panose="02000504050000020004" charset="0"/>
                <a:cs typeface="Gotham" panose="02000504050000020004" charset="0"/>
                <a:sym typeface="+mn-ea"/>
              </a:rPr>
              <a:t>Perorangan</a:t>
            </a:r>
            <a:r>
              <a:rPr lang="en-US" sz="1100" dirty="0">
                <a:latin typeface="Gotham" panose="02000504050000020004" charset="0"/>
                <a:cs typeface="Gotham" panose="02000504050000020004" charset="0"/>
                <a:sym typeface="+mn-ea"/>
              </a:rPr>
              <a:t>, The Westin Hotel, Nusa Dua Bali, (06-08 Oktober 2021).</a:t>
            </a:r>
          </a:p>
          <a:p>
            <a:pPr marL="230505" indent="-228600" fontAlgn="auto">
              <a:lnSpc>
                <a:spcPct val="90000"/>
              </a:lnSpc>
              <a:spcAft>
                <a:spcPts val="600"/>
              </a:spcAft>
              <a:buFont typeface="+mj-lt"/>
              <a:buAutoNum type="arabicPeriod" startAt="62"/>
            </a:pPr>
            <a:r>
              <a:rPr lang="en-US" sz="1100" dirty="0" err="1">
                <a:latin typeface="Gotham" panose="02000504050000020004" charset="0"/>
                <a:cs typeface="Gotham" panose="02000504050000020004" charset="0"/>
                <a:sym typeface="+mn-ea"/>
              </a:rPr>
              <a:t>Fasilitator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Pentingnya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Kekuatan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dari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dalam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Masa </a:t>
            </a:r>
            <a:r>
              <a:rPr lang="en-US" sz="1100" dirty="0" err="1">
                <a:latin typeface="Gotham" panose="02000504050000020004" charset="0"/>
                <a:cs typeface="Gotham" panose="02000504050000020004" charset="0"/>
                <a:sym typeface="+mn-ea"/>
              </a:rPr>
              <a:t>Depan</a:t>
            </a:r>
            <a:r>
              <a:rPr lang="en-US" sz="1100" dirty="0">
                <a:latin typeface="Gotham" panose="02000504050000020004" charset="0"/>
                <a:cs typeface="Gotham" panose="02000504050000020004" charset="0"/>
                <a:sym typeface="+mn-ea"/>
              </a:rPr>
              <a:t> Anak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Biskuat</a:t>
            </a:r>
            <a:r>
              <a:rPr lang="en-US" sz="1100" dirty="0">
                <a:latin typeface="Gotham" panose="02000504050000020004" charset="0"/>
                <a:cs typeface="Gotham" panose="02000504050000020004" charset="0"/>
                <a:sym typeface="+mn-ea"/>
              </a:rPr>
              <a:t>”, Live on </a:t>
            </a:r>
            <a:r>
              <a:rPr lang="en-US" sz="1100" dirty="0" err="1">
                <a:latin typeface="Gotham" panose="02000504050000020004" charset="0"/>
                <a:cs typeface="Gotham" panose="02000504050000020004" charset="0"/>
                <a:sym typeface="+mn-ea"/>
              </a:rPr>
              <a:t>instagram</a:t>
            </a:r>
            <a:r>
              <a:rPr lang="en-US" sz="1100" dirty="0">
                <a:latin typeface="Gotham" panose="02000504050000020004" charset="0"/>
                <a:cs typeface="Gotham" panose="02000504050000020004" charset="0"/>
                <a:sym typeface="+mn-ea"/>
              </a:rPr>
              <a:t>, (15 Oktober 2021).</a:t>
            </a:r>
            <a:endParaRPr lang="en-US" sz="1100" b="0" dirty="0">
              <a:latin typeface="Gotham" panose="02000504050000020004" charset="0"/>
              <a:cs typeface="Gotham" panose="02000504050000020004" charset="0"/>
            </a:endParaRP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21</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Fasilitator “Memenangkan Hati Audiensmu” for Sinergi Bicara x WeproComm, BPSDM Jatim Surabaya, (16 Oktober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Fasilitator “Public Speaking Training” for Airnav Indonesia Kantor cabang Surabaya batch 3, Kantor cabang Surabaya, (18 Oktober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Opening Ceremony South Kalimantan Fire &amp; Rescue Challenge (SKFRC), Grand Dafam Q Hotel Banjarbaru, Kalimantan Selatan (21 Oktober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Fasilitator “One Day Speaking Class” for Sinergi Bicara, Garis Kota Coffe Banjarbaru, Kalimantan Selatan, (25 Oktober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Closing Ceremony South Kalimantan Fire &amp; Rescue Challenge (SKFRC), Grand Dafam Q Hotel Banjarbaru, Kalimantan Selatan, (24 Oktober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Perseroan Perorangan Ditjen AHU : Memakmurkan Warga Bangsa “Sosialisasi Perseroan Perorangan dan Seminar Kemudahan Berusaha, Hotel Novotel Balikpapan, Kalimantan Timur, (29 Oktober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Fasilitator: Pelatihan Humas dan Handling Complain” for RSUD Sidoarjo, RSUD Sidoarjo, (03 November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Fasilitator “Public Speaking” for Bank Mandiri Regional VIII, Mandiri University Surabaya, (04, 06, 09 November 2022).</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Bedah Buku Merdeka Sejak Hati Karya Ahmad Fuadi, Perpustakaan Bank Indonesia, Surabaya, (09 November 2021).</a:t>
            </a:r>
          </a:p>
          <a:p>
            <a:pPr marL="230505" indent="-228600" fontAlgn="auto">
              <a:lnSpc>
                <a:spcPct val="90000"/>
              </a:lnSpc>
              <a:spcAft>
                <a:spcPts val="600"/>
              </a:spcAft>
              <a:buFont typeface="+mj-lt"/>
              <a:buAutoNum type="arabicPeriod" startAt="73"/>
            </a:pPr>
            <a:r>
              <a:rPr lang="en-US" sz="1100" b="0">
                <a:latin typeface="Gotham" panose="02000504050000020004" charset="0"/>
                <a:cs typeface="Gotham" panose="02000504050000020004" charset="0"/>
              </a:rPr>
              <a:t>Forum Koordinasi dan Sinkronisasi (PKS) Percepatan melalui Kolaborasi Digital Nasional melalui Kolaborasi, Mercure Grand Mirama Hotel, Surabaya, (10 November 2021).</a:t>
            </a:r>
          </a:p>
        </p:txBody>
      </p:sp>
      <p:sp>
        <p:nvSpPr>
          <p:cNvPr id="3" name="Text Box 2"/>
          <p:cNvSpPr txBox="1"/>
          <p:nvPr/>
        </p:nvSpPr>
        <p:spPr>
          <a:xfrm>
            <a:off x="6480000" y="360000"/>
            <a:ext cx="4500000" cy="5584606"/>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Forum Inspirasi Sulawesi Selasatan : Peningkatan Pelayanan Publik untuk Sulawesi Selatan yang melayani inovatif dan berkarakter, Claro Hotel, Makassar, (11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Fasilitator “Pelatihan Surveyor Bank Indonesia provinsi Jawa Timur” for Bank Indonesia Provinsi Jatim, The Westin Hotel, Surabaya, (17-18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Fasilitator “Powerful Public Speaking for Networking” for Sinergi Bicara x Ralali, Ralali.com-B2B Platform, Jakarta, (23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START-UP Champs 2021 : ESQ Business Pitch Competition, Pakuwon Mall, Surabaya, (19-20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Peresmian Tunjungan Romansa, Jalan Tunjungan Surabaya, (21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FGD: Penguatan Penataan Regulasi di Lingkungan Direktorat Jederal AHU, Ritz Calton Hotel, Jakarta, (22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Faslitator “Pelatihan Presentasi” for PT. PJB, Papilio Hotel, Surabaya, (24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Fasilitator “Kiat-Kiat Bisnis dalam Kondisi Covid19” for Bank Indonesia Provinsi Jatim, Hotel Bisanta Bidakara, Surabaya, (25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Opening 7th Indonesia Fire and Rescue Competition 2021 (IFRC), UPN Yogyakarta, (26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Fasilitator “Public Speaking 101” for Sinergi Bicara x UniNui, Ruang Meeting ruangkerja.com, Yogyakarta, (27 November 2021).</a:t>
            </a:r>
          </a:p>
          <a:p>
            <a:pPr marL="230505" indent="-228600" fontAlgn="auto">
              <a:lnSpc>
                <a:spcPct val="90000"/>
              </a:lnSpc>
              <a:spcAft>
                <a:spcPts val="600"/>
              </a:spcAft>
              <a:buFont typeface="+mj-lt"/>
              <a:buAutoNum type="arabicPeriod" startAt="83"/>
            </a:pPr>
            <a:r>
              <a:rPr lang="en-US" sz="1100">
                <a:latin typeface="Gotham" panose="02000504050000020004" charset="0"/>
                <a:cs typeface="Gotham" panose="02000504050000020004" charset="0"/>
                <a:sym typeface="+mn-ea"/>
              </a:rPr>
              <a:t>Fasilitator “Rakor Public Speaking (Complain Handling)” untuk Pemerintahan Kabupaten Sidoarjo, The Sun Hotel, Sidoarjo, (30 November 2021).</a:t>
            </a:r>
            <a:endParaRPr lang="en-US" sz="1100" b="0">
              <a:latin typeface="Gotham" panose="02000504050000020004" charset="0"/>
              <a:cs typeface="Gotham" panose="02000504050000020004" charset="0"/>
            </a:endParaRP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21</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Bedah Nuku dan Talkshow Kepenulisan “Financial Cerdas, Literasi Tanpa Boros”, Online, Bank Indonesia Jatim, (02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Closing 7th Indonesia Fire and Rescue Competition 2021 (IFRC),UPN Yogyakarta, (03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Talkshow Masa Laluku dan Masa Depan Anakku Lagoon fest, Laves Mall, Surabaya (08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Peluncuran Buku Humanisme Perang Mengenal Hukum Humaniter Internasional dan Short Cours Peningkatan Kompetensi Hukum Humaniter Internasional, Shangri-La Hotel, Jakarta, (06 Desember 2021). </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Strategi menjadi Unicorn di tahun 2022 with Ryan Fillbert, Praxis Apartement, Surabaya, (09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Road to Willo Babby Expo, Grand Atrium Pakuwon Mall, Surabaya, (10-12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Forum Inspirasi : Sinergi Multi Pihak dalam Penurunan Kemiskinan Mewujudkan NTB Gemilang, Prime Park Hotel dab Convention Lombok, Nusa Tenggara Barat, (15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Diskusi Interaktif : Pasca Penghentian EoDB terhadap Regulasi Kemudahan Berusaha di Indonesia, The Grove Suites Hotel, Jakarta, (16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Opening Surya Female Fair, Ciputra World, Surabaya, (17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Peresmian Pengoperasian Kirana VII oleh Menteri Pariswisata Ekonomi Kreatif RI, Pelabuhan Benoa, Bali, (18 Desember 2021).</a:t>
            </a:r>
          </a:p>
          <a:p>
            <a:pPr marL="269875" indent="-269875" fontAlgn="auto">
              <a:lnSpc>
                <a:spcPct val="90000"/>
              </a:lnSpc>
              <a:spcAft>
                <a:spcPts val="600"/>
              </a:spcAft>
              <a:buFont typeface="+mj-lt"/>
              <a:buAutoNum type="arabicPeriod" startAt="94"/>
            </a:pPr>
            <a:r>
              <a:rPr lang="en-US" sz="1100" b="0">
                <a:latin typeface="Gotham" panose="02000504050000020004" charset="0"/>
                <a:cs typeface="Gotham" panose="02000504050000020004" charset="0"/>
              </a:rPr>
              <a:t>Fasilitator “Scale Up Your Speaking Skill” for Sinergi Bicara x Tribun Jatim, Ciputra World, Surabaya, (20 Desember 2021).</a:t>
            </a:r>
          </a:p>
        </p:txBody>
      </p:sp>
      <p:sp>
        <p:nvSpPr>
          <p:cNvPr id="3" name="Text Box 2"/>
          <p:cNvSpPr txBox="1"/>
          <p:nvPr/>
        </p:nvSpPr>
        <p:spPr>
          <a:xfrm>
            <a:off x="6480000" y="360000"/>
            <a:ext cx="4500000" cy="931024"/>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05"/>
            </a:pPr>
            <a:r>
              <a:rPr lang="en-US" sz="1100">
                <a:latin typeface="Gotham" panose="02000504050000020004" charset="0"/>
                <a:cs typeface="Gotham" panose="02000504050000020004" charset="0"/>
                <a:sym typeface="+mn-ea"/>
              </a:rPr>
              <a:t>Fasilitator “PenSItalks “Kerja Demi Apa? Sebaris Refleksi di Masa Pandemi” untuk PT MHI (Proyek Tol Kertosono-Mojokerto), Ruang Rapat PT MHI, (21 Desember 2021).</a:t>
            </a:r>
          </a:p>
          <a:p>
            <a:pPr marL="288290" indent="-288290" fontAlgn="auto">
              <a:lnSpc>
                <a:spcPct val="90000"/>
              </a:lnSpc>
              <a:spcAft>
                <a:spcPts val="600"/>
              </a:spcAft>
              <a:buFont typeface="+mj-lt"/>
              <a:buAutoNum type="arabicPeriod" startAt="105"/>
            </a:pPr>
            <a:r>
              <a:rPr lang="en-US" sz="1100">
                <a:latin typeface="Gotham" panose="02000504050000020004" charset="0"/>
                <a:cs typeface="Gotham" panose="02000504050000020004" charset="0"/>
                <a:sym typeface="+mn-ea"/>
              </a:rPr>
              <a:t>Women Talk : The Power of Srikandi PJB Sukses Karir dan Keluarga, Virtual Event, (22 Desember 2021).</a:t>
            </a:r>
            <a:endParaRPr lang="en-US" sz="1100" b="0">
              <a:latin typeface="Gotham" panose="02000504050000020004" charset="0"/>
              <a:cs typeface="Gotham" panose="02000504050000020004" charset="0"/>
            </a:endParaRP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21</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ITS Berbunga Green Charity at Institut Teknologi Sepuluh Nopember, Surabaya (10 Januari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Pidato Awal Tahun Rektor ITS 2020: ITS Semangat Baru, at Graha ITS, Surabaya (10 Januari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Return to 80s: Sanofi GSF Appreciation Night 2020 at The Westin Hotel, Surabaya (15 Januari 2020) </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Together with @ardisuka1 for Family Gathering Keluarga Besar PT. Dharma Lautan Utama at Aruna Senggigi Hotel, Lombok, NTB (17 Januari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Bersama @sinergibicara mendukung Kawan-kawan Front Service Bank BTN Kanwil III (Jawa Timur, Bali, dan Nusa Tenggara) untuk persiapan menghadapi BFA 2020 bulan Februari 2020 (21-23 Januari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Health Talk: Kenali Auto Imun Sejak Dini at Praxis by Intiland, Surabaya (23 Januari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CNY Dinner with Mr. Alex Tedja's Family at Sheraton Surabaya Hotel and Towers (24 Januari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Sharing Public Speaking experiences to Bank BTN Kanwil 3 on preparation for BFA 2020 (Januari-Februari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#RizqianiPutri berbagi pengalaman Public Speaking saat Rapat Kerja ITS 2020 di Hotel Singhasari, Batu (7 Februari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Green Force Run 2020 with @officialpersebaya at Ciputra Waterpark, Surabaya (09 Februari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Lego Competition: Vehicles Series di Praxis, Surabaya (09 Februari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Perayaan Cinta Aghnia &amp; Reinukky at Grha YKP, Surabaya (09 Februari 2020)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BRI x Google Cloud Hackathon 2020 at Sheraton Surabaya Hotel and Towers (10-11 Februari 2020)</a:t>
            </a:r>
          </a:p>
        </p:txBody>
      </p:sp>
      <p:sp>
        <p:nvSpPr>
          <p:cNvPr id="3" name="Text Box 2"/>
          <p:cNvSpPr txBox="1"/>
          <p:nvPr/>
        </p:nvSpPr>
        <p:spPr>
          <a:xfrm>
            <a:off x="6480000" y="360000"/>
            <a:ext cx="4500000" cy="5279907"/>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Forum Perangkat Daerah/Lintas Perangkat Daerah: Rencana Kerja Dinas Perhubungan Kota Surabaya Tahun 2021 at Dinas Perhubungan Kota Surabaya (26 Februari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Health Talk: Deteksi Dini Kanker Payudara with Dr. dr. Anggraini Dwi S., Sp.Rad.(K) at Praxis, Surabaya (21 Februari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Surprise Birthday Celebration Mrs. Melinda Tedja at Cafe Djaman Doeloe by Four Points Pakuwon, Surabaya (22 Februari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Melinda Tedja's Birthday Dinner at De Soematra, Surabaya (22 Februari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Rapat Pimpinan PT. Angkasa Pura I (Persero) at Holiday Inn and Suites Gajah Mada, Jakarta (24-25 Februari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Two Session of Intimate Gathering: Grand Shamaya Show the Ropes at Samasta Avenue, Surabaya (27 Februari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National Innovation Project (NIPRO) 2020 Powered by PLN at Gedung Robotika ITS, Surabaya (1 Maret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Panin Asset Management Market Outlook 2020 at JW Marriott Hotel, Surabaya (03 Maret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Apresiasi Karya Inovasi PT. Pembangkitan Jawa Bali Tahun 2020 at PJB Academy, Gresik (04 Maret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Bersama @dodit_mul untuk Anugerah Mitra Usaha dan Pelanggan 2020 PT. Dharma Lautan Utama at @bumisurabaya Hotel, Surabaya (06 Maret 2020)</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Marriott International-Indonesia 2020 Business Forum &amp; Networking at The Westin Ballroom, Surabaya (10 Maret 2020)</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20</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Personality and Group Dynamic Training by @sinergibicara with Lagoon Avenue Sungkono Mall @lave_sungkono at @palmparkhotelsurabaya (13 &amp; 14 Maret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Together with @dodit_mul for Alumni FTK Gathering (Cangkrukan &amp; Alumni FTK Award) at ITS, Surabaya (13 Maret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Ketika Cinta Berhaji bersama Pegadaian Syariah at Royal Plaza, Surabaya (14 Maret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Music for Little Mozart at Graha Golf Apartment by Intiland, Surabaya (15 Maret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PJB Ngopi (Ngobrol Pintar) with Analisa Widyaningrum, S.Psi., M.Psi., Psikolog: Mengatasi Psikosomatis dan Tetap Produktif selama WFH (Live Zoom and YouTube Streaming PJBTV Media, 15 April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PJB Ngopi (Ngobrol Pintar) with Prita Hapsari Ghozie, SE, MCom, GCertFinPlanning, CFP, QWP: Sedia Payung Sebelum Hujan ‘Bagaimana Membangun Dana Darurat’ (Live Zoom and YouTube Streaming PJBTV Media, 16 April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PJB Ngopi (Ngobrol Pintar) with Adjie Santosoputro: Mindfullness “Melatih Pikiran agar Sadar Penuh Hadir Utuh Di Sini-Kini (Live Zoom and YouTube Streaming PJBTV Media, 20 April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PJB Ngopi (Ngobrol Pintar) with Yoris Sebastian: Survivability ‘How Business will Survive in the Time of Uncertainty’ (Live Zoom and YouTube Streaming PJBTV Media, 27 April 2020)</a:t>
            </a:r>
          </a:p>
          <a:p>
            <a:pPr marL="288290" indent="-288290" fontAlgn="auto">
              <a:lnSpc>
                <a:spcPct val="90000"/>
              </a:lnSpc>
              <a:spcAft>
                <a:spcPts val="600"/>
              </a:spcAft>
              <a:buFont typeface="+mj-lt"/>
              <a:buAutoNum type="arabicPeriod" startAt="25"/>
            </a:pPr>
            <a:r>
              <a:rPr lang="en-US" sz="1100" b="0">
                <a:latin typeface="Gotham" panose="02000504050000020004" charset="0"/>
                <a:cs typeface="Gotham" panose="02000504050000020004" charset="0"/>
              </a:rPr>
              <a:t>PJB Ngopi (Ngobrol Pintar) with dr. Reisa Broto Asmoro: Tetap Sehat dan Bugar di Bulan Puasa Masa Pandemi (Live Zoom and YouTube Streaming PJBTV Media, 5 Mei 2020)</a:t>
            </a:r>
          </a:p>
        </p:txBody>
      </p:sp>
      <p:sp>
        <p:nvSpPr>
          <p:cNvPr id="3" name="Text Box 2"/>
          <p:cNvSpPr txBox="1"/>
          <p:nvPr/>
        </p:nvSpPr>
        <p:spPr>
          <a:xfrm>
            <a:off x="6480000" y="360000"/>
            <a:ext cx="4500000" cy="5586145"/>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PJB </a:t>
            </a:r>
            <a:r>
              <a:rPr lang="en-US" sz="1100" dirty="0" err="1">
                <a:latin typeface="Gotham" panose="02000504050000020004" charset="0"/>
                <a:cs typeface="Gotham" panose="02000504050000020004" charset="0"/>
                <a:sym typeface="+mn-ea"/>
              </a:rPr>
              <a:t>Ngopi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Ngobrol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Pintar</a:t>
            </a:r>
            <a:r>
              <a:rPr lang="en-US" sz="1100" dirty="0">
                <a:latin typeface="Gotham" panose="02000504050000020004" charset="0"/>
                <a:cs typeface="Gotham" panose="02000504050000020004" charset="0"/>
                <a:sym typeface="+mn-ea"/>
              </a:rPr>
              <a:t>) with </a:t>
            </a:r>
            <a:r>
              <a:rPr lang="en-US" sz="1100" dirty="0" err="1">
                <a:latin typeface="Gotham" panose="02000504050000020004" charset="0"/>
                <a:cs typeface="Gotham" panose="02000504050000020004" charset="0"/>
                <a:sym typeface="+mn-ea"/>
              </a:rPr>
              <a:t>Arvan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Pradiansyah</a:t>
            </a:r>
            <a:r>
              <a:rPr lang="en-US" sz="1100" dirty="0">
                <a:latin typeface="Gotham" panose="02000504050000020004" charset="0"/>
                <a:cs typeface="Gotham" panose="02000504050000020004" charset="0"/>
                <a:sym typeface="+mn-ea"/>
              </a:rPr>
              <a:t>: The 7 Laws of Happiness (Live Zoom and YouTube Streaming PJBTV Media, 6 Mei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PJB </a:t>
            </a:r>
            <a:r>
              <a:rPr lang="en-US" sz="1100" dirty="0" err="1">
                <a:latin typeface="Gotham" panose="02000504050000020004" charset="0"/>
                <a:cs typeface="Gotham" panose="02000504050000020004" charset="0"/>
                <a:sym typeface="+mn-ea"/>
              </a:rPr>
              <a:t>Ngopi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Ngobrol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Pintar</a:t>
            </a:r>
            <a:r>
              <a:rPr lang="en-US" sz="1100" dirty="0">
                <a:latin typeface="Gotham" panose="02000504050000020004" charset="0"/>
                <a:cs typeface="Gotham" panose="02000504050000020004" charset="0"/>
                <a:sym typeface="+mn-ea"/>
              </a:rPr>
              <a:t>) with </a:t>
            </a:r>
            <a:r>
              <a:rPr lang="en-US" sz="1100" dirty="0" err="1">
                <a:latin typeface="Gotham" panose="02000504050000020004" charset="0"/>
                <a:cs typeface="Gotham" panose="02000504050000020004" charset="0"/>
                <a:sym typeface="+mn-ea"/>
              </a:rPr>
              <a:t>Ust</a:t>
            </a:r>
            <a:r>
              <a:rPr lang="en-US" sz="1100" dirty="0">
                <a:latin typeface="Gotham" panose="02000504050000020004" charset="0"/>
                <a:cs typeface="Gotham" panose="02000504050000020004" charset="0"/>
                <a:sym typeface="+mn-ea"/>
              </a:rPr>
              <a:t>. Dr. Ahmad </a:t>
            </a:r>
            <a:r>
              <a:rPr lang="en-US" sz="1100" dirty="0" err="1">
                <a:latin typeface="Gotham" panose="02000504050000020004" charset="0"/>
                <a:cs typeface="Gotham" panose="02000504050000020004" charset="0"/>
                <a:sym typeface="+mn-ea"/>
              </a:rPr>
              <a:t>Wijayanto</a:t>
            </a:r>
            <a:r>
              <a:rPr lang="en-US" sz="1100" dirty="0">
                <a:latin typeface="Gotham" panose="02000504050000020004" charset="0"/>
                <a:cs typeface="Gotham" panose="02000504050000020004" charset="0"/>
                <a:sym typeface="+mn-ea"/>
              </a:rPr>
              <a:t>, MA: </a:t>
            </a:r>
            <a:r>
              <a:rPr lang="en-US" sz="1100" dirty="0" err="1">
                <a:latin typeface="Gotham" panose="02000504050000020004" charset="0"/>
                <a:cs typeface="Gotham" panose="02000504050000020004" charset="0"/>
                <a:sym typeface="+mn-ea"/>
              </a:rPr>
              <a:t>Memaknai</a:t>
            </a:r>
            <a:r>
              <a:rPr lang="en-US" sz="1100" dirty="0">
                <a:latin typeface="Gotham" panose="02000504050000020004" charset="0"/>
                <a:cs typeface="Gotham" panose="02000504050000020004" charset="0"/>
                <a:sym typeface="+mn-ea"/>
              </a:rPr>
              <a:t> Rasa </a:t>
            </a:r>
            <a:r>
              <a:rPr lang="en-US" sz="1100" dirty="0" err="1">
                <a:latin typeface="Gotham" panose="02000504050000020004" charset="0"/>
                <a:cs typeface="Gotham" panose="02000504050000020004" charset="0"/>
                <a:sym typeface="+mn-ea"/>
              </a:rPr>
              <a:t>Syukur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dalam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Situasi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Pandemi</a:t>
            </a:r>
            <a:r>
              <a:rPr lang="en-US" sz="1100" dirty="0">
                <a:latin typeface="Gotham" panose="02000504050000020004" charset="0"/>
                <a:cs typeface="Gotham" panose="02000504050000020004" charset="0"/>
                <a:sym typeface="+mn-ea"/>
              </a:rPr>
              <a:t> (Live Zoom and YouTube Streaming PJBTV Media, 12 Mei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PJB </a:t>
            </a:r>
            <a:r>
              <a:rPr lang="en-US" sz="1100" dirty="0" err="1">
                <a:latin typeface="Gotham" panose="02000504050000020004" charset="0"/>
                <a:cs typeface="Gotham" panose="02000504050000020004" charset="0"/>
                <a:sym typeface="+mn-ea"/>
              </a:rPr>
              <a:t>Ngopi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Ngobrol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Pintar</a:t>
            </a:r>
            <a:r>
              <a:rPr lang="en-US" sz="1100" dirty="0">
                <a:latin typeface="Gotham" panose="02000504050000020004" charset="0"/>
                <a:cs typeface="Gotham" panose="02000504050000020004" charset="0"/>
                <a:sym typeface="+mn-ea"/>
              </a:rPr>
              <a:t>) with </a:t>
            </a:r>
            <a:r>
              <a:rPr lang="en-US" sz="1100" dirty="0" err="1">
                <a:latin typeface="Gotham" panose="02000504050000020004" charset="0"/>
                <a:cs typeface="Gotham" panose="02000504050000020004" charset="0"/>
                <a:sym typeface="+mn-ea"/>
              </a:rPr>
              <a:t>Vivit</a:t>
            </a:r>
            <a:r>
              <a:rPr lang="en-US" sz="1100" dirty="0">
                <a:latin typeface="Gotham" panose="02000504050000020004" charset="0"/>
                <a:cs typeface="Gotham" panose="02000504050000020004" charset="0"/>
                <a:sym typeface="+mn-ea"/>
              </a:rPr>
              <a:t> Kavi and Vena </a:t>
            </a:r>
            <a:r>
              <a:rPr lang="en-US" sz="1100" dirty="0" err="1">
                <a:latin typeface="Gotham" panose="02000504050000020004" charset="0"/>
                <a:cs typeface="Gotham" panose="02000504050000020004" charset="0"/>
                <a:sym typeface="+mn-ea"/>
              </a:rPr>
              <a:t>Annisa</a:t>
            </a:r>
            <a:r>
              <a:rPr lang="en-US" sz="1100" dirty="0">
                <a:latin typeface="Gotham" panose="02000504050000020004" charset="0"/>
                <a:cs typeface="Gotham" panose="02000504050000020004" charset="0"/>
                <a:sym typeface="+mn-ea"/>
              </a:rPr>
              <a:t> (V &amp; V Communications): Bahagia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Komunikasi</a:t>
            </a:r>
            <a:r>
              <a:rPr lang="en-US" sz="1100" dirty="0">
                <a:latin typeface="Gotham" panose="02000504050000020004" charset="0"/>
                <a:cs typeface="Gotham" panose="02000504050000020004" charset="0"/>
                <a:sym typeface="+mn-ea"/>
              </a:rPr>
              <a:t> (Live Zoom and YouTube Streaming PJBTV Media, 15 Mei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PJB </a:t>
            </a:r>
            <a:r>
              <a:rPr lang="en-US" sz="1100" dirty="0" err="1">
                <a:latin typeface="Gotham" panose="02000504050000020004" charset="0"/>
                <a:cs typeface="Gotham" panose="02000504050000020004" charset="0"/>
                <a:sym typeface="+mn-ea"/>
              </a:rPr>
              <a:t>Ngopi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Ngobrol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Pintar</a:t>
            </a:r>
            <a:r>
              <a:rPr lang="en-US" sz="1100" dirty="0">
                <a:latin typeface="Gotham" panose="02000504050000020004" charset="0"/>
                <a:cs typeface="Gotham" panose="02000504050000020004" charset="0"/>
                <a:sym typeface="+mn-ea"/>
              </a:rPr>
              <a:t>) with </a:t>
            </a:r>
            <a:r>
              <a:rPr lang="en-US" sz="1100" dirty="0" err="1">
                <a:latin typeface="Gotham" panose="02000504050000020004" charset="0"/>
                <a:cs typeface="Gotham" panose="02000504050000020004" charset="0"/>
                <a:sym typeface="+mn-ea"/>
              </a:rPr>
              <a:t>Ust</a:t>
            </a:r>
            <a:r>
              <a:rPr lang="en-US" sz="1100" dirty="0">
                <a:latin typeface="Gotham" panose="02000504050000020004" charset="0"/>
                <a:cs typeface="Gotham" panose="02000504050000020004" charset="0"/>
                <a:sym typeface="+mn-ea"/>
              </a:rPr>
              <a:t>, Hanan </a:t>
            </a:r>
            <a:r>
              <a:rPr lang="en-US" sz="1100" dirty="0" err="1">
                <a:latin typeface="Gotham" panose="02000504050000020004" charset="0"/>
                <a:cs typeface="Gotham" panose="02000504050000020004" charset="0"/>
                <a:sym typeface="+mn-ea"/>
              </a:rPr>
              <a:t>Attaki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Memaknai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Lebaran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Cara </a:t>
            </a:r>
            <a:r>
              <a:rPr lang="en-US" sz="1100" dirty="0" err="1">
                <a:latin typeface="Gotham" panose="02000504050000020004" charset="0"/>
                <a:cs typeface="Gotham" panose="02000504050000020004" charset="0"/>
                <a:sym typeface="+mn-ea"/>
              </a:rPr>
              <a:t>Berbeda</a:t>
            </a:r>
            <a:r>
              <a:rPr lang="en-US" sz="1100" dirty="0">
                <a:latin typeface="Gotham" panose="02000504050000020004" charset="0"/>
                <a:cs typeface="Gotham" panose="02000504050000020004" charset="0"/>
                <a:sym typeface="+mn-ea"/>
              </a:rPr>
              <a:t>’ (Live Zoom and YouTube Streaming PJBTV Media, 19 Mei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Virtual Media Gathering </a:t>
            </a:r>
            <a:r>
              <a:rPr lang="en-US" sz="1100" dirty="0" err="1">
                <a:latin typeface="Gotham" panose="02000504050000020004" charset="0"/>
                <a:cs typeface="Gotham" panose="02000504050000020004" charset="0"/>
                <a:sym typeface="+mn-ea"/>
              </a:rPr>
              <a:t>Sampoerna</a:t>
            </a:r>
            <a:r>
              <a:rPr lang="en-US" sz="1100" dirty="0">
                <a:latin typeface="Gotham" panose="02000504050000020004" charset="0"/>
                <a:cs typeface="Gotham" panose="02000504050000020004" charset="0"/>
                <a:sym typeface="+mn-ea"/>
              </a:rPr>
              <a:t> Academy x Gisella Anastasia (live Zoom, 20 Mei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webinar Public Speaking (live on Zoom, 5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34"/>
            </a:pPr>
            <a:r>
              <a:rPr lang="en-US" sz="1100" dirty="0" err="1">
                <a:latin typeface="Gotham" panose="02000504050000020004" charset="0"/>
                <a:cs typeface="Gotham" panose="02000504050000020004" charset="0"/>
                <a:sym typeface="+mn-ea"/>
              </a:rPr>
              <a:t>Akad</a:t>
            </a:r>
            <a:r>
              <a:rPr lang="en-US" sz="1100" dirty="0">
                <a:latin typeface="Gotham" panose="02000504050000020004" charset="0"/>
                <a:cs typeface="Gotham" panose="02000504050000020004" charset="0"/>
                <a:sym typeface="+mn-ea"/>
              </a:rPr>
              <a:t> Nikah, organized by </a:t>
            </a:r>
            <a:r>
              <a:rPr lang="en-US" sz="1100" dirty="0" err="1">
                <a:latin typeface="Gotham" panose="02000504050000020004" charset="0"/>
                <a:cs typeface="Gotham" panose="02000504050000020004" charset="0"/>
                <a:sym typeface="+mn-ea"/>
              </a:rPr>
              <a:t>Maharagung</a:t>
            </a:r>
            <a:r>
              <a:rPr lang="en-US" sz="1100" dirty="0">
                <a:latin typeface="Gotham" panose="02000504050000020004" charset="0"/>
                <a:cs typeface="Gotham" panose="02000504050000020004" charset="0"/>
                <a:sym typeface="+mn-ea"/>
              </a:rPr>
              <a:t> Organizer (Surabaya, 6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34"/>
            </a:pPr>
            <a:r>
              <a:rPr lang="en-US" sz="1100" dirty="0" err="1">
                <a:latin typeface="Gotham" panose="02000504050000020004" charset="0"/>
                <a:cs typeface="Gotham" panose="02000504050000020004" charset="0"/>
                <a:sym typeface="+mn-ea"/>
              </a:rPr>
              <a:t>Bebas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Bicara</a:t>
            </a:r>
            <a:r>
              <a:rPr lang="en-US" sz="1100" dirty="0">
                <a:latin typeface="Gotham" panose="02000504050000020004" charset="0"/>
                <a:cs typeface="Gotham" panose="02000504050000020004" charset="0"/>
                <a:sym typeface="+mn-ea"/>
              </a:rPr>
              <a:t>, Virtual Talk (live on Zoom &amp; </a:t>
            </a:r>
            <a:r>
              <a:rPr lang="en-US" sz="1100" dirty="0" err="1">
                <a:latin typeface="Gotham" panose="02000504050000020004" charset="0"/>
                <a:cs typeface="Gotham" panose="02000504050000020004" charset="0"/>
                <a:sym typeface="+mn-ea"/>
              </a:rPr>
              <a:t>Youtube</a:t>
            </a:r>
            <a:r>
              <a:rPr lang="en-US" sz="1100" dirty="0">
                <a:latin typeface="Gotham" panose="02000504050000020004" charset="0"/>
                <a:cs typeface="Gotham" panose="02000504050000020004" charset="0"/>
                <a:sym typeface="+mn-ea"/>
              </a:rPr>
              <a:t>, 7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PJB </a:t>
            </a:r>
            <a:r>
              <a:rPr lang="en-US" sz="1100" dirty="0" err="1">
                <a:latin typeface="Gotham" panose="02000504050000020004" charset="0"/>
                <a:cs typeface="Gotham" panose="02000504050000020004" charset="0"/>
                <a:sym typeface="+mn-ea"/>
              </a:rPr>
              <a:t>Ngopi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Ngobrol</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Pintar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withProf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Rhenald</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Kasali</a:t>
            </a:r>
            <a:r>
              <a:rPr lang="en-US" sz="1100" dirty="0">
                <a:latin typeface="Gotham" panose="02000504050000020004" charset="0"/>
                <a:cs typeface="Gotham" panose="02000504050000020004" charset="0"/>
                <a:sym typeface="+mn-ea"/>
              </a:rPr>
              <a:t> (Live Zoom and YouTube Streaming PJBTV Media, 10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Public Speaking Class (live on Zoom, 13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PLN event: Launching PLN Ranger (Live Zoom and YouTube Streaming PLN, 16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UMKM Go Viral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Bank Indonesia KPW </a:t>
            </a:r>
            <a:r>
              <a:rPr lang="en-US" sz="1100" dirty="0" err="1">
                <a:latin typeface="Gotham" panose="02000504050000020004" charset="0"/>
                <a:cs typeface="Gotham" panose="02000504050000020004" charset="0"/>
                <a:sym typeface="+mn-ea"/>
              </a:rPr>
              <a:t>Jatim</a:t>
            </a:r>
            <a:r>
              <a:rPr lang="en-US" sz="1100" dirty="0">
                <a:latin typeface="Gotham" panose="02000504050000020004" charset="0"/>
                <a:cs typeface="Gotham" panose="02000504050000020004" charset="0"/>
                <a:sym typeface="+mn-ea"/>
              </a:rPr>
              <a:t> (live Zoom, 19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34"/>
            </a:pPr>
            <a:r>
              <a:rPr lang="en-US" sz="1100" dirty="0">
                <a:latin typeface="Gotham" panose="02000504050000020004" charset="0"/>
                <a:cs typeface="Gotham" panose="02000504050000020004" charset="0"/>
                <a:sym typeface="+mn-ea"/>
              </a:rPr>
              <a:t>Casual Talk with Genre </a:t>
            </a:r>
            <a:r>
              <a:rPr lang="en-US" sz="1100" dirty="0" err="1">
                <a:latin typeface="Gotham" panose="02000504050000020004" charset="0"/>
                <a:cs typeface="Gotham" panose="02000504050000020004" charset="0"/>
                <a:sym typeface="+mn-ea"/>
              </a:rPr>
              <a:t>Demak</a:t>
            </a:r>
            <a:r>
              <a:rPr lang="en-US" sz="1100" dirty="0">
                <a:latin typeface="Gotham" panose="02000504050000020004" charset="0"/>
                <a:cs typeface="Gotham" panose="02000504050000020004" charset="0"/>
                <a:sym typeface="+mn-ea"/>
              </a:rPr>
              <a:t> (live IG, 27 </a:t>
            </a:r>
            <a:r>
              <a:rPr lang="en-US" sz="1100" dirty="0" err="1">
                <a:latin typeface="Gotham" panose="02000504050000020004" charset="0"/>
                <a:cs typeface="Gotham" panose="02000504050000020004" charset="0"/>
                <a:sym typeface="+mn-ea"/>
              </a:rPr>
              <a:t>Juni</a:t>
            </a:r>
            <a:r>
              <a:rPr lang="en-US" sz="1100" dirty="0">
                <a:latin typeface="Gotham" panose="02000504050000020004" charset="0"/>
                <a:cs typeface="Gotham" panose="02000504050000020004" charset="0"/>
                <a:sym typeface="+mn-ea"/>
              </a:rPr>
              <a:t> 2020)</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20</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Exclusive </a:t>
            </a:r>
            <a:r>
              <a:rPr lang="en-US" sz="1100" b="0" dirty="0" err="1">
                <a:latin typeface="Gotham" panose="02000504050000020004" charset="0"/>
                <a:cs typeface="Gotham" panose="02000504050000020004" charset="0"/>
              </a:rPr>
              <a:t>MamaBear</a:t>
            </a:r>
            <a:r>
              <a:rPr lang="en-US" sz="1100" b="0" dirty="0">
                <a:latin typeface="Gotham" panose="02000504050000020004" charset="0"/>
                <a:cs typeface="Gotham" panose="02000504050000020004" charset="0"/>
              </a:rPr>
              <a:t>: Cerdas </a:t>
            </a:r>
            <a:r>
              <a:rPr lang="en-US" sz="1100" b="0" dirty="0" err="1">
                <a:latin typeface="Gotham" panose="02000504050000020004" charset="0"/>
                <a:cs typeface="Gotham" panose="02000504050000020004" charset="0"/>
              </a:rPr>
              <a:t>Berkomunikasi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dengan</a:t>
            </a:r>
            <a:r>
              <a:rPr lang="en-US" sz="1100" b="0" dirty="0">
                <a:latin typeface="Gotham" panose="02000504050000020004" charset="0"/>
                <a:cs typeface="Gotham" panose="02000504050000020004" charset="0"/>
              </a:rPr>
              <a:t> Anak (live IG, 30 Juni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Bincang</a:t>
            </a:r>
            <a:r>
              <a:rPr lang="en-US" sz="1100" b="0" dirty="0">
                <a:latin typeface="Gotham" panose="02000504050000020004" charset="0"/>
                <a:cs typeface="Gotham" panose="02000504050000020004" charset="0"/>
              </a:rPr>
              <a:t> Asik (live Zoom, 15 Juli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Akad</a:t>
            </a:r>
            <a:r>
              <a:rPr lang="en-US" sz="1100" b="0" dirty="0">
                <a:latin typeface="Gotham" panose="02000504050000020004" charset="0"/>
                <a:cs typeface="Gotham" panose="02000504050000020004" charset="0"/>
              </a:rPr>
              <a:t> Nikah </a:t>
            </a:r>
            <a:r>
              <a:rPr lang="en-US" sz="1100" b="0" dirty="0" err="1">
                <a:latin typeface="Gotham" panose="02000504050000020004" charset="0"/>
                <a:cs typeface="Gotham" panose="02000504050000020004" charset="0"/>
              </a:rPr>
              <a:t>Fita</a:t>
            </a:r>
            <a:r>
              <a:rPr lang="en-US" sz="1100" b="0" dirty="0">
                <a:latin typeface="Gotham" panose="02000504050000020004" charset="0"/>
                <a:cs typeface="Gotham" panose="02000504050000020004" charset="0"/>
              </a:rPr>
              <a:t> &amp; </a:t>
            </a:r>
            <a:r>
              <a:rPr lang="en-US" sz="1100" b="0" dirty="0" err="1">
                <a:latin typeface="Gotham" panose="02000504050000020004" charset="0"/>
                <a:cs typeface="Gotham" panose="02000504050000020004" charset="0"/>
              </a:rPr>
              <a:t>Rizki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26 Juli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PJB </a:t>
            </a:r>
            <a:r>
              <a:rPr lang="en-US" sz="1100" b="0" dirty="0" err="1">
                <a:latin typeface="Gotham" panose="02000504050000020004" charset="0"/>
                <a:cs typeface="Gotham" panose="02000504050000020004" charset="0"/>
              </a:rPr>
              <a:t>Ngopi</a:t>
            </a:r>
            <a:r>
              <a:rPr lang="en-US" sz="1100" b="0" dirty="0">
                <a:latin typeface="Gotham" panose="02000504050000020004" charset="0"/>
                <a:cs typeface="Gotham" panose="02000504050000020004" charset="0"/>
              </a:rPr>
              <a:t> (Live Zoom and YouTube Streaming PJBTV Media, 5 Agustus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Akad</a:t>
            </a:r>
            <a:r>
              <a:rPr lang="en-US" sz="1100" b="0" dirty="0">
                <a:latin typeface="Gotham" panose="02000504050000020004" charset="0"/>
                <a:cs typeface="Gotham" panose="02000504050000020004" charset="0"/>
              </a:rPr>
              <a:t> Nikah, organized by Celtic Creative (</a:t>
            </a:r>
            <a:r>
              <a:rPr lang="en-US" sz="1100" b="0" dirty="0" err="1">
                <a:latin typeface="Gotham" panose="02000504050000020004" charset="0"/>
                <a:cs typeface="Gotham" panose="02000504050000020004" charset="0"/>
              </a:rPr>
              <a:t>Madiun</a:t>
            </a:r>
            <a:r>
              <a:rPr lang="en-US" sz="1100" b="0" dirty="0">
                <a:latin typeface="Gotham" panose="02000504050000020004" charset="0"/>
                <a:cs typeface="Gotham" panose="02000504050000020004" charset="0"/>
              </a:rPr>
              <a:t>, 8 Agustus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PJB </a:t>
            </a:r>
            <a:r>
              <a:rPr lang="en-US" sz="1100" b="0" dirty="0" err="1">
                <a:latin typeface="Gotham" panose="02000504050000020004" charset="0"/>
                <a:cs typeface="Gotham" panose="02000504050000020004" charset="0"/>
              </a:rPr>
              <a:t>Ngopi</a:t>
            </a:r>
            <a:r>
              <a:rPr lang="en-US" sz="1100" b="0" dirty="0">
                <a:latin typeface="Gotham" panose="02000504050000020004" charset="0"/>
                <a:cs typeface="Gotham" panose="02000504050000020004" charset="0"/>
              </a:rPr>
              <a:t> (Live Zoom and YouTube Streaming PJBTV Media, 5 Agustus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PJB </a:t>
            </a:r>
            <a:r>
              <a:rPr lang="en-US" sz="1100" b="0" dirty="0" err="1">
                <a:latin typeface="Gotham" panose="02000504050000020004" charset="0"/>
                <a:cs typeface="Gotham" panose="02000504050000020004" charset="0"/>
              </a:rPr>
              <a:t>Ngopi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Optimasi</a:t>
            </a:r>
            <a:r>
              <a:rPr lang="en-US" sz="1100" b="0" dirty="0">
                <a:latin typeface="Gotham" panose="02000504050000020004" charset="0"/>
                <a:cs typeface="Gotham" panose="02000504050000020004" charset="0"/>
              </a:rPr>
              <a:t> Zoom Meeting (Live Zoom and YouTube Streaming PJBTV Media, 11 Agustus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Anniversary of Soti Baby (Live IG, 31 Agustus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HUT PJB (live on Zoom &amp; </a:t>
            </a:r>
            <a:r>
              <a:rPr lang="en-US" sz="1100" b="0" dirty="0" err="1">
                <a:latin typeface="Gotham" panose="02000504050000020004" charset="0"/>
                <a:cs typeface="Gotham" panose="02000504050000020004" charset="0"/>
              </a:rPr>
              <a:t>Youtube</a:t>
            </a:r>
            <a:r>
              <a:rPr lang="en-US" sz="1100" b="0" dirty="0">
                <a:latin typeface="Gotham" panose="02000504050000020004" charset="0"/>
                <a:cs typeface="Gotham" panose="02000504050000020004" charset="0"/>
              </a:rPr>
              <a:t>, 22 September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Public Speaking Class with Nexus (live on Zoom, 25 Agustus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MamaBear</a:t>
            </a:r>
            <a:r>
              <a:rPr lang="en-US" sz="1100" b="0" dirty="0">
                <a:latin typeface="Gotham" panose="02000504050000020004" charset="0"/>
                <a:cs typeface="Gotham" panose="02000504050000020004" charset="0"/>
              </a:rPr>
              <a:t> Exclusive Talk (live IG, 26 September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KPU </a:t>
            </a:r>
            <a:r>
              <a:rPr lang="en-US" sz="1100" b="0" dirty="0" err="1">
                <a:latin typeface="Gotham" panose="02000504050000020004" charset="0"/>
                <a:cs typeface="Gotham" panose="02000504050000020004" charset="0"/>
              </a:rPr>
              <a:t>Kabupaten</a:t>
            </a:r>
            <a:r>
              <a:rPr lang="en-US" sz="1100" b="0" dirty="0">
                <a:latin typeface="Gotham" panose="02000504050000020004" charset="0"/>
                <a:cs typeface="Gotham" panose="02000504050000020004" charset="0"/>
              </a:rPr>
              <a:t> Gresik live on iNews Surabaya YouTube, at Aston Hotel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(27 September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Hydromamma</a:t>
            </a:r>
            <a:r>
              <a:rPr lang="en-US" sz="1100" b="0" dirty="0">
                <a:latin typeface="Gotham" panose="02000504050000020004" charset="0"/>
                <a:cs typeface="Gotham" panose="02000504050000020004" charset="0"/>
              </a:rPr>
              <a:t> Talk (live on IG, 30 September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MamaBear</a:t>
            </a:r>
            <a:r>
              <a:rPr lang="en-US" sz="1100" b="0" dirty="0">
                <a:latin typeface="Gotham" panose="02000504050000020004" charset="0"/>
                <a:cs typeface="Gotham" panose="02000504050000020004" charset="0"/>
              </a:rPr>
              <a:t> Exclusive Talk (live IG, 1 Oktober 2020)</a:t>
            </a:r>
          </a:p>
          <a:p>
            <a:pPr marL="288290" indent="-288290" fontAlgn="auto">
              <a:lnSpc>
                <a:spcPct val="90000"/>
              </a:lnSpc>
              <a:spcAft>
                <a:spcPts val="600"/>
              </a:spcAft>
              <a:buFont typeface="+mj-lt"/>
              <a:buAutoNum type="arabicPeriod" startAt="47"/>
            </a:pPr>
            <a:r>
              <a:rPr lang="en-US" sz="1100" b="0" dirty="0">
                <a:latin typeface="Gotham" panose="02000504050000020004" charset="0"/>
                <a:cs typeface="Gotham" panose="02000504050000020004" charset="0"/>
              </a:rPr>
              <a:t>Public Speaking Class with </a:t>
            </a:r>
            <a:r>
              <a:rPr lang="en-US" sz="1100" b="0" dirty="0" err="1">
                <a:latin typeface="Gotham" panose="02000504050000020004" charset="0"/>
                <a:cs typeface="Gotham" panose="02000504050000020004" charset="0"/>
              </a:rPr>
              <a:t>NerForSus</a:t>
            </a:r>
            <a:r>
              <a:rPr lang="en-US" sz="1100" b="0" dirty="0">
                <a:latin typeface="Gotham" panose="02000504050000020004" charset="0"/>
                <a:cs typeface="Gotham" panose="02000504050000020004" charset="0"/>
              </a:rPr>
              <a:t> (live Zoom, 6 Oktober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MamaBear</a:t>
            </a:r>
            <a:r>
              <a:rPr lang="en-US" sz="1100" b="0" dirty="0">
                <a:latin typeface="Gotham" panose="02000504050000020004" charset="0"/>
                <a:cs typeface="Gotham" panose="02000504050000020004" charset="0"/>
              </a:rPr>
              <a:t> Exclusive Talk (live IG, 6 Oktober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Pembukaan</a:t>
            </a:r>
            <a:r>
              <a:rPr lang="en-US" sz="1100" b="0" dirty="0">
                <a:latin typeface="Gotham" panose="02000504050000020004" charset="0"/>
                <a:cs typeface="Gotham" panose="02000504050000020004" charset="0"/>
              </a:rPr>
              <a:t> KKI 2020 at Bank Indonesia KPW Jatim (7 Oktober 2020)</a:t>
            </a:r>
          </a:p>
          <a:p>
            <a:pPr marL="288290" indent="-288290" fontAlgn="auto">
              <a:lnSpc>
                <a:spcPct val="90000"/>
              </a:lnSpc>
              <a:spcAft>
                <a:spcPts val="600"/>
              </a:spcAft>
              <a:buFont typeface="+mj-lt"/>
              <a:buAutoNum type="arabicPeriod" startAt="47"/>
            </a:pPr>
            <a:r>
              <a:rPr lang="en-US" sz="1100" b="0" dirty="0" err="1">
                <a:latin typeface="Gotham" panose="02000504050000020004" charset="0"/>
                <a:cs typeface="Gotham" panose="02000504050000020004" charset="0"/>
              </a:rPr>
              <a:t>Fesyar</a:t>
            </a:r>
            <a:r>
              <a:rPr lang="en-US" sz="1100" b="0" dirty="0">
                <a:latin typeface="Gotham" panose="02000504050000020004" charset="0"/>
                <a:cs typeface="Gotham" panose="02000504050000020004" charset="0"/>
              </a:rPr>
              <a:t> Jawa 2020 at Bank Indonesia KPW Jatim (9 Oktober 2020)</a:t>
            </a:r>
          </a:p>
        </p:txBody>
      </p:sp>
      <p:sp>
        <p:nvSpPr>
          <p:cNvPr id="3" name="Text Box 2"/>
          <p:cNvSpPr txBox="1"/>
          <p:nvPr/>
        </p:nvSpPr>
        <p:spPr>
          <a:xfrm>
            <a:off x="6480000" y="360000"/>
            <a:ext cx="4500000" cy="5438412"/>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65"/>
            </a:pPr>
            <a:r>
              <a:rPr lang="en-US" sz="1100" dirty="0">
                <a:latin typeface="Gotham" panose="02000504050000020004" charset="0"/>
                <a:cs typeface="Gotham" panose="02000504050000020004" charset="0"/>
                <a:sym typeface="+mn-ea"/>
              </a:rPr>
              <a:t>Engagement, organized by Celtic Creative (10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Akad</a:t>
            </a:r>
            <a:r>
              <a:rPr lang="en-US" sz="1100" dirty="0">
                <a:latin typeface="Gotham" panose="02000504050000020004" charset="0"/>
                <a:cs typeface="Gotham" panose="02000504050000020004" charset="0"/>
                <a:sym typeface="+mn-ea"/>
              </a:rPr>
              <a:t> Nikah </a:t>
            </a:r>
            <a:r>
              <a:rPr lang="en-US" sz="1100" dirty="0" err="1">
                <a:latin typeface="Gotham" panose="02000504050000020004" charset="0"/>
                <a:cs typeface="Gotham" panose="02000504050000020004" charset="0"/>
                <a:sym typeface="+mn-ea"/>
              </a:rPr>
              <a:t>putra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Bupati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(10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Intiland</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Talkshow</a:t>
            </a:r>
            <a:r>
              <a:rPr lang="en-US" sz="1100" dirty="0">
                <a:latin typeface="Gotham" panose="02000504050000020004" charset="0"/>
                <a:cs typeface="Gotham" panose="02000504050000020004" charset="0"/>
                <a:sym typeface="+mn-ea"/>
              </a:rPr>
              <a:t> (Surabaya, 11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Debat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Pilkada</a:t>
            </a:r>
            <a:r>
              <a:rPr lang="en-US" sz="1100" dirty="0">
                <a:latin typeface="Gotham" panose="02000504050000020004" charset="0"/>
                <a:cs typeface="Gotham" panose="02000504050000020004" charset="0"/>
                <a:sym typeface="+mn-ea"/>
              </a:rPr>
              <a:t> Kota </a:t>
            </a:r>
            <a:r>
              <a:rPr lang="en-US" sz="1100" dirty="0" err="1">
                <a:latin typeface="Gotham" panose="02000504050000020004" charset="0"/>
                <a:cs typeface="Gotham" panose="02000504050000020004" charset="0"/>
                <a:sym typeface="+mn-ea"/>
              </a:rPr>
              <a:t>Blitar</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Blitar</a:t>
            </a:r>
            <a:r>
              <a:rPr lang="en-US" sz="1100" dirty="0">
                <a:latin typeface="Gotham" panose="02000504050000020004" charset="0"/>
                <a:cs typeface="Gotham" panose="02000504050000020004" charset="0"/>
                <a:sym typeface="+mn-ea"/>
              </a:rPr>
              <a:t>, 21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a:latin typeface="Gotham" panose="02000504050000020004" charset="0"/>
                <a:cs typeface="Gotham" panose="02000504050000020004" charset="0"/>
                <a:sym typeface="+mn-ea"/>
              </a:rPr>
              <a:t>PLN JBTB event (Surabaya, 26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MamaBear</a:t>
            </a:r>
            <a:r>
              <a:rPr lang="en-US" sz="1100" dirty="0">
                <a:latin typeface="Gotham" panose="02000504050000020004" charset="0"/>
                <a:cs typeface="Gotham" panose="02000504050000020004" charset="0"/>
                <a:sym typeface="+mn-ea"/>
              </a:rPr>
              <a:t> Exclusive Talk (live IG, 27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Debat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Pilkada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Pasuruan</a:t>
            </a:r>
            <a:r>
              <a:rPr lang="en-US" sz="1100" dirty="0">
                <a:latin typeface="Gotham" panose="02000504050000020004" charset="0"/>
                <a:cs typeface="Gotham" panose="02000504050000020004" charset="0"/>
                <a:sym typeface="+mn-ea"/>
              </a:rPr>
              <a:t> (JTV, 30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Debat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Publik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Banyuwangi</a:t>
            </a:r>
            <a:r>
              <a:rPr lang="en-US" sz="1100" dirty="0">
                <a:latin typeface="Gotham" panose="02000504050000020004" charset="0"/>
                <a:cs typeface="Gotham" panose="02000504050000020004" charset="0"/>
                <a:sym typeface="+mn-ea"/>
              </a:rPr>
              <a:t> (JTV, 31 </a:t>
            </a:r>
            <a:r>
              <a:rPr lang="en-US" sz="1100" dirty="0" err="1">
                <a:latin typeface="Gotham" panose="02000504050000020004" charset="0"/>
                <a:cs typeface="Gotham" panose="02000504050000020004" charset="0"/>
                <a:sym typeface="+mn-ea"/>
              </a:rPr>
              <a:t>Oktober</a:t>
            </a:r>
            <a:r>
              <a:rPr lang="en-US" sz="1100" dirty="0">
                <a:latin typeface="Gotham" panose="02000504050000020004" charset="0"/>
                <a:cs typeface="Gotham" panose="02000504050000020004" charset="0"/>
                <a:sym typeface="+mn-ea"/>
              </a:rPr>
              <a:t> 2020)</a:t>
            </a:r>
          </a:p>
          <a:p>
            <a:pPr marL="228600" indent="-228600" fontAlgn="auto">
              <a:lnSpc>
                <a:spcPct val="90000"/>
              </a:lnSpc>
              <a:spcAft>
                <a:spcPts val="600"/>
              </a:spcAft>
              <a:buFont typeface="+mj-lt"/>
              <a:buAutoNum type="arabicPeriod" startAt="65"/>
            </a:pPr>
            <a:r>
              <a:rPr lang="en-US" sz="1100" dirty="0">
                <a:latin typeface="Gotham" panose="02000504050000020004" charset="0"/>
                <a:cs typeface="Gotham" panose="02000504050000020004" charset="0"/>
                <a:sym typeface="+mn-ea"/>
              </a:rPr>
              <a:t>BPOM event at Kediri (6 November 2020)</a:t>
            </a:r>
          </a:p>
          <a:p>
            <a:pPr marL="228600" indent="-228600" fontAlgn="auto">
              <a:lnSpc>
                <a:spcPct val="90000"/>
              </a:lnSpc>
              <a:spcAft>
                <a:spcPts val="600"/>
              </a:spcAft>
              <a:buFont typeface="+mj-lt"/>
              <a:buAutoNum type="arabicPeriod" startAt="65"/>
            </a:pPr>
            <a:r>
              <a:rPr lang="en-US" sz="1100" dirty="0">
                <a:latin typeface="Gotham" panose="02000504050000020004" charset="0"/>
                <a:cs typeface="Gotham" panose="02000504050000020004" charset="0"/>
                <a:sym typeface="+mn-ea"/>
              </a:rPr>
              <a:t>Public Speaking Class with </a:t>
            </a:r>
            <a:r>
              <a:rPr lang="en-US" sz="1100" dirty="0" err="1">
                <a:latin typeface="Gotham" panose="02000504050000020004" charset="0"/>
                <a:cs typeface="Gotham" panose="02000504050000020004" charset="0"/>
                <a:sym typeface="+mn-ea"/>
              </a:rPr>
              <a:t>Airnav</a:t>
            </a:r>
            <a:r>
              <a:rPr lang="en-US" sz="1100" dirty="0">
                <a:latin typeface="Gotham" panose="02000504050000020004" charset="0"/>
                <a:cs typeface="Gotham" panose="02000504050000020004" charset="0"/>
                <a:sym typeface="+mn-ea"/>
              </a:rPr>
              <a:t> Surabaya (8 November 2020)</a:t>
            </a:r>
          </a:p>
          <a:p>
            <a:pPr marL="228600" indent="-228600" fontAlgn="auto">
              <a:lnSpc>
                <a:spcPct val="90000"/>
              </a:lnSpc>
              <a:spcAft>
                <a:spcPts val="600"/>
              </a:spcAft>
              <a:buFont typeface="+mj-lt"/>
              <a:buAutoNum type="arabicPeriod" startAt="65"/>
            </a:pPr>
            <a:r>
              <a:rPr lang="en-US" sz="1100" dirty="0">
                <a:latin typeface="Gotham" panose="02000504050000020004" charset="0"/>
                <a:cs typeface="Gotham" panose="02000504050000020004" charset="0"/>
                <a:sym typeface="+mn-ea"/>
              </a:rPr>
              <a:t>PJB event (live at PJB, 9 November 2020)</a:t>
            </a:r>
          </a:p>
          <a:p>
            <a:pPr marL="228600" indent="-228600" fontAlgn="auto">
              <a:lnSpc>
                <a:spcPct val="90000"/>
              </a:lnSpc>
              <a:spcAft>
                <a:spcPts val="600"/>
              </a:spcAft>
              <a:buFont typeface="+mj-lt"/>
              <a:buAutoNum type="arabicPeriod" startAt="65"/>
            </a:pPr>
            <a:r>
              <a:rPr lang="en-US" sz="1100" dirty="0">
                <a:latin typeface="Gotham" panose="02000504050000020004" charset="0"/>
                <a:cs typeface="Gotham" panose="02000504050000020004" charset="0"/>
                <a:sym typeface="+mn-ea"/>
              </a:rPr>
              <a:t>webinar </a:t>
            </a:r>
            <a:r>
              <a:rPr lang="en-US" sz="1100" dirty="0" err="1">
                <a:latin typeface="Gotham" panose="02000504050000020004" charset="0"/>
                <a:cs typeface="Gotham" panose="02000504050000020004" charset="0"/>
                <a:sym typeface="+mn-ea"/>
              </a:rPr>
              <a:t>Ultah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Harian</a:t>
            </a:r>
            <a:r>
              <a:rPr lang="en-US" sz="1100" dirty="0">
                <a:latin typeface="Gotham" panose="02000504050000020004" charset="0"/>
                <a:cs typeface="Gotham" panose="02000504050000020004" charset="0"/>
                <a:sym typeface="+mn-ea"/>
              </a:rPr>
              <a:t> Surya (live at Surya, 10 November 2020)</a:t>
            </a:r>
          </a:p>
          <a:p>
            <a:pPr marL="228600" indent="-228600" fontAlgn="auto">
              <a:lnSpc>
                <a:spcPct val="90000"/>
              </a:lnSpc>
              <a:spcAft>
                <a:spcPts val="600"/>
              </a:spcAft>
              <a:buFont typeface="+mj-lt"/>
              <a:buAutoNum type="arabicPeriod" startAt="65"/>
            </a:pPr>
            <a:r>
              <a:rPr lang="en-US" sz="1100" dirty="0">
                <a:latin typeface="Gotham" panose="02000504050000020004" charset="0"/>
                <a:cs typeface="Gotham" panose="02000504050000020004" charset="0"/>
                <a:sym typeface="+mn-ea"/>
              </a:rPr>
              <a:t>Grand Opening Office at Sheraton Surabaya Hotel (12 November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Debat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Publik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Kabupaten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Blitar</a:t>
            </a:r>
            <a:r>
              <a:rPr lang="en-US" sz="1100" dirty="0">
                <a:latin typeface="Gotham" panose="02000504050000020004" charset="0"/>
                <a:cs typeface="Gotham" panose="02000504050000020004" charset="0"/>
                <a:sym typeface="+mn-ea"/>
              </a:rPr>
              <a:t> (16 November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Debat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Publik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Tuban</a:t>
            </a:r>
            <a:r>
              <a:rPr lang="en-US" sz="1100" dirty="0">
                <a:latin typeface="Gotham" panose="02000504050000020004" charset="0"/>
                <a:cs typeface="Gotham" panose="02000504050000020004" charset="0"/>
                <a:sym typeface="+mn-ea"/>
              </a:rPr>
              <a:t> (JTV, 17 November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Bappeda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event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18 November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Akad</a:t>
            </a:r>
            <a:r>
              <a:rPr lang="en-US" sz="1100" dirty="0">
                <a:latin typeface="Gotham" panose="02000504050000020004" charset="0"/>
                <a:cs typeface="Gotham" panose="02000504050000020004" charset="0"/>
                <a:sym typeface="+mn-ea"/>
              </a:rPr>
              <a:t> Nikah at </a:t>
            </a:r>
            <a:r>
              <a:rPr lang="en-US" sz="1100" dirty="0" err="1">
                <a:latin typeface="Gotham" panose="02000504050000020004" charset="0"/>
                <a:cs typeface="Gotham" panose="02000504050000020004" charset="0"/>
                <a:sym typeface="+mn-ea"/>
              </a:rPr>
              <a:t>ShangriLa</a:t>
            </a:r>
            <a:r>
              <a:rPr lang="en-US" sz="1100" dirty="0">
                <a:latin typeface="Gotham" panose="02000504050000020004" charset="0"/>
                <a:cs typeface="Gotham" panose="02000504050000020004" charset="0"/>
                <a:sym typeface="+mn-ea"/>
              </a:rPr>
              <a:t> Hotel (Surabaya, 20 November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Tasyakuran</a:t>
            </a:r>
            <a:r>
              <a:rPr lang="en-US" sz="1100" dirty="0">
                <a:latin typeface="Gotham" panose="02000504050000020004" charset="0"/>
                <a:cs typeface="Gotham" panose="02000504050000020004" charset="0"/>
                <a:sym typeface="+mn-ea"/>
              </a:rPr>
              <a:t> Nikah at Resto Indragiri (Surabaya, 20 November 2020)</a:t>
            </a:r>
          </a:p>
          <a:p>
            <a:pPr marL="228600" indent="-228600" fontAlgn="auto">
              <a:lnSpc>
                <a:spcPct val="90000"/>
              </a:lnSpc>
              <a:spcAft>
                <a:spcPts val="600"/>
              </a:spcAft>
              <a:buFont typeface="+mj-lt"/>
              <a:buAutoNum type="arabicPeriod" startAt="65"/>
            </a:pPr>
            <a:r>
              <a:rPr lang="en-US" sz="1100" dirty="0" err="1">
                <a:latin typeface="Gotham" panose="02000504050000020004" charset="0"/>
                <a:cs typeface="Gotham" panose="02000504050000020004" charset="0"/>
                <a:sym typeface="+mn-ea"/>
              </a:rPr>
              <a:t>Debat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Publik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Sumenep</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Sumenep</a:t>
            </a:r>
            <a:r>
              <a:rPr lang="en-US" sz="1100" dirty="0">
                <a:latin typeface="Gotham" panose="02000504050000020004" charset="0"/>
                <a:cs typeface="Gotham" panose="02000504050000020004" charset="0"/>
                <a:sym typeface="+mn-ea"/>
              </a:rPr>
              <a:t>, 23 November 2020)</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20</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Talkshow</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bersama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Sinergi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Investama</a:t>
            </a:r>
            <a:r>
              <a:rPr lang="en-US" sz="1100" b="0" dirty="0">
                <a:latin typeface="Gotham" panose="02000504050000020004" charset="0"/>
                <a:cs typeface="Gotham" panose="02000504050000020004" charset="0"/>
              </a:rPr>
              <a:t> (live on Zoom, 24 November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webinar OJK </a:t>
            </a:r>
            <a:r>
              <a:rPr lang="en-US" sz="1100" b="0" dirty="0" err="1">
                <a:latin typeface="Gotham" panose="02000504050000020004" charset="0"/>
                <a:cs typeface="Gotham" panose="02000504050000020004" charset="0"/>
              </a:rPr>
              <a:t>Tegal</a:t>
            </a:r>
            <a:r>
              <a:rPr lang="en-US" sz="1100" b="0" dirty="0">
                <a:latin typeface="Gotham" panose="02000504050000020004" charset="0"/>
                <a:cs typeface="Gotham" panose="02000504050000020004" charset="0"/>
              </a:rPr>
              <a:t> (live on Zoom, 26 November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New Horizon Talk (live at PJB Academy, 27 </a:t>
            </a:r>
            <a:r>
              <a:rPr lang="en-US" sz="1100" b="0" dirty="0" err="1">
                <a:latin typeface="Gotham" panose="02000504050000020004" charset="0"/>
                <a:cs typeface="Gotham" panose="02000504050000020004" charset="0"/>
              </a:rPr>
              <a:t>november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Debat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Publik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Lamongan</a:t>
            </a:r>
            <a:r>
              <a:rPr lang="en-US" sz="1100" b="0" dirty="0">
                <a:latin typeface="Gotham" panose="02000504050000020004" charset="0"/>
                <a:cs typeface="Gotham" panose="02000504050000020004" charset="0"/>
              </a:rPr>
              <a:t> (JTV, 27 November 2020)</a:t>
            </a:r>
          </a:p>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Akad</a:t>
            </a:r>
            <a:r>
              <a:rPr lang="en-US" sz="1100" b="0" dirty="0">
                <a:latin typeface="Gotham" panose="02000504050000020004" charset="0"/>
                <a:cs typeface="Gotham" panose="02000504050000020004" charset="0"/>
              </a:rPr>
              <a:t> Nikah at Aston Hotel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(28 November 2020)</a:t>
            </a:r>
          </a:p>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Sosialisasi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Bappeda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30 November 2020)</a:t>
            </a:r>
          </a:p>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Talkshow</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Ajang</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Wadhul</a:t>
            </a:r>
            <a:r>
              <a:rPr lang="en-US" sz="1100" b="0" dirty="0">
                <a:latin typeface="Gotham" panose="02000504050000020004" charset="0"/>
                <a:cs typeface="Gotham" panose="02000504050000020004" charset="0"/>
              </a:rPr>
              <a:t> JTV (</a:t>
            </a:r>
            <a:r>
              <a:rPr lang="en-US" sz="1100" b="0" dirty="0" err="1">
                <a:latin typeface="Gotham" panose="02000504050000020004" charset="0"/>
                <a:cs typeface="Gotham" panose="02000504050000020004" charset="0"/>
              </a:rPr>
              <a:t>Blitar</a:t>
            </a:r>
            <a:r>
              <a:rPr lang="en-US" sz="1100" b="0" dirty="0">
                <a:latin typeface="Gotham" panose="02000504050000020004" charset="0"/>
                <a:cs typeface="Gotham" panose="02000504050000020004" charset="0"/>
              </a:rPr>
              <a:t>, 1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Debat</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Publik</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Kabupaten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Blitar</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Blitar</a:t>
            </a:r>
            <a:r>
              <a:rPr lang="en-US" sz="1100" b="0" dirty="0">
                <a:latin typeface="Gotham" panose="02000504050000020004" charset="0"/>
                <a:cs typeface="Gotham" panose="02000504050000020004" charset="0"/>
              </a:rPr>
              <a:t>, 1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New Horizon Talk: Power Solution (live at PJB Academy, 3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Launching </a:t>
            </a:r>
            <a:r>
              <a:rPr lang="en-US" sz="1100" b="0" dirty="0" err="1">
                <a:latin typeface="Gotham" panose="02000504050000020004" charset="0"/>
                <a:cs typeface="Gotham" panose="02000504050000020004" charset="0"/>
              </a:rPr>
              <a:t>Buku</a:t>
            </a:r>
            <a:r>
              <a:rPr lang="en-US" sz="1100" b="0" dirty="0">
                <a:latin typeface="Gotham" panose="02000504050000020004" charset="0"/>
                <a:cs typeface="Gotham" panose="02000504050000020004" charset="0"/>
              </a:rPr>
              <a:t>: Design of the Shine (live at PJB Academy, 4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Launching Super App PJB Access (live at PJB, 7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Dinas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Perhubungan</a:t>
            </a:r>
            <a:r>
              <a:rPr lang="en-US" sz="1100" b="0" dirty="0">
                <a:latin typeface="Gotham" panose="02000504050000020004" charset="0"/>
                <a:cs typeface="Gotham" panose="02000504050000020004" charset="0"/>
              </a:rPr>
              <a:t> Surabaya event at Harris </a:t>
            </a:r>
            <a:r>
              <a:rPr lang="en-US" sz="1100" b="0" dirty="0" err="1">
                <a:latin typeface="Gotham" panose="02000504050000020004" charset="0"/>
                <a:cs typeface="Gotham" panose="02000504050000020004" charset="0"/>
              </a:rPr>
              <a:t>Gubeng</a:t>
            </a:r>
            <a:r>
              <a:rPr lang="en-US" sz="1100" b="0" dirty="0">
                <a:latin typeface="Gotham" panose="02000504050000020004" charset="0"/>
                <a:cs typeface="Gotham" panose="02000504050000020004" charset="0"/>
              </a:rPr>
              <a:t> Hotel (Surabaya, 8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err="1">
                <a:latin typeface="Gotham" panose="02000504050000020004" charset="0"/>
                <a:cs typeface="Gotham" panose="02000504050000020004" charset="0"/>
              </a:rPr>
              <a:t>Dinas</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Perhubungan</a:t>
            </a:r>
            <a:r>
              <a:rPr lang="en-US" sz="1100" b="0" dirty="0">
                <a:latin typeface="Gotham" panose="02000504050000020004" charset="0"/>
                <a:cs typeface="Gotham" panose="02000504050000020004" charset="0"/>
              </a:rPr>
              <a:t> Surabaya event at Harris </a:t>
            </a:r>
            <a:r>
              <a:rPr lang="en-US" sz="1100" b="0" dirty="0" err="1">
                <a:latin typeface="Gotham" panose="02000504050000020004" charset="0"/>
                <a:cs typeface="Gotham" panose="02000504050000020004" charset="0"/>
              </a:rPr>
              <a:t>Gubeng</a:t>
            </a:r>
            <a:r>
              <a:rPr lang="en-US" sz="1100" b="0" dirty="0">
                <a:latin typeface="Gotham" panose="02000504050000020004" charset="0"/>
                <a:cs typeface="Gotham" panose="02000504050000020004" charset="0"/>
              </a:rPr>
              <a:t> Hotel (Malang, 10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Wedding Celebration Ryo </a:t>
            </a:r>
            <a:r>
              <a:rPr lang="en-US" sz="1100" b="0" dirty="0" err="1">
                <a:latin typeface="Gotham" panose="02000504050000020004" charset="0"/>
                <a:cs typeface="Gotham" panose="02000504050000020004" charset="0"/>
              </a:rPr>
              <a:t>Luisada</a:t>
            </a:r>
            <a:r>
              <a:rPr lang="en-US" sz="1100" b="0" dirty="0">
                <a:latin typeface="Gotham" panose="02000504050000020004" charset="0"/>
                <a:cs typeface="Gotham" panose="02000504050000020004" charset="0"/>
              </a:rPr>
              <a:t> and Vivian Chou at Harris HR Muhammad Surabaya Hotel (12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PJB event (live at PJB, 16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a:p>
            <a:pPr marL="288290" indent="-288290" fontAlgn="auto">
              <a:lnSpc>
                <a:spcPct val="90000"/>
              </a:lnSpc>
              <a:spcAft>
                <a:spcPts val="600"/>
              </a:spcAft>
              <a:buFont typeface="+mj-lt"/>
              <a:buAutoNum type="arabicPeriod" startAt="84"/>
            </a:pPr>
            <a:r>
              <a:rPr lang="en-US" sz="1100" b="0" dirty="0">
                <a:latin typeface="Gotham" panose="02000504050000020004" charset="0"/>
                <a:cs typeface="Gotham" panose="02000504050000020004" charset="0"/>
              </a:rPr>
              <a:t>PJB </a:t>
            </a:r>
            <a:r>
              <a:rPr lang="en-US" sz="1100" b="0" dirty="0" err="1">
                <a:latin typeface="Gotham" panose="02000504050000020004" charset="0"/>
                <a:cs typeface="Gotham" panose="02000504050000020004" charset="0"/>
              </a:rPr>
              <a:t>Ngopi</a:t>
            </a:r>
            <a:r>
              <a:rPr lang="en-US" sz="1100" b="0" dirty="0">
                <a:latin typeface="Gotham" panose="02000504050000020004" charset="0"/>
                <a:cs typeface="Gotham" panose="02000504050000020004" charset="0"/>
              </a:rPr>
              <a:t> (Live Zoom and YouTube Streaming PJBTV Media, 17 </a:t>
            </a:r>
            <a:r>
              <a:rPr lang="en-US" sz="1100" b="0" dirty="0" err="1">
                <a:latin typeface="Gotham" panose="02000504050000020004" charset="0"/>
                <a:cs typeface="Gotham" panose="02000504050000020004" charset="0"/>
              </a:rPr>
              <a:t>Desember</a:t>
            </a:r>
            <a:r>
              <a:rPr lang="en-US" sz="1100" b="0" dirty="0">
                <a:latin typeface="Gotham" panose="02000504050000020004" charset="0"/>
                <a:cs typeface="Gotham" panose="02000504050000020004" charset="0"/>
              </a:rPr>
              <a:t> 2020)</a:t>
            </a:r>
          </a:p>
        </p:txBody>
      </p:sp>
      <p:sp>
        <p:nvSpPr>
          <p:cNvPr id="3" name="Text Box 2"/>
          <p:cNvSpPr txBox="1"/>
          <p:nvPr/>
        </p:nvSpPr>
        <p:spPr>
          <a:xfrm>
            <a:off x="6480000" y="360000"/>
            <a:ext cx="4500000" cy="1618905"/>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00"/>
            </a:pPr>
            <a:r>
              <a:rPr lang="en-US" sz="1100">
                <a:latin typeface="Gotham" panose="02000504050000020004" charset="0"/>
                <a:cs typeface="Gotham" panose="02000504050000020004" charset="0"/>
                <a:sym typeface="+mn-ea"/>
              </a:rPr>
              <a:t>Wisuda Dokter Cilik bersama Harian Surya (live at Surya, 19 Desember 2020)</a:t>
            </a:r>
          </a:p>
          <a:p>
            <a:pPr marL="288290" indent="-288290" fontAlgn="auto">
              <a:lnSpc>
                <a:spcPct val="90000"/>
              </a:lnSpc>
              <a:spcAft>
                <a:spcPts val="600"/>
              </a:spcAft>
              <a:buFont typeface="+mj-lt"/>
              <a:buAutoNum type="arabicPeriod" startAt="100"/>
            </a:pPr>
            <a:r>
              <a:rPr lang="en-US" sz="1100">
                <a:latin typeface="Gotham" panose="02000504050000020004" charset="0"/>
                <a:cs typeface="Gotham" panose="02000504050000020004" charset="0"/>
                <a:sym typeface="+mn-ea"/>
              </a:rPr>
              <a:t>MamaBear Exclusive Talk (live IG, 22 Desember 2020)</a:t>
            </a:r>
          </a:p>
          <a:p>
            <a:pPr marL="288290" indent="-288290" fontAlgn="auto">
              <a:lnSpc>
                <a:spcPct val="90000"/>
              </a:lnSpc>
              <a:spcAft>
                <a:spcPts val="600"/>
              </a:spcAft>
              <a:buFont typeface="+mj-lt"/>
              <a:buAutoNum type="arabicPeriod" startAt="100"/>
            </a:pPr>
            <a:r>
              <a:rPr lang="en-US" sz="1100">
                <a:latin typeface="Gotham" panose="02000504050000020004" charset="0"/>
                <a:cs typeface="Gotham" panose="02000504050000020004" charset="0"/>
                <a:sym typeface="+mn-ea"/>
              </a:rPr>
              <a:t>MamaBear Exclusive Talk (live IG, 23 Desember 2020)</a:t>
            </a:r>
          </a:p>
          <a:p>
            <a:pPr marL="288290" indent="-288290" fontAlgn="auto">
              <a:lnSpc>
                <a:spcPct val="90000"/>
              </a:lnSpc>
              <a:spcAft>
                <a:spcPts val="600"/>
              </a:spcAft>
              <a:buFont typeface="+mj-lt"/>
              <a:buAutoNum type="arabicPeriod" startAt="100"/>
            </a:pPr>
            <a:r>
              <a:rPr lang="en-US" sz="1100">
                <a:latin typeface="Gotham" panose="02000504050000020004" charset="0"/>
                <a:cs typeface="Gotham" panose="02000504050000020004" charset="0"/>
                <a:sym typeface="+mn-ea"/>
              </a:rPr>
              <a:t>Engagement, organized by Celtic Creative (Bangkalan, 27 Desember 2020)</a:t>
            </a:r>
          </a:p>
          <a:p>
            <a:pPr marL="288290" indent="-288290" fontAlgn="auto">
              <a:lnSpc>
                <a:spcPct val="90000"/>
              </a:lnSpc>
              <a:spcAft>
                <a:spcPts val="600"/>
              </a:spcAft>
              <a:buFont typeface="+mj-lt"/>
              <a:buAutoNum type="arabicPeriod" startAt="100"/>
            </a:pPr>
            <a:r>
              <a:rPr lang="en-US" sz="1100">
                <a:latin typeface="Gotham" panose="02000504050000020004" charset="0"/>
                <a:cs typeface="Gotham" panose="02000504050000020004" charset="0"/>
                <a:sym typeface="+mn-ea"/>
              </a:rPr>
              <a:t>Customer Gathering PJB UPHT (Gresik, 29 Desember 2020)</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20</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NasionalRe Gala Dinner at D'Gunungan Taman Dayu, Pasuruan (12 Januari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Talk Day by Urban Office [a Public Speaking Sharing Class with @rizqianiputri.mc] at Urban Office, Surabaya (13 Januari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Speak for Life Indonesia for Personal Branding &amp; Public Speaking Class with @rizqianiputri.mc, for Best Frontliners Bank BTN Kanwil 3 at @ibissurabayacitycenter Hotel (14-15 Januari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Private Gathering with Westown View by PP Properti at Patria Palace Hotel, Blitar (Januari 17th,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Family Gathering 2019 Keluarga Besar PT. Dharma Lautan Utama at Kusuma Agro Wisata Resort &amp; Convention, Batu (Januari 20th,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Private Gathering with Westown View by PP Properti at Gajah Mada Hotel, Lumajang (Januari 23th,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Economic Outlook in 2019: Talkshow with Dr. Raden Pardede, Komisaris Independen BCA at Pakuwon Tower, Surabaya (Januari 24th,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Exclusive Launching @oonew_id Petite Series x @tokopedia at Tokopedia Tower, Jakarta (Januari 25th,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Wedding Reception of Dita &amp; Dannis at Grha ITS, Surabaya (Januari 26th,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Soft Opening @gressmall_gresik at Atrium GressMall (Januari 31, 2019)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Speak for Life Indonesia for Post Class of BFA Bank BTN Kanwil 3 at Banking Hall Bank BTN Kanwil 3, Surabaya (1 &amp; 4 Februari 2019)</a:t>
            </a:r>
          </a:p>
        </p:txBody>
      </p:sp>
      <p:sp>
        <p:nvSpPr>
          <p:cNvPr id="3" name="Text Box 2"/>
          <p:cNvSpPr txBox="1"/>
          <p:nvPr/>
        </p:nvSpPr>
        <p:spPr>
          <a:xfrm>
            <a:off x="6480000" y="360000"/>
            <a:ext cx="4500000" cy="5584606"/>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Sinergi Kantor Cabang Perintis 2019 BPJS Ketenagakerjaan at Ballroom 89, Ciputra World, Surabaya (2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Bincang Bisnis bersama HP'Memperkuat Eksistensi UMKM dalam Menghadapi Revolusi Industri 4.0' at Dyandra Convention Center, Surabaya (9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Perayaan HUT ke-81 Ibu Hj. Soetartini Soekarno di Hotel JW Marriott, Surabaya (9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Health Talk:Berhasil Hamil dalam 28 Hari with dr. Aucky Hinting, PhD, Sp. And.kerjasama Intiland bareng RSIA Ferina Surabayaat Penthouse Sumatra36 Apartment, Surabaya(15 Februari 2019)</a:t>
            </a:r>
          </a:p>
          <a:p>
            <a:pPr marL="230505" indent="-228600">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“Abusive Relationship, What Should I Do?” Special Valentine Edition Talkshow with @catwomanizer &amp; @inezkristanti at Spazio, Surabaya (16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Tenant Gathering with East Coast Center 2 Mall by Pakuwon Group at Marketing Gallery of Pakuwon City, Surabaya (18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Private Gathering with Westown Viewat Grand Surya Hotel, Kediri (20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Private Gathering with Westown View &amp; Bank Mandiriat C1 Hotel, Sumenep(21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Rapat Kerja Perusahaan 2019 Airnav Indonesia: Talkshow 'Tantangan Bisnis Penerbangan di Era Revolusi Industri 4.0' at Sheraton Hotel, Surabaya (22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Making Bouquet Card with Artemyst Studio at Graha Golf, Surabaya (23 Februari 2019)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Memorandum of Agreement Signing Ceremony between Tune Protect Group, PT. Asuransi Buana Independent, &amp; ASITA Jatim at Four Points by Sheraton Hotel, Surabaya (25 Februari 2019)</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Novogen Layer Class 2019:Novogen, the Most Flexible Layers at IPB International Convention Center (IICC), Bogor (26 Februari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Panin Asset Management Market Outlook 2019at ShangriLa Hotel, Surabaya (27 Februari 2019)</a:t>
            </a:r>
          </a:p>
          <a:p>
            <a:pPr marL="230505" indent="-228600" fontAlgn="auto">
              <a:lnSpc>
                <a:spcPct val="90000"/>
              </a:lnSpc>
              <a:spcAft>
                <a:spcPts val="600"/>
              </a:spcAft>
              <a:buFont typeface="+mj-lt"/>
              <a:buAutoNum type="arabicPeriod" startAt="23"/>
            </a:pPr>
            <a:r>
              <a:rPr lang="en-US" sz="1100">
                <a:latin typeface="Gotham" panose="02000504050000020004" charset="0"/>
                <a:cs typeface="Gotham" panose="02000504050000020004" charset="0"/>
              </a:rPr>
              <a:t>A moment for </a:t>
            </a:r>
            <a:r>
              <a:rPr lang="en-US" sz="1100" b="0">
                <a:latin typeface="Gotham" panose="02000504050000020004" charset="0"/>
                <a:cs typeface="Gotham" panose="02000504050000020004" charset="0"/>
              </a:rPr>
              <a:t>@erickandershen91 &amp; @cassandrairenee</a:t>
            </a:r>
            <a:r>
              <a:rPr lang="en-US" sz="1100">
                <a:latin typeface="Gotham" panose="02000504050000020004" charset="0"/>
                <a:cs typeface="Gotham" panose="02000504050000020004" charset="0"/>
              </a:rPr>
              <a:t> </a:t>
            </a:r>
            <a:r>
              <a:rPr lang="en-US" sz="1100" b="0">
                <a:latin typeface="Gotham" panose="02000504050000020004" charset="0"/>
                <a:cs typeface="Gotham" panose="02000504050000020004" charset="0"/>
              </a:rPr>
              <a:t>Wedding Reception at Dyandra Convention Center (3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Private Talk Gathering Grand Sungkono Lagoon by PP Properti at Pawon Mina Resto, Banyuwangi (7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PLN Mengajar 2019 Terangi Bangsa dengan Pendidikanat SMAN 6 Surabaya (8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Talkshow 'Every Mom Can Cook' &amp; Cooking Competition with @christina__brennan &amp; @valenamijo, presented by @oonew_id on Baby World Fair Expo 2019 at Chameleon Hall, Tunjungan Plaza 6 Surabaya (8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Westown View Costumer Gatheringsupported by Bank Mandiri at Quest Hotel Kuta, Bali(15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Kids Roleplay: Little Soap Crafter &amp; Watercolor Artistat The Rosebay Show Unit by Intiland, Surabaya(17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Grand Launching BukaLapak Research &amp; Development Surabayaat 9th floor of Graha Pena Extension, Surabaya(19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Speak for Life Indonesia for In House Training Public Speaking &amp; MCat I Gusti Ngurah Rai Airport, Bali(13-14 Maret 2019)</a:t>
            </a:r>
          </a:p>
          <a:p>
            <a:pPr marL="230505" indent="-22860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Beauty Camp 2019 with Make Over Indonesia [a Public Speaking &amp; MC Class] at MaxOne Hotel Tidar, Surabaya (20 Maret 2019)</a:t>
            </a:r>
          </a:p>
        </p:txBody>
      </p:sp>
      <p:sp>
        <p:nvSpPr>
          <p:cNvPr id="3" name="Text Box 2"/>
          <p:cNvSpPr txBox="1"/>
          <p:nvPr/>
        </p:nvSpPr>
        <p:spPr>
          <a:xfrm>
            <a:off x="6480000" y="360000"/>
            <a:ext cx="4500000" cy="5356851"/>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Consol Gathering 2019at Golden Tulip Holland Resort Batu &amp; Conference[22-24 Maret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LANEIGE: Unleash Your Beautyat Atrium Tunjungan Plaza 6, Surabaya [27-31 Maret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Teman Bumil Goes to Surabaya:Siap Hadapi Trimester 4 Setelah Melahirkanat Kunokini Cafe &amp; Resto, Surabaya bersama dr. Erica Jahja, SpA. @siloamhospitalsby [30 Maret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Simple Machines Explore with #bikinbikinditamanat Marketing Gallery of Graha Natura, Surabayaorganized by @onestop.creative (7 April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Sampoerna Academy Topping Off Ceremony @sampoerna.academy.sby in Surabaya (9 April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Corporate Gathering of @siloamsurabaya at Hotel Bumi, Surabaya (10 April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Private Gathering of @westown_viewby PP Propertisupported by @bankmandiri at The Dome's Cafe &amp; Resto, Tulungagung (10 April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Launching Conference of @kidzaniasurabaya at @lave_Sungkono (23 April 2019) </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Willow Mid Year Sale 2019 at Willow Baby Shop Citraland, Surabaya (28 April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@singyourmind_id x @rizqianiputri for OJK Kantor Regional 4 Jawa Timur [a Public Speaking Class] on (30 April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Customer Gathering &amp; Knowledge Sharing PT. Rekadaya Elektrika @jwmarriottsby (2 Mei 2019)</a:t>
            </a:r>
          </a:p>
          <a:p>
            <a:pPr marL="230505" indent="-228600" fontAlgn="auto">
              <a:lnSpc>
                <a:spcPct val="90000"/>
              </a:lnSpc>
              <a:spcAft>
                <a:spcPts val="600"/>
              </a:spcAft>
              <a:buFont typeface="+mj-lt"/>
              <a:buAutoNum type="arabicPeriod" startAt="34"/>
            </a:pPr>
            <a:r>
              <a:rPr lang="en-US" sz="1100">
                <a:latin typeface="Gotham" panose="02000504050000020004" charset="0"/>
                <a:cs typeface="Gotham" panose="02000504050000020004" charset="0"/>
                <a:sym typeface="+mn-ea"/>
              </a:rPr>
              <a:t>Opening Ceremony Pasar Malem Tjap Toendjoengan at Food Festival Pakuwon City, Surabaya (2 Mei 2019)</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At @jwmarriottsby for Happy Readers Fun Day with @mcdonaldsid on Mei 4th,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Bersama @oppoindonesiadan @kaskusnetworks, Nonton Bareng Avengers: End Game, at CGV Marvell City, Surabaya (4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Ngabuburit Asik bareng adik-adik dari Yayasan Yatim Mandiri bersama Intiland di Spazio (14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Product Knowledge Taman Pondok Legi at Aria Centra Hotel, Surabaya (15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Private Smart Investment Gathering with Westown View by PP Properti at Oura Cafe, Malang (15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Meet &amp; Greet with Ayana Moon presented by @wardahbeauty at Sakinah Swalayan, Palapa Toserba, &amp; Reny Swalayan in one day (18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Collective Action: The Principles that Never Fails, #integrity by PT PLN (Persero) at Grand Dafam Hotel, Surabaya (20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Buka Bersama Pertamina &amp; Stakeholder Wilayah Surabaya dan Gresik at Layar Resto, Surabaya (22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Pemilihan Unit Taman Pondok Legi at Atrium of Cito, Surabaya (27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@maxfashionsindonesia Store Opening at 2nd Floor Tunjungan Plaza 6, Surabaya (Mei 28th,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Wardah Ramadhan Soiree with beautiful yet inspiring @megaiskanti at Artap Cafe &amp; Art Gallery, Surabaya (30 Mei 2019)</a:t>
            </a:r>
          </a:p>
          <a:p>
            <a:pPr marL="230505" indent="-228600" fontAlgn="auto">
              <a:lnSpc>
                <a:spcPct val="90000"/>
              </a:lnSpc>
              <a:spcAft>
                <a:spcPts val="600"/>
              </a:spcAft>
              <a:buFont typeface="+mj-lt"/>
              <a:buAutoNum type="arabicPeriod" startAt="46"/>
            </a:pPr>
            <a:r>
              <a:rPr lang="en-US" sz="1100" b="0">
                <a:latin typeface="Gotham" panose="02000504050000020004" charset="0"/>
                <a:cs typeface="Gotham" panose="02000504050000020004" charset="0"/>
              </a:rPr>
              <a:t>#MembangunKetakwaan bersama Semen Indonesia 2019 at Gedung PWI Jatim, Taman Apsari, Surabaya (Mei 31, 2019)</a:t>
            </a:r>
          </a:p>
        </p:txBody>
      </p:sp>
      <p:sp>
        <p:nvSpPr>
          <p:cNvPr id="3" name="Text Box 2"/>
          <p:cNvSpPr txBox="1"/>
          <p:nvPr/>
        </p:nvSpPr>
        <p:spPr>
          <a:xfrm>
            <a:off x="6480000" y="360000"/>
            <a:ext cx="4500000" cy="5586145"/>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Workshop Session on Leadership Forum XII Bank Mandiriat Pendopo Sabha Swagata, Banyuwangi (21 Juni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PJB Supplier Gathering 2019 UBJOM Luar Jawa 2 at Bumi Surabaya Hotel, Surabaya (26 Juni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Attitude Series Launching at Ecology Bistro Kemang, South Jakarta (27 Juni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Sharing Social Media Strategies to MamaBear Team at MamaBear Head Office (04 Juli 2019) </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Mother &amp; Baby Fair 2019 at Galaxy Exhibition Center, Galaxy Mall Surabaya (28-30 Juni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The Wedding Celebration of JOJO &amp; CICIL at O2 Park, Grand Dharmahusada Lagoon, Surabaya (29 Juni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The Wedding Celebration of Geigi &amp; Desi at Dyandra Convention Center, Surabaya (30 Juni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Economic Update:Geliat Ekonomi Indonesia pasca Pilpres 2019 at Spazio Hall, Surabaya (12 Juli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Willow Talk: Newborn 101 at @willowbabyshop Citraland, Surabaya (13 Juli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The Wedding Celebration of @fadhilagani &amp; @satriohap at Grha Samudera Bumimoro, Surabaya (14 Juli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The Rising Caspian (Ceremony &amp; Festival) at Grand Sungkono Lagoon, Surabaya (17-21 Juli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Kerik Jamu: Waktunya Anak Indonesia Bercerita at Creative Surabaya Hub, Museum Bank Indonesia (23 Juli 2019)</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On How to Take Instagram-Worthy Photos (Talkshow &amp; Mini Workshop) with @titantyra @vanessamantofa @karlajasmina by @charleskeithofficial at Charles &amp; Keith Pakuwon Mall Surabaya (27 Juli 2019)</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Myeong Dong Street (Shopping &amp; Dining) at Graha Natura, Surabaya (28 Juli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Community of Practice (CoP) FCC/RCC/RFCC Direktorat Pengolahan PT. Pertamina (Persero) at JW Marriott Hotel, Surabaya (29-31 Juli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Reuni 30 Tahun Mengabdi: Sekolah Perwira Militer Sukarela II, angkatan '89 (Sepamilsuk II) at Komando Doktrin, Pendidikan dan Pelatihan TNI AL (Kodiklatal), Surabaya (02 Agustus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Forum Bisnis: Meracik Investasi Saham ala Lo Kheng Hong,presented by Praxis Office, Spazio Tower, and fully supported by Bisnis Indonesia, at Spazio Hall, Spazio, Surabaya (02 Agustus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Akad Nikah &amp; Wedding Reception of Renzy and Wahyu at Golf Graha Family, Surabaya (03 Agustus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Mahadaya Nusantara, a Wedding Exhibition by @maharagung.organizer, collaborated with @jwmarriottsby, @anantara.label.premium by @catherinewongid, @malvava and many more wedding vendors at JW Marriott Hotel, Surabaya (04 Agustus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Berbagi pengalaman Public Speaking dengan TIM BBC Region VIII/Jawa 3 Bank Mandiri, untuk persiapan Business Control Award (BETA) 2019 tingkat Nasional di Jakarta, at Mandiri University, Surabaya (05 Agustus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Product Knowledge Merdeka Fair by Intiland at Spazio, Surabaya (6th Agustus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Opening Ceremony of Sampoerna Academy Surabaya (Agustus 9th, 2019)</a:t>
            </a:r>
          </a:p>
          <a:p>
            <a:pPr marL="230505" indent="-228600" fontAlgn="auto">
              <a:lnSpc>
                <a:spcPct val="90000"/>
              </a:lnSpc>
              <a:spcAft>
                <a:spcPts val="600"/>
              </a:spcAft>
              <a:buFont typeface="+mj-lt"/>
              <a:buAutoNum type="arabicPeriod" startAt="71"/>
            </a:pPr>
            <a:r>
              <a:rPr lang="en-US" sz="1100" b="0">
                <a:latin typeface="Gotham" panose="02000504050000020004" charset="0"/>
                <a:cs typeface="Gotham" panose="02000504050000020004" charset="0"/>
              </a:rPr>
              <a:t>Rapat Kerja Semester I 2019 Direktorat Jawa Bagian Timur, Bali, &amp; Nusa Tenggara: "Menuju JBTBN Ekselen 2020“, PJB Head Office, Surabaya (13 Agustus 2019)</a:t>
            </a:r>
          </a:p>
        </p:txBody>
      </p:sp>
      <p:sp>
        <p:nvSpPr>
          <p:cNvPr id="3" name="Text Box 2"/>
          <p:cNvSpPr txBox="1"/>
          <p:nvPr/>
        </p:nvSpPr>
        <p:spPr>
          <a:xfrm>
            <a:off x="6480000" y="360000"/>
            <a:ext cx="4500000" cy="5204502"/>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Sakala Leader's </a:t>
            </a:r>
            <a:r>
              <a:rPr lang="en-US" sz="1100" dirty="0" err="1">
                <a:latin typeface="Gotham" panose="02000504050000020004" charset="0"/>
                <a:cs typeface="Gotham" panose="02000504050000020004" charset="0"/>
                <a:sym typeface="+mn-ea"/>
              </a:rPr>
              <a:t>Gatheringat</a:t>
            </a:r>
            <a:r>
              <a:rPr lang="en-US" sz="1100" dirty="0">
                <a:latin typeface="Gotham" panose="02000504050000020004" charset="0"/>
                <a:cs typeface="Gotham" panose="02000504050000020004" charset="0"/>
                <a:sym typeface="+mn-ea"/>
              </a:rPr>
              <a:t> Kawi Lounge @sheratonsurabaya(Agustus 15th, 2019)</a:t>
            </a:r>
          </a:p>
          <a:p>
            <a:pPr marL="230505" indent="-228600" fontAlgn="auto">
              <a:lnSpc>
                <a:spcPct val="90000"/>
              </a:lnSpc>
              <a:spcAft>
                <a:spcPts val="600"/>
              </a:spcAft>
              <a:buFont typeface="+mj-lt"/>
              <a:buAutoNum type="arabicPeriod" startAt="81"/>
            </a:pPr>
            <a:r>
              <a:rPr lang="en-US" sz="1100" dirty="0" err="1">
                <a:latin typeface="Gotham" panose="02000504050000020004" charset="0"/>
                <a:cs typeface="Gotham" panose="02000504050000020004" charset="0"/>
                <a:sym typeface="+mn-ea"/>
              </a:rPr>
              <a:t>Akad</a:t>
            </a:r>
            <a:r>
              <a:rPr lang="en-US" sz="1100" dirty="0">
                <a:latin typeface="Gotham" panose="02000504050000020004" charset="0"/>
                <a:cs typeface="Gotham" panose="02000504050000020004" charset="0"/>
                <a:sym typeface="+mn-ea"/>
              </a:rPr>
              <a:t> Nikah Dianna &amp; </a:t>
            </a:r>
            <a:r>
              <a:rPr lang="en-US" sz="1100" dirty="0" err="1">
                <a:latin typeface="Gotham" panose="02000504050000020004" charset="0"/>
                <a:cs typeface="Gotham" panose="02000504050000020004" charset="0"/>
                <a:sym typeface="+mn-ea"/>
              </a:rPr>
              <a:t>Hugoat</a:t>
            </a:r>
            <a:r>
              <a:rPr lang="en-US" sz="1100" dirty="0">
                <a:latin typeface="Gotham" panose="02000504050000020004" charset="0"/>
                <a:cs typeface="Gotham" panose="02000504050000020004" charset="0"/>
                <a:sym typeface="+mn-ea"/>
              </a:rPr>
              <a:t> Delta Sari Indah,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(17 Agustus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Sharing Public Speaking experiences to National Frontliner Championship 2019 participants of Bank </a:t>
            </a:r>
            <a:r>
              <a:rPr lang="en-US" sz="1100" dirty="0" err="1">
                <a:latin typeface="Gotham" panose="02000504050000020004" charset="0"/>
                <a:cs typeface="Gotham" panose="02000504050000020004" charset="0"/>
                <a:sym typeface="+mn-ea"/>
              </a:rPr>
              <a:t>Mandiri</a:t>
            </a:r>
            <a:r>
              <a:rPr lang="en-US" sz="1100" dirty="0">
                <a:latin typeface="Gotham" panose="02000504050000020004" charset="0"/>
                <a:cs typeface="Gotham" panose="02000504050000020004" charset="0"/>
                <a:sym typeface="+mn-ea"/>
              </a:rPr>
              <a:t> Region VIII/Jawa 3 at </a:t>
            </a:r>
            <a:r>
              <a:rPr lang="en-US" sz="1100" dirty="0" err="1">
                <a:latin typeface="Gotham" panose="02000504050000020004" charset="0"/>
                <a:cs typeface="Gotham" panose="02000504050000020004" charset="0"/>
                <a:sym typeface="+mn-ea"/>
              </a:rPr>
              <a:t>Mandiri</a:t>
            </a:r>
            <a:r>
              <a:rPr lang="en-US" sz="1100" dirty="0">
                <a:latin typeface="Gotham" panose="02000504050000020004" charset="0"/>
                <a:cs typeface="Gotham" panose="02000504050000020004" charset="0"/>
                <a:sym typeface="+mn-ea"/>
              </a:rPr>
              <a:t> University, Surabaya (20 Agustus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Sakala Product </a:t>
            </a:r>
            <a:r>
              <a:rPr lang="en-US" sz="1100" dirty="0" err="1">
                <a:latin typeface="Gotham" panose="02000504050000020004" charset="0"/>
                <a:cs typeface="Gotham" panose="02000504050000020004" charset="0"/>
                <a:sym typeface="+mn-ea"/>
              </a:rPr>
              <a:t>Knowledgeat</a:t>
            </a:r>
            <a:r>
              <a:rPr lang="en-US" sz="1100" dirty="0">
                <a:latin typeface="Gotham" panose="02000504050000020004" charset="0"/>
                <a:cs typeface="Gotham" panose="02000504050000020004" charset="0"/>
                <a:sym typeface="+mn-ea"/>
              </a:rPr>
              <a:t> Sakala, Villa </a:t>
            </a:r>
            <a:r>
              <a:rPr lang="en-US" sz="1100" dirty="0" err="1">
                <a:latin typeface="Gotham" panose="02000504050000020004" charset="0"/>
                <a:cs typeface="Gotham" panose="02000504050000020004" charset="0"/>
                <a:sym typeface="+mn-ea"/>
              </a:rPr>
              <a:t>Puncak</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Tidar</a:t>
            </a:r>
            <a:r>
              <a:rPr lang="en-US" sz="1100" dirty="0">
                <a:latin typeface="Gotham" panose="02000504050000020004" charset="0"/>
                <a:cs typeface="Gotham" panose="02000504050000020004" charset="0"/>
                <a:sym typeface="+mn-ea"/>
              </a:rPr>
              <a:t>, Malang(Agustus 21st, 2019)</a:t>
            </a:r>
          </a:p>
          <a:p>
            <a:pPr marL="230505" indent="-228600" fontAlgn="auto">
              <a:lnSpc>
                <a:spcPct val="90000"/>
              </a:lnSpc>
              <a:spcAft>
                <a:spcPts val="600"/>
              </a:spcAft>
              <a:buFont typeface="+mj-lt"/>
              <a:buAutoNum type="arabicPeriod" startAt="81"/>
            </a:pPr>
            <a:r>
              <a:rPr lang="en-US" sz="1100" dirty="0" err="1">
                <a:latin typeface="Gotham" panose="02000504050000020004" charset="0"/>
                <a:cs typeface="Gotham" panose="02000504050000020004" charset="0"/>
                <a:sym typeface="+mn-ea"/>
              </a:rPr>
              <a:t>Reuni</a:t>
            </a:r>
            <a:r>
              <a:rPr lang="en-US" sz="1100" dirty="0">
                <a:latin typeface="Gotham" panose="02000504050000020004" charset="0"/>
                <a:cs typeface="Gotham" panose="02000504050000020004" charset="0"/>
                <a:sym typeface="+mn-ea"/>
              </a:rPr>
              <a:t> Akbar &amp; FEB Awards 2019Dies Natalis ke-58 </a:t>
            </a:r>
            <a:r>
              <a:rPr lang="en-US" sz="1100" dirty="0" err="1">
                <a:latin typeface="Gotham" panose="02000504050000020004" charset="0"/>
                <a:cs typeface="Gotham" panose="02000504050000020004" charset="0"/>
                <a:sym typeface="+mn-ea"/>
              </a:rPr>
              <a:t>Fakultas</a:t>
            </a:r>
            <a:r>
              <a:rPr lang="en-US" sz="1100" dirty="0">
                <a:latin typeface="Gotham" panose="02000504050000020004" charset="0"/>
                <a:cs typeface="Gotham" panose="02000504050000020004" charset="0"/>
                <a:sym typeface="+mn-ea"/>
              </a:rPr>
              <a:t> Ekonomi &amp; </a:t>
            </a:r>
            <a:r>
              <a:rPr lang="en-US" sz="1100" dirty="0" err="1">
                <a:latin typeface="Gotham" panose="02000504050000020004" charset="0"/>
                <a:cs typeface="Gotham" panose="02000504050000020004" charset="0"/>
                <a:sym typeface="+mn-ea"/>
              </a:rPr>
              <a:t>Bisnis</a:t>
            </a:r>
            <a:r>
              <a:rPr lang="en-US" sz="1100" dirty="0">
                <a:latin typeface="Gotham" panose="02000504050000020004" charset="0"/>
                <a:cs typeface="Gotham" panose="02000504050000020004" charset="0"/>
                <a:sym typeface="+mn-ea"/>
              </a:rPr>
              <a:t> Universitas </a:t>
            </a:r>
            <a:r>
              <a:rPr lang="en-US" sz="1100" dirty="0" err="1">
                <a:latin typeface="Gotham" panose="02000504050000020004" charset="0"/>
                <a:cs typeface="Gotham" panose="02000504050000020004" charset="0"/>
                <a:sym typeface="+mn-ea"/>
              </a:rPr>
              <a:t>Airlanggaat</a:t>
            </a:r>
            <a:r>
              <a:rPr lang="en-US" sz="1100" dirty="0">
                <a:latin typeface="Gotham" panose="02000504050000020004" charset="0"/>
                <a:cs typeface="Gotham" panose="02000504050000020004" charset="0"/>
                <a:sym typeface="+mn-ea"/>
              </a:rPr>
              <a:t> ICBC The Square Ballroom, Surabaya(24 Agustus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The Engagement of Diba and Dhana at Alana Hotel, Surabaya (25 Agustus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Traveloka Market Update 2019 x BRI at Vasa Hotel, Surabaya (22 Agustus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Supplier Gathering 2019PT. PJB UBJOM PLTU </a:t>
            </a:r>
            <a:r>
              <a:rPr lang="en-US" sz="1100" dirty="0" err="1">
                <a:latin typeface="Gotham" panose="02000504050000020004" charset="0"/>
                <a:cs typeface="Gotham" panose="02000504050000020004" charset="0"/>
                <a:sym typeface="+mn-ea"/>
              </a:rPr>
              <a:t>Pacitanat</a:t>
            </a:r>
            <a:r>
              <a:rPr lang="en-US" sz="1100" dirty="0">
                <a:latin typeface="Gotham" panose="02000504050000020004" charset="0"/>
                <a:cs typeface="Gotham" panose="02000504050000020004" charset="0"/>
                <a:sym typeface="+mn-ea"/>
              </a:rPr>
              <a:t> The Alana Hotel &amp; Convention, Solo (Agustus 27th, 2019)</a:t>
            </a:r>
          </a:p>
          <a:p>
            <a:pPr marL="230505" indent="-228600" fontAlgn="auto">
              <a:lnSpc>
                <a:spcPct val="90000"/>
              </a:lnSpc>
              <a:spcAft>
                <a:spcPts val="600"/>
              </a:spcAft>
              <a:buFont typeface="+mj-lt"/>
              <a:buAutoNum type="arabicPeriod" startAt="81"/>
            </a:pPr>
            <a:r>
              <a:rPr lang="en-US" sz="1100" dirty="0" err="1">
                <a:latin typeface="Gotham" panose="02000504050000020004" charset="0"/>
                <a:cs typeface="Gotham" panose="02000504050000020004" charset="0"/>
                <a:sym typeface="+mn-ea"/>
              </a:rPr>
              <a:t>Pisah</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Sambut</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Pejabat</a:t>
            </a:r>
            <a:r>
              <a:rPr lang="en-US" sz="1100" dirty="0">
                <a:latin typeface="Gotham" panose="02000504050000020004" charset="0"/>
                <a:cs typeface="Gotham" panose="02000504050000020004" charset="0"/>
                <a:sym typeface="+mn-ea"/>
              </a:rPr>
              <a:t> Utama dan </a:t>
            </a:r>
            <a:r>
              <a:rPr lang="en-US" sz="1100" dirty="0" err="1">
                <a:latin typeface="Gotham" panose="02000504050000020004" charset="0"/>
                <a:cs typeface="Gotham" panose="02000504050000020004" charset="0"/>
                <a:sym typeface="+mn-ea"/>
              </a:rPr>
              <a:t>Kapolres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Jajaran</a:t>
            </a:r>
            <a:r>
              <a:rPr lang="en-US" sz="1100" dirty="0">
                <a:latin typeface="Gotham" panose="02000504050000020004" charset="0"/>
                <a:cs typeface="Gotham" panose="02000504050000020004" charset="0"/>
                <a:sym typeface="+mn-ea"/>
              </a:rPr>
              <a:t> Polda Jawa </a:t>
            </a:r>
            <a:r>
              <a:rPr lang="en-US" sz="1100" dirty="0" err="1">
                <a:latin typeface="Gotham" panose="02000504050000020004" charset="0"/>
                <a:cs typeface="Gotham" panose="02000504050000020004" charset="0"/>
                <a:sym typeface="+mn-ea"/>
              </a:rPr>
              <a:t>Timurat</a:t>
            </a:r>
            <a:r>
              <a:rPr lang="en-US" sz="1100" dirty="0">
                <a:latin typeface="Gotham" panose="02000504050000020004" charset="0"/>
                <a:cs typeface="Gotham" panose="02000504050000020004" charset="0"/>
                <a:sym typeface="+mn-ea"/>
              </a:rPr>
              <a:t> Gedung Mahameru Polda Jatim, Surabaya(Agustus 28th,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Willow Baby Expo 2019at Grand &amp; Fashion Atrium </a:t>
            </a:r>
            <a:r>
              <a:rPr lang="en-US" sz="1100" dirty="0" err="1">
                <a:latin typeface="Gotham" panose="02000504050000020004" charset="0"/>
                <a:cs typeface="Gotham" panose="02000504050000020004" charset="0"/>
                <a:sym typeface="+mn-ea"/>
              </a:rPr>
              <a:t>Pakuwon</a:t>
            </a:r>
            <a:r>
              <a:rPr lang="en-US" sz="1100" dirty="0">
                <a:latin typeface="Gotham" panose="02000504050000020004" charset="0"/>
                <a:cs typeface="Gotham" panose="02000504050000020004" charset="0"/>
                <a:sym typeface="+mn-ea"/>
              </a:rPr>
              <a:t> Mall, Surabaya(29 Agustus to 1 September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Opening Safety Month 2019 of PT. HM </a:t>
            </a:r>
            <a:r>
              <a:rPr lang="en-US" sz="1100" dirty="0" err="1">
                <a:latin typeface="Gotham" panose="02000504050000020004" charset="0"/>
                <a:cs typeface="Gotham" panose="02000504050000020004" charset="0"/>
                <a:sym typeface="+mn-ea"/>
              </a:rPr>
              <a:t>Samperna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Tbk</a:t>
            </a:r>
            <a:r>
              <a:rPr lang="en-US" sz="1100" dirty="0">
                <a:latin typeface="Gotham" panose="02000504050000020004" charset="0"/>
                <a:cs typeface="Gotham" panose="02000504050000020004" charset="0"/>
                <a:sym typeface="+mn-ea"/>
              </a:rPr>
              <a:t>, at </a:t>
            </a:r>
            <a:r>
              <a:rPr lang="en-US" sz="1100" dirty="0" err="1">
                <a:latin typeface="Gotham" panose="02000504050000020004" charset="0"/>
                <a:cs typeface="Gotham" panose="02000504050000020004" charset="0"/>
                <a:sym typeface="+mn-ea"/>
              </a:rPr>
              <a:t>Sukorejo</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Pasuruan</a:t>
            </a:r>
            <a:r>
              <a:rPr lang="en-US" sz="1100" dirty="0">
                <a:latin typeface="Gotham" panose="02000504050000020004" charset="0"/>
                <a:cs typeface="Gotham" panose="02000504050000020004" charset="0"/>
                <a:sym typeface="+mn-ea"/>
              </a:rPr>
              <a:t>(September 2nd, 2019)</a:t>
            </a:r>
          </a:p>
          <a:p>
            <a:pPr marL="230505" indent="-228600" fontAlgn="auto">
              <a:lnSpc>
                <a:spcPct val="90000"/>
              </a:lnSpc>
              <a:spcAft>
                <a:spcPts val="600"/>
              </a:spcAft>
              <a:buFont typeface="+mj-lt"/>
              <a:buAutoNum type="arabicPeriod" startAt="81"/>
            </a:pPr>
            <a:r>
              <a:rPr lang="en-US" sz="1100" dirty="0">
                <a:latin typeface="Gotham" panose="02000504050000020004" charset="0"/>
                <a:cs typeface="Gotham" panose="02000504050000020004" charset="0"/>
                <a:sym typeface="+mn-ea"/>
              </a:rPr>
              <a:t>LIQUID (Leadership Quality Feedback) </a:t>
            </a:r>
            <a:r>
              <a:rPr lang="en-US" sz="1100" dirty="0" err="1">
                <a:latin typeface="Gotham" panose="02000504050000020004" charset="0"/>
                <a:cs typeface="Gotham" panose="02000504050000020004" charset="0"/>
                <a:sym typeface="+mn-ea"/>
              </a:rPr>
              <a:t>Layanan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Fungsi</a:t>
            </a:r>
            <a:r>
              <a:rPr lang="en-US" sz="1100" dirty="0">
                <a:latin typeface="Gotham" panose="02000504050000020004" charset="0"/>
                <a:cs typeface="Gotham" panose="02000504050000020004" charset="0"/>
                <a:sym typeface="+mn-ea"/>
              </a:rPr>
              <a:t> at PJB Hall, Surabaya(4 September 2019)</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Bincang Kompas:Keberpihakan Swasta dalam Mengokohkan Posisi UMKM di Jawa Timur presented by Harian Kompas in collaboration with PT. HM Sampoerna, Tbk (106 Tahun) supported by Smart FM 88.9 Surabayaat Santika Premier Gubeng, Surabaya (5 September 2019)</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Economic Update: Prediksi Kondisi Ekonomi Politik Jokowi Jilid 2 bersama Direktur Eksekutif Charta Politika, Yunarto Wijaya, at Spazio Hall, Surabaya (06 September 2019)</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Konser Sabyan.com [K-Link Mendaulatkan Ekonomi Syariah di Bumi Nusantara] at JX International Convention and Exhibition, Surabaya (07 September 2019)</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Bimbingan Teknis Himpunan Ahli Elektro Indonesia: Perencanaan Sistem Tata Udara dan Kelistrikan terhadap Keselamatan Kerja at Luminor Hotel, Surabaya (13 September 2019)</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Sharing Vlogging Experience to SDN Dukuh Menanggal I Surabaya students (14 September 2019)</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Fun Science Learning and Competition with @grahanatura and @great.school at Marketing Gallery Graha Natura, West Surabaya (15 September 2019)</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Sharing Public Speaking experiences to Duta Mandiri participants of Region VIII/Jawa 3 Bank Mandiri (17 September 2019)</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Focus Group Discussion: Meraih Satu Juta Wisatawan Mancanegara ke Daerah Pariwisata Super Prioritas (DSP) Borobudur melalui Pengembangan Aksesibilitas Yogyakarta International Airport at YIA, Kulon Progo, Daerah Istimewa Yogyakarta (18 September 2019)</a:t>
            </a:r>
          </a:p>
        </p:txBody>
      </p:sp>
      <p:sp>
        <p:nvSpPr>
          <p:cNvPr id="3" name="Text Box 2"/>
          <p:cNvSpPr txBox="1"/>
          <p:nvPr/>
        </p:nvSpPr>
        <p:spPr>
          <a:xfrm>
            <a:off x="6480000" y="360000"/>
            <a:ext cx="4500000" cy="5202963"/>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01"/>
            </a:pPr>
            <a:r>
              <a:rPr lang="en-US" sz="1100" dirty="0" err="1">
                <a:latin typeface="Gotham" panose="02000504050000020004" charset="0"/>
                <a:cs typeface="Gotham" panose="02000504050000020004" charset="0"/>
                <a:sym typeface="+mn-ea"/>
              </a:rPr>
              <a:t>Temu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Bisnis</a:t>
            </a:r>
            <a:r>
              <a:rPr lang="en-US" sz="1100" dirty="0">
                <a:latin typeface="Gotham" panose="02000504050000020004" charset="0"/>
                <a:cs typeface="Gotham" panose="02000504050000020004" charset="0"/>
                <a:sym typeface="+mn-ea"/>
              </a:rPr>
              <a:t> dan Forum </a:t>
            </a:r>
            <a:r>
              <a:rPr lang="en-US" sz="1100" dirty="0" err="1">
                <a:latin typeface="Gotham" panose="02000504050000020004" charset="0"/>
                <a:cs typeface="Gotham" panose="02000504050000020004" charset="0"/>
                <a:sym typeface="+mn-ea"/>
              </a:rPr>
              <a:t>Investasi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Kelautan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Perikanan</a:t>
            </a:r>
            <a:r>
              <a:rPr lang="en-US" sz="1100" dirty="0">
                <a:latin typeface="Gotham" panose="02000504050000020004" charset="0"/>
                <a:cs typeface="Gotham" panose="02000504050000020004" charset="0"/>
                <a:sym typeface="+mn-ea"/>
              </a:rPr>
              <a:t> 2019: </a:t>
            </a:r>
            <a:r>
              <a:rPr lang="en-US" sz="1100" dirty="0" err="1">
                <a:latin typeface="Gotham" panose="02000504050000020004" charset="0"/>
                <a:cs typeface="Gotham" panose="02000504050000020004" charset="0"/>
                <a:sym typeface="+mn-ea"/>
              </a:rPr>
              <a:t>Memanfaatkan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Teknologi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UMKM </a:t>
            </a:r>
            <a:r>
              <a:rPr lang="en-US" sz="1100" dirty="0" err="1">
                <a:latin typeface="Gotham" panose="02000504050000020004" charset="0"/>
                <a:cs typeface="Gotham" panose="02000504050000020004" charset="0"/>
                <a:sym typeface="+mn-ea"/>
              </a:rPr>
              <a:t>Kelautan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Perikanan</a:t>
            </a:r>
            <a:r>
              <a:rPr lang="en-US" sz="1100" dirty="0">
                <a:latin typeface="Gotham" panose="02000504050000020004" charset="0"/>
                <a:cs typeface="Gotham" panose="02000504050000020004" charset="0"/>
                <a:sym typeface="+mn-ea"/>
              </a:rPr>
              <a:t> yang </a:t>
            </a:r>
            <a:r>
              <a:rPr lang="en-US" sz="1100" dirty="0" err="1">
                <a:latin typeface="Gotham" panose="02000504050000020004" charset="0"/>
                <a:cs typeface="Gotham" panose="02000504050000020004" charset="0"/>
                <a:sym typeface="+mn-ea"/>
              </a:rPr>
              <a:t>Kreatif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Inovatif</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Berdaya</a:t>
            </a:r>
            <a:r>
              <a:rPr lang="en-US" sz="1100" dirty="0">
                <a:latin typeface="Gotham" panose="02000504050000020004" charset="0"/>
                <a:cs typeface="Gotham" panose="02000504050000020004" charset="0"/>
                <a:sym typeface="+mn-ea"/>
              </a:rPr>
              <a:t> Saing at </a:t>
            </a:r>
            <a:r>
              <a:rPr lang="en-US" sz="1100" dirty="0" err="1">
                <a:latin typeface="Gotham" panose="02000504050000020004" charset="0"/>
                <a:cs typeface="Gotham" panose="02000504050000020004" charset="0"/>
                <a:sym typeface="+mn-ea"/>
              </a:rPr>
              <a:t>Kepanjen</a:t>
            </a:r>
            <a:r>
              <a:rPr lang="en-US" sz="1100" dirty="0">
                <a:latin typeface="Gotham" panose="02000504050000020004" charset="0"/>
                <a:cs typeface="Gotham" panose="02000504050000020004" charset="0"/>
                <a:sym typeface="+mn-ea"/>
              </a:rPr>
              <a:t>, Malang (19 September 2019)</a:t>
            </a:r>
          </a:p>
          <a:p>
            <a:pPr marL="288290" indent="-288290" fontAlgn="auto">
              <a:lnSpc>
                <a:spcPct val="90000"/>
              </a:lnSpc>
              <a:spcAft>
                <a:spcPts val="600"/>
              </a:spcAft>
              <a:buFont typeface="+mj-lt"/>
              <a:buAutoNum type="arabicPeriod" startAt="101"/>
            </a:pPr>
            <a:r>
              <a:rPr lang="en-US" sz="1100" dirty="0" err="1">
                <a:latin typeface="Gotham" panose="02000504050000020004" charset="0"/>
                <a:cs typeface="Gotham" panose="02000504050000020004" charset="0"/>
                <a:sym typeface="+mn-ea"/>
              </a:rPr>
              <a:t>Berbagi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pengalaman</a:t>
            </a:r>
            <a:r>
              <a:rPr lang="en-US" sz="1100" dirty="0">
                <a:latin typeface="Gotham" panose="02000504050000020004" charset="0"/>
                <a:cs typeface="Gotham" panose="02000504050000020004" charset="0"/>
                <a:sym typeface="+mn-ea"/>
              </a:rPr>
              <a:t> Public Speaking </a:t>
            </a:r>
            <a:r>
              <a:rPr lang="en-US" sz="1100" dirty="0" err="1">
                <a:latin typeface="Gotham" panose="02000504050000020004" charset="0"/>
                <a:cs typeface="Gotham" panose="02000504050000020004" charset="0"/>
                <a:sym typeface="+mn-ea"/>
              </a:rPr>
              <a:t>dengan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kawan-kawan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Keselamatan</a:t>
            </a:r>
            <a:r>
              <a:rPr lang="en-US" sz="1100" dirty="0">
                <a:latin typeface="Gotham" panose="02000504050000020004" charset="0"/>
                <a:cs typeface="Gotham" panose="02000504050000020004" charset="0"/>
                <a:sym typeface="+mn-ea"/>
              </a:rPr>
              <a:t> dan Kesehatan </a:t>
            </a:r>
            <a:r>
              <a:rPr lang="en-US" sz="1100" dirty="0" err="1">
                <a:latin typeface="Gotham" panose="02000504050000020004" charset="0"/>
                <a:cs typeface="Gotham" panose="02000504050000020004" charset="0"/>
                <a:sym typeface="+mn-ea"/>
              </a:rPr>
              <a:t>Kerja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Fakultas</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Vokasi</a:t>
            </a:r>
            <a:r>
              <a:rPr lang="en-US" sz="1100" dirty="0">
                <a:latin typeface="Gotham" panose="02000504050000020004" charset="0"/>
                <a:cs typeface="Gotham" panose="02000504050000020004" charset="0"/>
                <a:sym typeface="+mn-ea"/>
              </a:rPr>
              <a:t> Universitas Airlangga, Surabaya (21 September 2019)</a:t>
            </a:r>
          </a:p>
          <a:p>
            <a:pPr marL="288290" indent="-288290" fontAlgn="auto">
              <a:lnSpc>
                <a:spcPct val="90000"/>
              </a:lnSpc>
              <a:spcAft>
                <a:spcPts val="600"/>
              </a:spcAft>
              <a:buFont typeface="+mj-lt"/>
              <a:buAutoNum type="arabicPeriod" startAt="101"/>
            </a:pPr>
            <a:r>
              <a:rPr lang="en-US" sz="1100" dirty="0">
                <a:latin typeface="Gotham" panose="02000504050000020004" charset="0"/>
                <a:cs typeface="Gotham" panose="02000504050000020004" charset="0"/>
                <a:sym typeface="+mn-ea"/>
              </a:rPr>
              <a:t>PJB Capacity Building at Taman Dayu Waterpark, </a:t>
            </a:r>
            <a:r>
              <a:rPr lang="en-US" sz="1100" dirty="0" err="1">
                <a:latin typeface="Gotham" panose="02000504050000020004" charset="0"/>
                <a:cs typeface="Gotham" panose="02000504050000020004" charset="0"/>
                <a:sym typeface="+mn-ea"/>
              </a:rPr>
              <a:t>Pasuruan</a:t>
            </a:r>
            <a:r>
              <a:rPr lang="en-US" sz="1100" dirty="0">
                <a:latin typeface="Gotham" panose="02000504050000020004" charset="0"/>
                <a:cs typeface="Gotham" panose="02000504050000020004" charset="0"/>
                <a:sym typeface="+mn-ea"/>
              </a:rPr>
              <a:t> (22 September 2019)</a:t>
            </a:r>
          </a:p>
          <a:p>
            <a:pPr marL="288290" indent="-288290" fontAlgn="auto">
              <a:lnSpc>
                <a:spcPct val="90000"/>
              </a:lnSpc>
              <a:spcAft>
                <a:spcPts val="600"/>
              </a:spcAft>
              <a:buFont typeface="+mj-lt"/>
              <a:buAutoNum type="arabicPeriod" startAt="101"/>
            </a:pPr>
            <a:r>
              <a:rPr lang="en-US" sz="1100" dirty="0" err="1">
                <a:latin typeface="Gotham" panose="02000504050000020004" charset="0"/>
                <a:cs typeface="Gotham" panose="02000504050000020004" charset="0"/>
                <a:sym typeface="+mn-ea"/>
              </a:rPr>
              <a:t>Temu</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Bisnis</a:t>
            </a:r>
            <a:r>
              <a:rPr lang="en-US" sz="1100" dirty="0">
                <a:latin typeface="Gotham" panose="02000504050000020004" charset="0"/>
                <a:cs typeface="Gotham" panose="02000504050000020004" charset="0"/>
                <a:sym typeface="+mn-ea"/>
              </a:rPr>
              <a:t> dan Forum </a:t>
            </a:r>
            <a:r>
              <a:rPr lang="en-US" sz="1100" dirty="0" err="1">
                <a:latin typeface="Gotham" panose="02000504050000020004" charset="0"/>
                <a:cs typeface="Gotham" panose="02000504050000020004" charset="0"/>
                <a:sym typeface="+mn-ea"/>
              </a:rPr>
              <a:t>Investasi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Kelautan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Perikanan</a:t>
            </a:r>
            <a:r>
              <a:rPr lang="en-US" sz="1100" dirty="0">
                <a:latin typeface="Gotham" panose="02000504050000020004" charset="0"/>
                <a:cs typeface="Gotham" panose="02000504050000020004" charset="0"/>
                <a:sym typeface="+mn-ea"/>
              </a:rPr>
              <a:t> 2019: </a:t>
            </a:r>
            <a:r>
              <a:rPr lang="en-US" sz="1100" dirty="0" err="1">
                <a:latin typeface="Gotham" panose="02000504050000020004" charset="0"/>
                <a:cs typeface="Gotham" panose="02000504050000020004" charset="0"/>
                <a:sym typeface="+mn-ea"/>
              </a:rPr>
              <a:t>Memanfaatkan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Teknologi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untuk</a:t>
            </a:r>
            <a:r>
              <a:rPr lang="en-US" sz="1100" dirty="0">
                <a:latin typeface="Gotham" panose="02000504050000020004" charset="0"/>
                <a:cs typeface="Gotham" panose="02000504050000020004" charset="0"/>
                <a:sym typeface="+mn-ea"/>
              </a:rPr>
              <a:t> UMKM </a:t>
            </a:r>
            <a:r>
              <a:rPr lang="en-US" sz="1100" dirty="0" err="1">
                <a:latin typeface="Gotham" panose="02000504050000020004" charset="0"/>
                <a:cs typeface="Gotham" panose="02000504050000020004" charset="0"/>
                <a:sym typeface="+mn-ea"/>
              </a:rPr>
              <a:t>Kelautan</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Perikanan</a:t>
            </a:r>
            <a:r>
              <a:rPr lang="en-US" sz="1100" dirty="0">
                <a:latin typeface="Gotham" panose="02000504050000020004" charset="0"/>
                <a:cs typeface="Gotham" panose="02000504050000020004" charset="0"/>
                <a:sym typeface="+mn-ea"/>
              </a:rPr>
              <a:t> yang </a:t>
            </a:r>
            <a:r>
              <a:rPr lang="en-US" sz="1100" dirty="0" err="1">
                <a:latin typeface="Gotham" panose="02000504050000020004" charset="0"/>
                <a:cs typeface="Gotham" panose="02000504050000020004" charset="0"/>
                <a:sym typeface="+mn-ea"/>
              </a:rPr>
              <a:t>Kreatif</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Inovatif</a:t>
            </a:r>
            <a:r>
              <a:rPr lang="en-US" sz="1100" dirty="0">
                <a:latin typeface="Gotham" panose="02000504050000020004" charset="0"/>
                <a:cs typeface="Gotham" panose="02000504050000020004" charset="0"/>
                <a:sym typeface="+mn-ea"/>
              </a:rPr>
              <a:t>, dan </a:t>
            </a:r>
            <a:r>
              <a:rPr lang="en-US" sz="1100" dirty="0" err="1">
                <a:latin typeface="Gotham" panose="02000504050000020004" charset="0"/>
                <a:cs typeface="Gotham" panose="02000504050000020004" charset="0"/>
                <a:sym typeface="+mn-ea"/>
              </a:rPr>
              <a:t>Berdaya</a:t>
            </a:r>
            <a:r>
              <a:rPr lang="en-US" sz="1100" dirty="0">
                <a:latin typeface="Gotham" panose="02000504050000020004" charset="0"/>
                <a:cs typeface="Gotham" panose="02000504050000020004" charset="0"/>
                <a:sym typeface="+mn-ea"/>
              </a:rPr>
              <a:t> Saing at BJ Perdana Hotel, </a:t>
            </a:r>
            <a:r>
              <a:rPr lang="en-US" sz="1100" dirty="0" err="1">
                <a:latin typeface="Gotham" panose="02000504050000020004" charset="0"/>
                <a:cs typeface="Gotham" panose="02000504050000020004" charset="0"/>
                <a:sym typeface="+mn-ea"/>
              </a:rPr>
              <a:t>Pasuruan</a:t>
            </a:r>
            <a:r>
              <a:rPr lang="en-US" sz="1100" dirty="0">
                <a:latin typeface="Gotham" panose="02000504050000020004" charset="0"/>
                <a:cs typeface="Gotham" panose="02000504050000020004" charset="0"/>
                <a:sym typeface="+mn-ea"/>
              </a:rPr>
              <a:t> (24 September 2019)</a:t>
            </a:r>
          </a:p>
          <a:p>
            <a:pPr marL="288290" indent="-288290" fontAlgn="auto">
              <a:lnSpc>
                <a:spcPct val="90000"/>
              </a:lnSpc>
              <a:spcAft>
                <a:spcPts val="600"/>
              </a:spcAft>
              <a:buFont typeface="+mj-lt"/>
              <a:buAutoNum type="arabicPeriod" startAt="101"/>
            </a:pPr>
            <a:r>
              <a:rPr lang="en-US" sz="1100" dirty="0">
                <a:latin typeface="Gotham" panose="02000504050000020004" charset="0"/>
                <a:cs typeface="Gotham" panose="02000504050000020004" charset="0"/>
                <a:sym typeface="+mn-ea"/>
              </a:rPr>
              <a:t>Malam </a:t>
            </a:r>
            <a:r>
              <a:rPr lang="en-US" sz="1100" dirty="0" err="1">
                <a:latin typeface="Gotham" panose="02000504050000020004" charset="0"/>
                <a:cs typeface="Gotham" panose="02000504050000020004" charset="0"/>
                <a:sym typeface="+mn-ea"/>
              </a:rPr>
              <a:t>Penganugerahan</a:t>
            </a:r>
            <a:r>
              <a:rPr lang="en-US" sz="1100" dirty="0">
                <a:latin typeface="Gotham" panose="02000504050000020004" charset="0"/>
                <a:cs typeface="Gotham" panose="02000504050000020004" charset="0"/>
                <a:sym typeface="+mn-ea"/>
              </a:rPr>
              <a:t> Indonesia Sustainable Tourism Awards (ISTA) 2019 at Ritz Carlton Pacific Place Hotel SCBD, Jakarta (26 September 2019)</a:t>
            </a:r>
          </a:p>
          <a:p>
            <a:pPr marL="288290" indent="-288290" fontAlgn="auto">
              <a:lnSpc>
                <a:spcPct val="90000"/>
              </a:lnSpc>
              <a:spcAft>
                <a:spcPts val="600"/>
              </a:spcAft>
              <a:buFont typeface="+mj-lt"/>
              <a:buAutoNum type="arabicPeriod" startAt="101"/>
            </a:pPr>
            <a:r>
              <a:rPr lang="en-US" sz="1100" dirty="0" err="1">
                <a:latin typeface="Gotham" panose="02000504050000020004" charset="0"/>
                <a:cs typeface="Gotham" panose="02000504050000020004" charset="0"/>
                <a:sym typeface="+mn-ea"/>
              </a:rPr>
              <a:t>Berbagi</a:t>
            </a:r>
            <a:r>
              <a:rPr lang="en-US" sz="1100" dirty="0">
                <a:latin typeface="Gotham" panose="02000504050000020004" charset="0"/>
                <a:cs typeface="Gotham" panose="02000504050000020004" charset="0"/>
                <a:sym typeface="+mn-ea"/>
              </a:rPr>
              <a:t> strategi Personal Branding, Leadership, dan Public Speaking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partisipan</a:t>
            </a:r>
            <a:r>
              <a:rPr lang="en-US" sz="1100" dirty="0">
                <a:latin typeface="Gotham" panose="02000504050000020004" charset="0"/>
                <a:cs typeface="Gotham" panose="02000504050000020004" charset="0"/>
                <a:sym typeface="+mn-ea"/>
              </a:rPr>
              <a:t> BFA 2019 Bank BTN </a:t>
            </a:r>
            <a:r>
              <a:rPr lang="en-US" sz="1100" dirty="0" err="1">
                <a:latin typeface="Gotham" panose="02000504050000020004" charset="0"/>
                <a:cs typeface="Gotham" panose="02000504050000020004" charset="0"/>
                <a:sym typeface="+mn-ea"/>
              </a:rPr>
              <a:t>Kanwil</a:t>
            </a:r>
            <a:r>
              <a:rPr lang="en-US" sz="1100" dirty="0">
                <a:latin typeface="Gotham" panose="02000504050000020004" charset="0"/>
                <a:cs typeface="Gotham" panose="02000504050000020004" charset="0"/>
                <a:sym typeface="+mn-ea"/>
              </a:rPr>
              <a:t> 3 Jawa, Bali, dan Nusa Tenggara at Kantor Wilayah 3 Bank BTN, Surabaya (28-29 September 2019)</a:t>
            </a:r>
          </a:p>
          <a:p>
            <a:pPr marL="288290" indent="-288290" fontAlgn="auto">
              <a:lnSpc>
                <a:spcPct val="90000"/>
              </a:lnSpc>
              <a:spcAft>
                <a:spcPts val="600"/>
              </a:spcAft>
              <a:buFont typeface="+mj-lt"/>
              <a:buAutoNum type="arabicPeriod" startAt="101"/>
            </a:pPr>
            <a:r>
              <a:rPr lang="en-US" sz="1100" dirty="0">
                <a:latin typeface="Gotham" panose="02000504050000020004" charset="0"/>
                <a:cs typeface="Gotham" panose="02000504050000020004" charset="0"/>
                <a:sym typeface="+mn-ea"/>
              </a:rPr>
              <a:t>Grand Opening </a:t>
            </a:r>
            <a:r>
              <a:rPr lang="en-US" sz="1100" dirty="0" err="1">
                <a:latin typeface="Gotham" panose="02000504050000020004" charset="0"/>
                <a:cs typeface="Gotham" panose="02000504050000020004" charset="0"/>
                <a:sym typeface="+mn-ea"/>
              </a:rPr>
              <a:t>Westown</a:t>
            </a:r>
            <a:r>
              <a:rPr lang="en-US" sz="1100" dirty="0">
                <a:latin typeface="Gotham" panose="02000504050000020004" charset="0"/>
                <a:cs typeface="Gotham" panose="02000504050000020004" charset="0"/>
                <a:sym typeface="+mn-ea"/>
              </a:rPr>
              <a:t> Gallery at </a:t>
            </a:r>
            <a:r>
              <a:rPr lang="en-US" sz="1100" dirty="0" err="1">
                <a:latin typeface="Gotham" panose="02000504050000020004" charset="0"/>
                <a:cs typeface="Gotham" panose="02000504050000020004" charset="0"/>
                <a:sym typeface="+mn-ea"/>
              </a:rPr>
              <a:t>Westown</a:t>
            </a:r>
            <a:r>
              <a:rPr lang="en-US" sz="1100" dirty="0">
                <a:latin typeface="Gotham" panose="02000504050000020004" charset="0"/>
                <a:cs typeface="Gotham" panose="02000504050000020004" charset="0"/>
                <a:sym typeface="+mn-ea"/>
              </a:rPr>
              <a:t> View, Surabaya (02 Oktober 2019)</a:t>
            </a:r>
          </a:p>
          <a:p>
            <a:pPr marL="288290" indent="-288290" fontAlgn="auto">
              <a:lnSpc>
                <a:spcPct val="90000"/>
              </a:lnSpc>
              <a:spcAft>
                <a:spcPts val="600"/>
              </a:spcAft>
              <a:buFont typeface="+mj-lt"/>
              <a:buAutoNum type="arabicPeriod" startAt="101"/>
            </a:pPr>
            <a:r>
              <a:rPr lang="en-US" sz="1100" dirty="0">
                <a:latin typeface="Gotham" panose="02000504050000020004" charset="0"/>
                <a:cs typeface="Gotham" panose="02000504050000020004" charset="0"/>
                <a:sym typeface="+mn-ea"/>
              </a:rPr>
              <a:t>PJB Ext 24 Celebration at PJB, Surabaya (03 Oktober 2019)</a:t>
            </a:r>
          </a:p>
          <a:p>
            <a:pPr marL="288290" indent="-288290" fontAlgn="auto">
              <a:lnSpc>
                <a:spcPct val="90000"/>
              </a:lnSpc>
              <a:spcAft>
                <a:spcPts val="600"/>
              </a:spcAft>
              <a:buFont typeface="+mj-lt"/>
              <a:buAutoNum type="arabicPeriod" startAt="101"/>
            </a:pPr>
            <a:r>
              <a:rPr lang="en-US" sz="1100" dirty="0">
                <a:latin typeface="Gotham" panose="02000504050000020004" charset="0"/>
                <a:cs typeface="Gotham" panose="02000504050000020004" charset="0"/>
                <a:sym typeface="+mn-ea"/>
              </a:rPr>
              <a:t>ARTIFY 2019 Annual Electrified Art Event for Youth at PJB Head Office, Surabaya (03 Oktober 2019)</a:t>
            </a:r>
          </a:p>
          <a:p>
            <a:pPr marL="288290" indent="-288290" fontAlgn="auto">
              <a:lnSpc>
                <a:spcPct val="90000"/>
              </a:lnSpc>
              <a:spcAft>
                <a:spcPts val="600"/>
              </a:spcAft>
              <a:buFont typeface="+mj-lt"/>
              <a:buAutoNum type="arabicPeriod" startAt="101"/>
            </a:pPr>
            <a:r>
              <a:rPr lang="en-US" sz="1100" dirty="0">
                <a:latin typeface="Gotham" panose="02000504050000020004" charset="0"/>
                <a:cs typeface="Gotham" panose="02000504050000020004" charset="0"/>
                <a:sym typeface="+mn-ea"/>
              </a:rPr>
              <a:t>The Power of Happiness, an Intimate </a:t>
            </a:r>
            <a:r>
              <a:rPr lang="en-US" sz="1100" dirty="0" err="1">
                <a:latin typeface="Gotham" panose="02000504050000020004" charset="0"/>
                <a:cs typeface="Gotham" panose="02000504050000020004" charset="0"/>
                <a:sym typeface="+mn-ea"/>
              </a:rPr>
              <a:t>Talkshow</a:t>
            </a:r>
            <a:r>
              <a:rPr lang="en-US" sz="1100" dirty="0">
                <a:latin typeface="Gotham" panose="02000504050000020004" charset="0"/>
                <a:cs typeface="Gotham" panose="02000504050000020004" charset="0"/>
                <a:sym typeface="+mn-ea"/>
              </a:rPr>
              <a:t> with dr. Agus Ali Fauzi at </a:t>
            </a:r>
            <a:r>
              <a:rPr lang="en-US" sz="1100" dirty="0" err="1">
                <a:latin typeface="Gotham" panose="02000504050000020004" charset="0"/>
                <a:cs typeface="Gotham" panose="02000504050000020004" charset="0"/>
                <a:sym typeface="+mn-ea"/>
              </a:rPr>
              <a:t>Westown</a:t>
            </a:r>
            <a:r>
              <a:rPr lang="en-US" sz="1100" dirty="0">
                <a:latin typeface="Gotham" panose="02000504050000020004" charset="0"/>
                <a:cs typeface="Gotham" panose="02000504050000020004" charset="0"/>
                <a:sym typeface="+mn-ea"/>
              </a:rPr>
              <a:t> Gallery, Surabaya (04 Oktober 2019)</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@speakforlife.id x @rizqianiputriberbagi Strategi Public Speakinguntuk Bank Mandiri Jember, Probolinggo, Lumajang, Situbondo, Bondowoso, Banyuwangi, di Hotel Dafam Lotus, Jember (5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Temu Bisnis dan Forum Investasi Kelautan dan Perikanan 2019: Memanfaatkan Teknologi untuk UMKM Kelautan dan Perikanan yang Kreatif, Inovatif, dan Berdaya Saing at Bromo Park Hotel, Probolinggo (10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Konsultasi Publik: Studi Pendahuluan KPBU (Kerjasama Pemerintah dan Badan Usaha) di Lingkungan Pusat Pengembangan SDM Perhubungan, Kementerian Perhubungan Republik Indonesia at Santika Premiere Hotel Gubeng, Surabaya (11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Opening Ceremony 6th Indonesian Fire &amp; Rescue Competition at STPI Curug, Tangerang, Banten (12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Magic Diamond Workshop &amp; Origami Class with @origamineid at @grahanatura Surabaya (13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Launching Aplikasi Siap Setting at PJBS Head Office, Sidoarjo (14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Firefighter Nite at STPI Curug, Tangerang, Banten (15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Private Talk Gathering Grand Sungkono Lagoon with Bank Mandiri at Luwuk Banggai, Central Sulawesi (17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Closing Ceremony of 6th IFRC 2019 at STPI Curug, Tangerang, Banten (19 Oktober 2019)</a:t>
            </a:r>
          </a:p>
          <a:p>
            <a:pPr marL="288290" indent="-288290" fontAlgn="auto">
              <a:lnSpc>
                <a:spcPct val="90000"/>
              </a:lnSpc>
              <a:spcAft>
                <a:spcPts val="600"/>
              </a:spcAft>
              <a:buFont typeface="+mj-lt"/>
              <a:buAutoNum type="arabicPeriod" startAt="111"/>
            </a:pPr>
            <a:r>
              <a:rPr lang="en-US" sz="1100" b="0">
                <a:latin typeface="Gotham" panose="02000504050000020004" charset="0"/>
                <a:cs typeface="Gotham" panose="02000504050000020004" charset="0"/>
              </a:rPr>
              <a:t>Malam Pisah Sambut Wakapolda Jatim, dari Irjen Pol. Tony Harmanto kepada Brigjend Pol. Djamaludin, at Dyandra Convention Hall, Surabaya (21 Oktober 2019)</a:t>
            </a:r>
          </a:p>
        </p:txBody>
      </p:sp>
      <p:sp>
        <p:nvSpPr>
          <p:cNvPr id="3" name="Text Box 2"/>
          <p:cNvSpPr txBox="1"/>
          <p:nvPr/>
        </p:nvSpPr>
        <p:spPr>
          <a:xfrm>
            <a:off x="6480000" y="360000"/>
            <a:ext cx="4500000" cy="5430717"/>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Live Abundantly Property Talk Series with @dbsbankid at JW Marriott Hotel, Surabaya (Oktober 22nd,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The Magnificent Show by @ririsghofir.official at Venetian Lobby of @grandsungkonolagoon, Surabaya (23 Oktober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Untuk Direktorat Jenderal Administrasi Hukum Umum Kementerian Hukum dan Hak Asasi Manusia Republik Indonesia dalam rangkaian Legal Expo 2019 at Plaza Semanggi, Jakarta (Oktober 24th,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Bersama Fresh Consultant (PT. Fresh Galang Mandiri) untuk berbagi pengalaman dan strategi Public Speaking: In House Training Upskilling Public Speaking untuk Kantor Perwakilan Bank Indonesia Propinsi Sumatra Barat at Marriott Yogyakarta Hotel (Oktober 26th,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Berbagi pengalaman dan strategi Public Speaking kepada Persatuan Dharma Wanita at Kantor Biro Administrasi Pembangunan Sekretariat Daerah Propinsi Jawa Timur (Oktober 28th,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Musyawarah Nasional ASPERDA at Singgasana Hotel, Surabaya (Oktober 29th,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Moderator for PJB TALKS: PJB Transformation Agent's Learning and Knowledge Sharing at PJB Head Office, Surabaya (13th November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Grand Sungkono Lagoon Private Dinner Talk with Bank Mandiri at Allium Hotel Cepu, Blora (November 14th, 2019)</a:t>
            </a:r>
          </a:p>
          <a:p>
            <a:pPr marL="288290" indent="-288290" fontAlgn="auto">
              <a:lnSpc>
                <a:spcPct val="90000"/>
              </a:lnSpc>
              <a:spcAft>
                <a:spcPts val="600"/>
              </a:spcAft>
              <a:buFont typeface="+mj-lt"/>
              <a:buAutoNum type="arabicPeriod" startAt="121"/>
            </a:pPr>
            <a:r>
              <a:rPr lang="en-US" sz="1100">
                <a:latin typeface="Gotham" panose="02000504050000020004" charset="0"/>
                <a:cs typeface="Gotham" panose="02000504050000020004" charset="0"/>
                <a:sym typeface="+mn-ea"/>
              </a:rPr>
              <a:t>Temu Bisnis dan Forum Investasi Kelautan dan Perikanan 2019: Memanfaatkan Teknologi untuk UMKM Kelautan dan Perikanan yang Kreatif, Inovatif, dan Berdaya Saing at Dyandra Convention Center, Surabaya (19 November 2019)</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Chrimacore Dinner Gathering: Build a Leading and Trusted Investment with Totalindo est. 1995 at Sheraton Hotel, Surabaya (19 November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Together with @onnypratamamc for Perbanas Alumni Gathering: Have Fun Go Mad at Grha Mahameru, Surabaya (20 November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Ekspor Raya Hasil Perikanan 2019 dan Dialog Menteri Kelautan dan Perikanan RI @edhy.prabowo bersama Pelaku Usaha at Pelabuhan Teluk Lamong, Surabaya (22 November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@crystallurebywardah Launch Event &amp; Talkshow: the Greatest Glowing Skin at Matahari Pakuwon Mall, Surabaya (23 November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Gramedia Science Day 2019 fully supported by Hello Panda and Bank BTN at Universitas Negeri Malang (24 November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Health Talk: Metabolic Syndrome dan Penanganannya, bersama @siloamhospitals Surabaya at @danoracf_id @praxiscbd (28 November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Moderator Sosialisasi Akses Keuangan Syariah dalam Mendukung Program One Pesantren One Product (OPOP), persembahan Dinas Koperasi dan UKM Propinsi Jawa Timur, di JX International, Surabaya (30 November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@crystallurebywardah Launch Event &amp; Talkshow: the Greatest Glowing Skin with dr. @irmadita SpKK and @doktervanda at Matahari Department Store, Surabaya Plaza (1 Desember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Communication Summit 2019 PT. Angkasa Pura I at Mercure Hotel, Banjarmasin (5-6 Desember 2019)</a:t>
            </a:r>
          </a:p>
          <a:p>
            <a:pPr marL="288290" indent="-288290" fontAlgn="auto">
              <a:lnSpc>
                <a:spcPct val="90000"/>
              </a:lnSpc>
              <a:spcAft>
                <a:spcPts val="600"/>
              </a:spcAft>
              <a:buFont typeface="+mj-lt"/>
              <a:buAutoNum type="arabicPeriod" startAt="130"/>
            </a:pPr>
            <a:r>
              <a:rPr lang="en-US" sz="1100" b="0">
                <a:latin typeface="Gotham" panose="02000504050000020004" charset="0"/>
                <a:cs typeface="Gotham" panose="02000504050000020004" charset="0"/>
              </a:rPr>
              <a:t>For Endah and Arya wedding reception, at Imperial Palace Grand Ballroom, Surabaya (07 Desember 2019)</a:t>
            </a:r>
          </a:p>
        </p:txBody>
      </p:sp>
      <p:sp>
        <p:nvSpPr>
          <p:cNvPr id="3" name="Text Box 2"/>
          <p:cNvSpPr txBox="1"/>
          <p:nvPr/>
        </p:nvSpPr>
        <p:spPr>
          <a:xfrm>
            <a:off x="6480000" y="360000"/>
            <a:ext cx="4500000" cy="3600986"/>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40"/>
            </a:pPr>
            <a:r>
              <a:rPr lang="en-US" sz="1100">
                <a:latin typeface="Gotham" panose="02000504050000020004" charset="0"/>
                <a:cs typeface="Gotham" panose="02000504050000020004" charset="0"/>
                <a:sym typeface="+mn-ea"/>
              </a:rPr>
              <a:t>The Opening and Press Conference of Four Points by Sheraton Pakuwon Indah, Surabaya (08 Desember 2019)</a:t>
            </a:r>
          </a:p>
          <a:p>
            <a:pPr marL="288290" indent="-288290" fontAlgn="auto">
              <a:lnSpc>
                <a:spcPct val="90000"/>
              </a:lnSpc>
              <a:spcAft>
                <a:spcPts val="600"/>
              </a:spcAft>
              <a:buFont typeface="+mj-lt"/>
              <a:buAutoNum type="arabicPeriod" startAt="140"/>
            </a:pPr>
            <a:r>
              <a:rPr lang="en-US" sz="1100">
                <a:latin typeface="Gotham" panose="02000504050000020004" charset="0"/>
                <a:cs typeface="Gotham" panose="02000504050000020004" charset="0"/>
                <a:sym typeface="+mn-ea"/>
              </a:rPr>
              <a:t>Christmas Baby Fair with Mom @cinfung, amazing Mom of Ashley and Rachel, at @willowbabyshop Citraland, Surabaya (10 Desember 2019)</a:t>
            </a:r>
          </a:p>
          <a:p>
            <a:pPr marL="288290" indent="-288290" fontAlgn="auto">
              <a:lnSpc>
                <a:spcPct val="90000"/>
              </a:lnSpc>
              <a:spcAft>
                <a:spcPts val="600"/>
              </a:spcAft>
              <a:buFont typeface="+mj-lt"/>
              <a:buAutoNum type="arabicPeriod" startAt="140"/>
            </a:pPr>
            <a:r>
              <a:rPr lang="en-US" sz="1100">
                <a:latin typeface="Gotham" panose="02000504050000020004" charset="0"/>
                <a:cs typeface="Gotham" panose="02000504050000020004" charset="0"/>
                <a:sym typeface="+mn-ea"/>
              </a:rPr>
              <a:t>Berbagi cerita seputar Kehumasan bersama kawan-kawan Divisi Partisipasi Masyarakat dan Ketua KPU Kabupaten/Kota se-Jawa Timur at Ayola Sunrise Hotel, Mojokerto (10 Desember 2019)</a:t>
            </a:r>
          </a:p>
          <a:p>
            <a:pPr marL="288290" indent="-288290" fontAlgn="auto">
              <a:lnSpc>
                <a:spcPct val="90000"/>
              </a:lnSpc>
              <a:spcAft>
                <a:spcPts val="600"/>
              </a:spcAft>
              <a:buFont typeface="+mj-lt"/>
              <a:buAutoNum type="arabicPeriod" startAt="140"/>
            </a:pPr>
            <a:r>
              <a:rPr lang="en-US" sz="1100">
                <a:latin typeface="Gotham" panose="02000504050000020004" charset="0"/>
                <a:cs typeface="Gotham" panose="02000504050000020004" charset="0"/>
                <a:sym typeface="+mn-ea"/>
              </a:rPr>
              <a:t>Together with @daninsibilo for Industry Partner Gathering of @kidzaniasurabaya at @lave_sungkono Lagoon Avenue Sungkono Mall, Surabaya (11 Desember 2019)</a:t>
            </a:r>
          </a:p>
          <a:p>
            <a:pPr marL="288290" indent="-288290" fontAlgn="auto">
              <a:lnSpc>
                <a:spcPct val="90000"/>
              </a:lnSpc>
              <a:spcAft>
                <a:spcPts val="600"/>
              </a:spcAft>
              <a:buFont typeface="+mj-lt"/>
              <a:buAutoNum type="arabicPeriod" startAt="140"/>
            </a:pPr>
            <a:r>
              <a:rPr lang="en-US" sz="1100">
                <a:latin typeface="Gotham" panose="02000504050000020004" charset="0"/>
                <a:cs typeface="Gotham" panose="02000504050000020004" charset="0"/>
                <a:sym typeface="+mn-ea"/>
              </a:rPr>
              <a:t>Sharing public speaking experience to Mitsubishi Motors East Java and Bali team at Mitsubishi Sun Motor, Surabaya (14 Desember 2019)</a:t>
            </a:r>
          </a:p>
          <a:p>
            <a:pPr marL="288290" indent="-288290" fontAlgn="auto">
              <a:lnSpc>
                <a:spcPct val="90000"/>
              </a:lnSpc>
              <a:spcAft>
                <a:spcPts val="600"/>
              </a:spcAft>
              <a:buFont typeface="+mj-lt"/>
              <a:buAutoNum type="arabicPeriod" startAt="140"/>
            </a:pPr>
            <a:r>
              <a:rPr lang="en-US" sz="1100">
                <a:latin typeface="Gotham" panose="02000504050000020004" charset="0"/>
                <a:cs typeface="Gotham" panose="02000504050000020004" charset="0"/>
                <a:sym typeface="+mn-ea"/>
              </a:rPr>
              <a:t>Nadia and Summalaras Wedding Reception at Graha Samudra Bumimoro, Surabaya (14 Desember 2019)</a:t>
            </a:r>
          </a:p>
          <a:p>
            <a:pPr marL="288290" indent="-288290" fontAlgn="auto">
              <a:lnSpc>
                <a:spcPct val="90000"/>
              </a:lnSpc>
              <a:spcAft>
                <a:spcPts val="600"/>
              </a:spcAft>
              <a:buFont typeface="+mj-lt"/>
              <a:buAutoNum type="arabicPeriod" startAt="140"/>
            </a:pPr>
            <a:r>
              <a:rPr lang="en-US" sz="1100">
                <a:latin typeface="Gotham" panose="02000504050000020004" charset="0"/>
                <a:cs typeface="Gotham" panose="02000504050000020004" charset="0"/>
                <a:sym typeface="+mn-ea"/>
              </a:rPr>
              <a:t>Nu Year Eve Celebration: Welcoming 2020 at @fourpointssurabaya (Desember 31st, 2019)</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Press Conference Pemilihan Unit Westown View by PT. PP Properti, Tbk, at Grand City Convex, Surabaya (12012018)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DIY Workshop with Avian Brands at Depo Bangunan Sidoarjo (14012018)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New Year Celebration with CIMB Niaga at Klaska Residence Marketing Gallery, Surabaya (18012018)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Economic Update: Strategi dan Peluang Bisnis 2018 presented by Intiland and supported by SmartFM at Spazio Hall, Surabaya (19012018)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DIY Workshop with Avian Brands at Depo Bangunan Sidoarjo (20012018)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Festival Keimigrasian 2018 at National Monument, Jakarta (21012018)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Family Gathering 2018 PT. Dharma Lautan Utama at Santika Premiere Slipi Hotel, Jakarta (21012018)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Dealer Gathering BFI Finance: Sobat BFI, Kita Bisa Kita Luar Biasa at Luminor Hotel, Surabaya (24012018)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Morning Boost Surabaya with L'occitane and her world Magazine at Sheraton Hotel, Surabaya (27012018)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Dinner Gathering of BPJS Ketenagakerjaan at Shangrila Hotel, Surabaya (27012018)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Green Garden Workshop with #MonkeyStoneat Graha Golf by Intiland, Surabaya (28012018)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Exclusive Agent Gathering 'Power Talk with Didik Madani' by Klaska Residence, member of SinarMas Land at Grand City Convention Hall, Surabaya (01022018)</a:t>
            </a:r>
          </a:p>
        </p:txBody>
      </p:sp>
      <p:sp>
        <p:nvSpPr>
          <p:cNvPr id="3" name="Text Box 2"/>
          <p:cNvSpPr txBox="1"/>
          <p:nvPr/>
        </p:nvSpPr>
        <p:spPr>
          <a:xfrm>
            <a:off x="6480000" y="360000"/>
            <a:ext cx="4500000" cy="5202963"/>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Annual Meeting Airport Operation Group PT. Angkasa Pura I (Persero) 2018: Enhancement Performance towards World Class Operation at Best Western Papilio Hotel, Surabaya (06022018 &amp; 08022018)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Rapat Kerja Evaluasi Program Administrasi Hukum Umum Kemenkumham RI Tahun Anggaran 2017: to be Professional with Integrity, at R Hotel Rancamaya, Bogor (07022018)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Beauty Talk: Beauty &amp; Plastic Surgery, What Should I know?, by Intiland and RS Onkologi Surabaya, at Spazio, Surabaya (08022018)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DIY Workshop with Avian Brands at Depo Bangunan Sidoarjo (10022018)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Perayaan HUT ke-80 Ibu Hj. Soetartini Soekarno at Wyndham Hotel, Surabaya (1002018)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Sweet Treat Valentine: Buttercream Cake Kids Workshop by Intiland and Tirotti Bakery at Penthouse Sumatra36 Apartment, Surabaya (11022018)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Share and Love to Speak at Grand Inna Tunjungan, Surabaya (17022018)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5 Strategies of Tax Saving in 2018 with Dedy Sidharta, SE, BKP, CFP by Intiland and Bank Mandiri at BonCafe, Surabaya (20022018)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Economic Update: Strategi Digital Pemacu Pertumbuhan Bisnis 2018 with Hasnul Suhaimi, presented by Intiland, fully supported by Smart FM Surabaya, at Spazio, Surabaya (23022018)</a:t>
            </a:r>
          </a:p>
          <a:p>
            <a:pPr marL="228600" indent="-228600" fontAlgn="auto">
              <a:lnSpc>
                <a:spcPct val="90000"/>
              </a:lnSpc>
              <a:spcAft>
                <a:spcPts val="600"/>
              </a:spcAft>
              <a:buFont typeface="+mj-lt"/>
              <a:buAutoNum type="arabicPeriod" startAt="13"/>
            </a:pPr>
            <a:r>
              <a:rPr lang="en-US" sz="1100">
                <a:latin typeface="Gotham" panose="02000504050000020004" charset="0"/>
                <a:cs typeface="Gotham" panose="02000504050000020004" charset="0"/>
                <a:sym typeface="+mn-ea"/>
              </a:rPr>
              <a:t>DIY Workshop with Avian Brands at Depo Bangunan Sidoarjo (24022018-25022018)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Seminar 5 Strategies of Tax Saving in 2018 with Dedy Sidharta by Intiland, and fully supported by Permata Bank, at Kurnia Restaurant, Pasuruan (27022018)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Market Outlook 2018 by Panin Asset Management @reksadana.panin at Shangrila Hotel, Surabaya (28022018)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East Java Fashion Tendance 2018 at Ciputra World, Surabaya (01032018-04032018)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Saturday Brunch Manulife Community Club presented by @manulife_id, fully supported by @979femaleradio, at Noach Cafe, Surabaya (03032018)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Golden Prosperity Celebration by Sinarmas Land at Klaska Residence Marketing Gallery, Surabaya (08032018)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Bayer Vetducation Day 2018 by PT. Bayer Indonesia and fully supported by PT. Sumber Bina Makmur and Perhimpunan Dokter Hewan Indonesia (PDHI) at Grand Sheraton Hotel Gandaria City, Jakarta (12032018)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Hidup Sehat dengan Deteksi Dini Jantung Koroner with dr. Meity Ardiana, SpJP, by Intiland, supported by National Hospital, at Graha Golf Club House, Surabaya (14032018)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Christina Brennan on Motherhood: Better Body after ChildBirth at @grahagolf show unit, Surabaya (19032018)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Collabro Business Gathering: Strategi Jitu Penyelesaian Sengketa Tanah di Era Milenial at Spazio Hall, Surabaya (21032018)</a:t>
            </a:r>
          </a:p>
          <a:p>
            <a:pPr marL="288290" indent="-288290" fontAlgn="auto">
              <a:lnSpc>
                <a:spcPct val="90000"/>
              </a:lnSpc>
              <a:spcAft>
                <a:spcPts val="600"/>
              </a:spcAft>
              <a:buFont typeface="+mj-lt"/>
              <a:buAutoNum type="arabicPeriod" startAt="23"/>
            </a:pPr>
            <a:r>
              <a:rPr lang="en-US" sz="1100" b="0">
                <a:latin typeface="Gotham" panose="02000504050000020004" charset="0"/>
                <a:cs typeface="Gotham" panose="02000504050000020004" charset="0"/>
              </a:rPr>
              <a:t>Special Gala Dinner: Hunian Juara di Surabaya Barat, presented by Westown View PT. PP Properti, Tbk, and supported by UProperti Indonesia at Gajah Mada Hotel, Lumajang (22032018)</a:t>
            </a:r>
          </a:p>
        </p:txBody>
      </p:sp>
      <p:sp>
        <p:nvSpPr>
          <p:cNvPr id="3" name="Text Box 2"/>
          <p:cNvSpPr txBox="1"/>
          <p:nvPr/>
        </p:nvSpPr>
        <p:spPr>
          <a:xfrm>
            <a:off x="6480000" y="360000"/>
            <a:ext cx="4500000" cy="5507662"/>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Cinfung on Motherhood: Quality Time with Kids at @grahagolf show unit, Surabaya (23032018)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Indonesia Economic Update: Opportunities and Challenges in 2018 with Sigit Pramono (Chairman of Indonesia Institute for Corporate Directorship &amp; Wakil Ketua Umum Kadin Indonesia), presented by @grahanatura Intiland, supported by @smartfmsurabaya at @spaziosby Surabaya (23032018)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ASI, Wujud Kasih Sayang Ibu, an intimate talkshow with dr. Nur Aisyah Widjaja, SpA. (K) from Husada Utama Hospital, and Celebrity Mom @sonyafatmala by @motherbabyind and @tommeetippeeid at Amboja Bistro, Surabaya (24032018)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Health Talkshow on Next Model Search 2018 at Tunjungan Plaza, Surabaya (24032018)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DIY Workshop with Avian Brands at Depo Bangunan Sidoarjo (25032018-08042018)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Tyo and Evi's Love Celebration at Majapahit Hotel, Surabaya (25032018)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Family Gathering 2018 PT. Terminal Petikemas Surabaya 'Make it B19th: Menjadi Besar untuk Memenangkan Tantangan' at The Rich Jogja Hotel, Yogyakarta (30032018)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Intiland Sales Campaign and Soft Launching Graha Natura New Cluster at Spazio Hall, Surabaya (04042018)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Family Gathering 2018 PT. Terminal Petikemas Surabaya 'Make it B19th: Menjadi Besar untuk Memenangkan Tantangan' at The Rich Jogja Hotel, Yogyakarta (06042018)</a:t>
            </a:r>
          </a:p>
          <a:p>
            <a:pPr marL="228600" indent="-228600" fontAlgn="auto">
              <a:lnSpc>
                <a:spcPct val="90000"/>
              </a:lnSpc>
              <a:spcAft>
                <a:spcPts val="600"/>
              </a:spcAft>
              <a:buFont typeface="+mj-lt"/>
              <a:buAutoNum type="arabicPeriod" startAt="33"/>
            </a:pPr>
            <a:r>
              <a:rPr lang="en-US" sz="1100">
                <a:latin typeface="Gotham" panose="02000504050000020004" charset="0"/>
                <a:cs typeface="Gotham" panose="02000504050000020004" charset="0"/>
                <a:sym typeface="+mn-ea"/>
              </a:rPr>
              <a:t>Andrew and Ivana Wedding Party at Harris Hotel &amp; Convention, Malang (08042018)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Forum Account Management 2018 Telkom Regional V at Telkom Indonesia Divre 5, Surabaya (10042018)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Product Knowledge of Tierra, the newest project by Intiland, at Ballroom 89 Ciputra World, Surabaya (11042018)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Maksimalkan Investasi Properti di Tahun Anjing Tanah, by Intiland, supported by Bank Mandiri at Majapahit Hotel, Surabaya (12042018)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Family Gathering 2018 PT. Terminal Petikemas Surabaya 'Make it B19th: Menjadi Besar untuk Memenangkan Tantangan' at The Rich Jogja Hotel, Yogyakarta (13042018)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Education Seminar 'Education should be Entertaining, as Entertainment should be Educating' and Tenant Gathering at Marketing Office Grand Sungkono Lagoon, Surabaya (17042018)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Forum Diskusi Menjawab Tantangan Konstruksi pada PT. PLN (Persero) Regional Jawa Timur, Bali, &amp; Nusa Tenggara at Mercure Hotel, Surabaya (18042018)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Special Gala Dinner Investor Gathering with Westown View by PP Properti, supported by UProperty Indonesia at Aston Hotel, Madiun (19042018)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Family Gathering 2018 PT. Terminal Petikemas Surabaya 'Make it B19th: Menjadi Besar untuk Memenangkan Tantangan' at The Rich Jogja Hotel, Yogyakarta (20042018)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'Melukis Pake No Drop' by Avian Brands at Depo Bangunan, Gedangan, Sidoarjo (22042018)</a:t>
            </a:r>
          </a:p>
          <a:p>
            <a:pPr marL="288290" indent="-288290" fontAlgn="auto">
              <a:lnSpc>
                <a:spcPct val="90000"/>
              </a:lnSpc>
              <a:spcAft>
                <a:spcPts val="600"/>
              </a:spcAft>
              <a:buFont typeface="+mj-lt"/>
              <a:buAutoNum type="arabicPeriod" startAt="43"/>
            </a:pPr>
            <a:r>
              <a:rPr lang="en-US" sz="1100" b="0">
                <a:latin typeface="Gotham" panose="02000504050000020004" charset="0"/>
                <a:cs typeface="Gotham" panose="02000504050000020004" charset="0"/>
              </a:rPr>
              <a:t>Peringatan Hari Kartini: Wanita-wanita Tangguh Pendamping dan Pembimbing Keluarga oleh Paguyuban Sandyakara Murti Gapasdap Jawa Timur at Nur Pacific Gubeng Restaurant, Surabaya (24042018)</a:t>
            </a:r>
          </a:p>
        </p:txBody>
      </p:sp>
      <p:sp>
        <p:nvSpPr>
          <p:cNvPr id="3" name="Text Box 2"/>
          <p:cNvSpPr txBox="1"/>
          <p:nvPr/>
        </p:nvSpPr>
        <p:spPr>
          <a:xfrm>
            <a:off x="6480000" y="360000"/>
            <a:ext cx="4500000" cy="5127558"/>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Luxurious Gala Dinner 'Best Investment in Surabaya' with Grand Sungkono Lagoon by PP Properti, at SwisBelin Hotel, Tarakan, North Kalimantan (26042018)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DIY Workshop with Avian Brands: 'Melukis Pake No Drop' at Depo Bangunan Sidoarjo (28042018-29042018)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The Wedding Reception of Cornelia and Yohanes at Graha Samudra Bumimoro, Surabaya (29042018)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Magelang Fair 2018 with Direktorat Jenderal Administrasi Hukum Umum Kementerian Hukum dan HAM Republik Indonesia at Alun-alun Kota Magelang (03052018)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Debat Publik Pertama Pasangan Calon Bupati dan Wakil Bupati Lamandau 2018 at Lantang Torang, Lamandau, Central Kalimantan (07052018)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Ground Breaking, Launching e-Kinerja &amp; DS3 Polresta Sidoarjo at Cemengkalang, Sidoarjo (08052018)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Intimate Gathering: Smart Choice for Bright Investment, presented by PT. PP Properti Tbk, supported by UProperty, at Griptha Hotel, Kudus (09052018)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Asian Food Channel Panasonic Cooking: Family Kitchen with Sherson Season 4 Premiere Event at Grand Atrium Pakuwon Mall, Surabaya (12052018)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Potty Training 101 at Willow Baby &amp; Kids Shop, Surabaya (19052018)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VIP Talkshow: Economic and Property Outlook with Bank Mandiri at Aston Hotel, Manado (21052018)</a:t>
            </a:r>
          </a:p>
          <a:p>
            <a:pPr marL="228600" indent="-228600" fontAlgn="auto">
              <a:lnSpc>
                <a:spcPct val="90000"/>
              </a:lnSpc>
              <a:spcAft>
                <a:spcPts val="600"/>
              </a:spcAft>
              <a:buFont typeface="+mj-lt"/>
              <a:buAutoNum type="arabicPeriod" startAt="53"/>
            </a:pPr>
            <a:r>
              <a:rPr lang="en-US" sz="1100">
                <a:latin typeface="Gotham" panose="02000504050000020004" charset="0"/>
                <a:cs typeface="Gotham" panose="02000504050000020004" charset="0"/>
                <a:sym typeface="+mn-ea"/>
              </a:rPr>
              <a:t>Health Talk: Knee Injures in Sport with dr. Pramono Ari Wibowo, Sp.OT. by Intiland &amp; National Hospital at Tierra Marketing Gallery, Surabaya (23052018)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Strategi Mendatangkan Investor melalui IPO with Nicky Hogan (Direktur Pengembangan Bisnis Bursa Efek Indonesia), presented by Intiland, supported by Smart FM, Sonora Surabaya and Spazio Tower, at Spazio Surabaya (24052018)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Investor Gathering with Westown View by PP Properti, supported by Mandiri Bank, at Aston Hotel, Madiun (30052018)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Economic Update: Indonesia Emerging Market and Consumer Trend with Yongky Susilo [Executive Director of The Nielsen Indonesia] presented by The Rosebay Intiland, supported by Smart FM, Sonora Surabaya and Jamoe Iboe, at Spazio Surabaya (31052018)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PLN Peduli: Penanaman 32000 Pohon Serentak di Seluruh Indonesia, at Taman Harmoni Keputih, Surabaya (05062018)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Safari Ramadhan 2018: Tasyakuran COD GT #1 Grati Peaker Extension Project 450 MW at PLTGU Grati, Pasuruan (06062018)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Investor Gathering with Westown View by PT. PP Properti Tbk at Golden Tulip Jineng Resort Hotel Denpasar, Bali (07062018)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Gebyar Lelang Willow 2018 [Willow 4th Anniversary] at Willow Citraland, Surabaya (09062018)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Nonton Siaran Langsung Piala Dunia 2018 bareng TransMedia at TransMart Rungkut, Surabaya (14062018-15072018)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Wedding Reception of Ade &amp; Nino at Shamrock Grand Ballroom MG Setos Hotel, Semarang (24062018)</a:t>
            </a:r>
          </a:p>
          <a:p>
            <a:pPr marL="288290" indent="-288290" fontAlgn="auto">
              <a:lnSpc>
                <a:spcPct val="90000"/>
              </a:lnSpc>
              <a:spcAft>
                <a:spcPts val="600"/>
              </a:spcAft>
              <a:buFont typeface="+mj-lt"/>
              <a:buAutoNum type="arabicPeriod" startAt="64"/>
            </a:pPr>
            <a:r>
              <a:rPr lang="en-US" sz="1100" b="0">
                <a:latin typeface="Gotham" panose="02000504050000020004" charset="0"/>
                <a:cs typeface="Gotham" panose="02000504050000020004" charset="0"/>
              </a:rPr>
              <a:t>Ground Breaking and Product Knowledge Westown View at Grand Ballroom Grand City Mall &amp; Convex, Surabaya (03072018)</a:t>
            </a:r>
          </a:p>
        </p:txBody>
      </p:sp>
      <p:sp>
        <p:nvSpPr>
          <p:cNvPr id="3" name="Text Box 2"/>
          <p:cNvSpPr txBox="1"/>
          <p:nvPr/>
        </p:nvSpPr>
        <p:spPr>
          <a:xfrm>
            <a:off x="6480000" y="360000"/>
            <a:ext cx="4500000" cy="5813899"/>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DIY Workshop with Avian Brands at Depo Bangunan Sidoarjo (07072018-15072018)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Catatan Najwa: Milyuner Visioner bersama Irwan Hidayat (Presiden Direktur PT. Sido Muncul), Achmad Zaky (CEO dan Founder BukaLapak), dan William Tanuwijaya (CEO dan Founder Tokopedia) at Spazio Hall, Surabaya (12072018)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Maxi Peel Micro Exfoliant Fluid Media &amp; Blogger Gathering at Four Points by Sheraton Hotel, Surabaya (15072018)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Rumah Sakit Orthopedi dan Traumatologi Surabaya Peduli Anak CTEV at Four Points by Sheraton Hotel, Surabaya (22072018)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Dialog Khusus 'Tantangan Polisi Era Kini' bersama TV9 at Universitas Islam Malang (21072018)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Tasyakuran Gedung Kantor Bani Perwakilan Surabaya at Jln. Ketintang Baru VIII/10, Surabaya (25072018)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Dinner Gathering with Intiland at Vision Vista, Lumajang (26072018)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Seminar Saham 'Strategi Investasi Saham: Pasti Untung, Risiko Kecil' bersama Ellen Mei di Spazio Hall, Surabaya (27072018)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Pesta Kopi Mandiri: Semarak Kopi Nusantara at Surabaya Town Square (Juli 28th, 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Ngecat Bareng Avian Brands at Depo Bangunan, Sidoarjo(Juli 29th, 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Saatnya UKM Sukses Finansial dan Usaha:Kelola Keuangan untuk Pengembangan Usahaat Oh Cafe, Surabaya (31072018)</a:t>
            </a:r>
          </a:p>
          <a:p>
            <a:pPr marL="228600" indent="-228600" fontAlgn="auto">
              <a:lnSpc>
                <a:spcPct val="90000"/>
              </a:lnSpc>
              <a:spcAft>
                <a:spcPts val="600"/>
              </a:spcAft>
              <a:buFont typeface="+mj-lt"/>
              <a:buAutoNum type="arabicPeriod" startAt="74"/>
            </a:pPr>
            <a:r>
              <a:rPr lang="en-US" sz="1100">
                <a:latin typeface="Gotham" panose="02000504050000020004" charset="0"/>
                <a:cs typeface="Gotham" panose="02000504050000020004" charset="0"/>
                <a:sym typeface="+mn-ea"/>
              </a:rPr>
              <a:t>Public Relations Meeting and Gathering 2018:Sinergi &amp; Kolaborasi Membangun Reputasi Korporasi PT. Angkasa Pura I (Persero) at Claro Hotel, Makassar(02-03082018)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Ngecat Bareng Avian Brands at Depo Bangunan, Sidoarjo(Agustus 4th,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The Wedding Celebration of Dani and Elisa at Swiss-Belinn Manyar Hotel, Surabaya(Agustus 5th,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Temu Mitra Djarum: Satu Semangat, Satu Keluargaat JW Marriott Hotel, Surabaya(Agustus 9th,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Akad Nikah &amp; Wedding Reception of Nabila &amp; Ksatryaat Graha YKP Surabaya(Agustus 11th,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Kids Fashion Arcade 2018 'Future Me'at Ciputra World, Surabaya(Agustus 11 to 12,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Economic and Property Outlook 2018presented by Intiland and Bank Mandiriat Sumatra36 Apartment, Surabaya(Agustus 14th,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Pemilihan NUP Westown View ApartmentSandbridge Towerat GrandCity Ballroom, Surabaya(Agustus 15th,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Speak for Life Indonesia for Sharing Public Speaking Experiences in One day Personal Branding and Public Speaking Workshop for National Frontliner Championship 2018 Bank Mandiri Region VIII/Jawa 3at Menara Mandiri, Surabaya(Agustus 18,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Priority Gathering presented by Grand Sungkono Lagoon supported by Bank Mandiriat Dafam Lotus Hotel, Jember(Agustus 23rd,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Speak for Life Indonesia for Sharing Public Speaking Experiences to Service Assurance Staff Bank BTN Kanwil III Surabaya at Santika Premier Hotel, Surabaya(Agustus 24th, 2018)</a:t>
            </a:r>
          </a:p>
          <a:p>
            <a:pPr marL="288290" indent="-288290" fontAlgn="auto">
              <a:lnSpc>
                <a:spcPct val="90000"/>
              </a:lnSpc>
              <a:spcAft>
                <a:spcPts val="600"/>
              </a:spcAft>
              <a:buFont typeface="+mj-lt"/>
              <a:buAutoNum type="arabicPeriod" startAt="86"/>
            </a:pPr>
            <a:r>
              <a:rPr lang="en-US" sz="1100" b="0">
                <a:latin typeface="Gotham" panose="02000504050000020004" charset="0"/>
                <a:cs typeface="Gotham" panose="02000504050000020004" charset="0"/>
              </a:rPr>
              <a:t>Hollywood Stars Night BPJS Ketenagakerjaan Kanwil Jawa Timur &amp; Kalimantanat Sheraton Surabaya Hotel &amp; Tower (Agustus 25th, 2018)</a:t>
            </a:r>
          </a:p>
        </p:txBody>
      </p:sp>
      <p:sp>
        <p:nvSpPr>
          <p:cNvPr id="3" name="Text Box 2"/>
          <p:cNvSpPr txBox="1"/>
          <p:nvPr/>
        </p:nvSpPr>
        <p:spPr>
          <a:xfrm>
            <a:off x="6480000" y="360000"/>
            <a:ext cx="4500000" cy="5279907"/>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97"/>
            </a:pPr>
            <a:r>
              <a:rPr lang="en-US" sz="1100" dirty="0" err="1">
                <a:latin typeface="Gotham" panose="02000504050000020004" charset="0"/>
                <a:cs typeface="Gotham" panose="02000504050000020004" charset="0"/>
                <a:sym typeface="+mn-ea"/>
              </a:rPr>
              <a:t>Resepsi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Ngunduh</a:t>
            </a:r>
            <a:r>
              <a:rPr lang="en-US" sz="1100" dirty="0">
                <a:latin typeface="Gotham" panose="02000504050000020004" charset="0"/>
                <a:cs typeface="Gotham" panose="02000504050000020004" charset="0"/>
                <a:sym typeface="+mn-ea"/>
              </a:rPr>
              <a:t> Mantu Imam &amp; </a:t>
            </a:r>
            <a:r>
              <a:rPr lang="en-US" sz="1100" dirty="0" err="1">
                <a:latin typeface="Gotham" panose="02000504050000020004" charset="0"/>
                <a:cs typeface="Gotham" panose="02000504050000020004" charset="0"/>
                <a:sym typeface="+mn-ea"/>
              </a:rPr>
              <a:t>Dettaat</a:t>
            </a:r>
            <a:r>
              <a:rPr lang="en-US" sz="1100" dirty="0">
                <a:latin typeface="Gotham" panose="02000504050000020004" charset="0"/>
                <a:cs typeface="Gotham" panose="02000504050000020004" charset="0"/>
                <a:sym typeface="+mn-ea"/>
              </a:rPr>
              <a:t> Golden City Ballroom, Surabaya(Agustus 26th,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Sharing MC Experiences in Sing Your Mind: Table Talk - An Intimate Sharing Session with Amal Bastian at Coffee Toffee </a:t>
            </a:r>
            <a:r>
              <a:rPr lang="en-US" sz="1100" dirty="0" err="1">
                <a:latin typeface="Gotham" panose="02000504050000020004" charset="0"/>
                <a:cs typeface="Gotham" panose="02000504050000020004" charset="0"/>
                <a:sym typeface="+mn-ea"/>
              </a:rPr>
              <a:t>Merr</a:t>
            </a:r>
            <a:r>
              <a:rPr lang="en-US" sz="1100" dirty="0">
                <a:latin typeface="Gotham" panose="02000504050000020004" charset="0"/>
                <a:cs typeface="Gotham" panose="02000504050000020004" charset="0"/>
                <a:sym typeface="+mn-ea"/>
              </a:rPr>
              <a:t>, Surabaya (Agustus 27th,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Grand Shamaya Special </a:t>
            </a:r>
            <a:r>
              <a:rPr lang="en-US" sz="1100" dirty="0" err="1">
                <a:latin typeface="Gotham" panose="02000504050000020004" charset="0"/>
                <a:cs typeface="Gotham" panose="02000504050000020004" charset="0"/>
                <a:sym typeface="+mn-ea"/>
              </a:rPr>
              <a:t>Talkshow'Best</a:t>
            </a:r>
            <a:r>
              <a:rPr lang="en-US" sz="1100" dirty="0">
                <a:latin typeface="Gotham" panose="02000504050000020004" charset="0"/>
                <a:cs typeface="Gotham" panose="02000504050000020004" charset="0"/>
                <a:sym typeface="+mn-ea"/>
              </a:rPr>
              <a:t> Investment in </a:t>
            </a:r>
            <a:r>
              <a:rPr lang="en-US" sz="1100" dirty="0" err="1">
                <a:latin typeface="Gotham" panose="02000504050000020004" charset="0"/>
                <a:cs typeface="Gotham" panose="02000504050000020004" charset="0"/>
                <a:sym typeface="+mn-ea"/>
              </a:rPr>
              <a:t>DownTown'at</a:t>
            </a:r>
            <a:r>
              <a:rPr lang="en-US" sz="1100" dirty="0">
                <a:latin typeface="Gotham" panose="02000504050000020004" charset="0"/>
                <a:cs typeface="Gotham" panose="02000504050000020004" charset="0"/>
                <a:sym typeface="+mn-ea"/>
              </a:rPr>
              <a:t> Wyndham Hotel, Surabaya(Agustus 28th,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Willow Baby Expo 2018at </a:t>
            </a:r>
            <a:r>
              <a:rPr lang="en-US" sz="1100" dirty="0" err="1">
                <a:latin typeface="Gotham" panose="02000504050000020004" charset="0"/>
                <a:cs typeface="Gotham" panose="02000504050000020004" charset="0"/>
                <a:sym typeface="+mn-ea"/>
              </a:rPr>
              <a:t>Pakuwon</a:t>
            </a:r>
            <a:r>
              <a:rPr lang="en-US" sz="1100" dirty="0">
                <a:latin typeface="Gotham" panose="02000504050000020004" charset="0"/>
                <a:cs typeface="Gotham" panose="02000504050000020004" charset="0"/>
                <a:sym typeface="+mn-ea"/>
              </a:rPr>
              <a:t> Mall Grand Atrium, Surabaya(Agustus 29th to Sept 2nd, 2018)</a:t>
            </a:r>
          </a:p>
          <a:p>
            <a:pPr marL="288290" indent="-288290" fontAlgn="auto">
              <a:lnSpc>
                <a:spcPct val="90000"/>
              </a:lnSpc>
              <a:spcAft>
                <a:spcPts val="600"/>
              </a:spcAft>
              <a:buFont typeface="+mj-lt"/>
              <a:buAutoNum type="arabicPeriod" startAt="97"/>
            </a:pPr>
            <a:r>
              <a:rPr lang="en-US" sz="1100" dirty="0" err="1">
                <a:latin typeface="Gotham" panose="02000504050000020004" charset="0"/>
                <a:cs typeface="Gotham" panose="02000504050000020004" charset="0"/>
                <a:sym typeface="+mn-ea"/>
              </a:rPr>
              <a:t>Westown</a:t>
            </a:r>
            <a:r>
              <a:rPr lang="en-US" sz="1100" dirty="0">
                <a:latin typeface="Gotham" panose="02000504050000020004" charset="0"/>
                <a:cs typeface="Gotham" panose="02000504050000020004" charset="0"/>
                <a:sym typeface="+mn-ea"/>
              </a:rPr>
              <a:t> View Customer </a:t>
            </a:r>
            <a:r>
              <a:rPr lang="en-US" sz="1100" dirty="0" err="1">
                <a:latin typeface="Gotham" panose="02000504050000020004" charset="0"/>
                <a:cs typeface="Gotham" panose="02000504050000020004" charset="0"/>
                <a:sym typeface="+mn-ea"/>
              </a:rPr>
              <a:t>Gatheringat</a:t>
            </a:r>
            <a:r>
              <a:rPr lang="en-US" sz="1100" dirty="0">
                <a:latin typeface="Gotham" panose="02000504050000020004" charset="0"/>
                <a:cs typeface="Gotham" panose="02000504050000020004" charset="0"/>
                <a:sym typeface="+mn-ea"/>
              </a:rPr>
              <a:t> Gajah Mada Hotel, </a:t>
            </a:r>
            <a:r>
              <a:rPr lang="en-US" sz="1100" dirty="0" err="1">
                <a:latin typeface="Gotham" panose="02000504050000020004" charset="0"/>
                <a:cs typeface="Gotham" panose="02000504050000020004" charset="0"/>
                <a:sym typeface="+mn-ea"/>
              </a:rPr>
              <a:t>Lumajang</a:t>
            </a:r>
            <a:r>
              <a:rPr lang="en-US" sz="1100" dirty="0">
                <a:latin typeface="Gotham" panose="02000504050000020004" charset="0"/>
                <a:cs typeface="Gotham" panose="02000504050000020004" charset="0"/>
                <a:sym typeface="+mn-ea"/>
              </a:rPr>
              <a:t>(September 5th, 2018)</a:t>
            </a:r>
          </a:p>
          <a:p>
            <a:pPr marL="288290" indent="-288290" fontAlgn="auto">
              <a:lnSpc>
                <a:spcPct val="90000"/>
              </a:lnSpc>
              <a:spcAft>
                <a:spcPts val="600"/>
              </a:spcAft>
              <a:buFont typeface="+mj-lt"/>
              <a:buAutoNum type="arabicPeriod" startAt="97"/>
            </a:pPr>
            <a:r>
              <a:rPr lang="en-US" sz="1100" dirty="0" err="1">
                <a:latin typeface="Gotham" panose="02000504050000020004" charset="0"/>
                <a:cs typeface="Gotham" panose="02000504050000020004" charset="0"/>
                <a:sym typeface="+mn-ea"/>
              </a:rPr>
              <a:t>Westown</a:t>
            </a:r>
            <a:r>
              <a:rPr lang="en-US" sz="1100" dirty="0">
                <a:latin typeface="Gotham" panose="02000504050000020004" charset="0"/>
                <a:cs typeface="Gotham" panose="02000504050000020004" charset="0"/>
                <a:sym typeface="+mn-ea"/>
              </a:rPr>
              <a:t> View Customer </a:t>
            </a:r>
            <a:r>
              <a:rPr lang="en-US" sz="1100" dirty="0" err="1">
                <a:latin typeface="Gotham" panose="02000504050000020004" charset="0"/>
                <a:cs typeface="Gotham" panose="02000504050000020004" charset="0"/>
                <a:sym typeface="+mn-ea"/>
              </a:rPr>
              <a:t>Gatheringat</a:t>
            </a:r>
            <a:r>
              <a:rPr lang="en-US" sz="1100" dirty="0">
                <a:latin typeface="Gotham" panose="02000504050000020004" charset="0"/>
                <a:cs typeface="Gotham" panose="02000504050000020004" charset="0"/>
                <a:sym typeface="+mn-ea"/>
              </a:rPr>
              <a:t> Bromo Park Hotel, </a:t>
            </a:r>
            <a:r>
              <a:rPr lang="en-US" sz="1100" dirty="0" err="1">
                <a:latin typeface="Gotham" panose="02000504050000020004" charset="0"/>
                <a:cs typeface="Gotham" panose="02000504050000020004" charset="0"/>
                <a:sym typeface="+mn-ea"/>
              </a:rPr>
              <a:t>Probolinggo</a:t>
            </a:r>
            <a:r>
              <a:rPr lang="en-US" sz="1100" dirty="0">
                <a:latin typeface="Gotham" panose="02000504050000020004" charset="0"/>
                <a:cs typeface="Gotham" panose="02000504050000020004" charset="0"/>
                <a:sym typeface="+mn-ea"/>
              </a:rPr>
              <a:t>(September 7th,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Communication Student Summit 7.0'Influencer Society: Where do you stand in Public Opinion?', a Seminar &amp; </a:t>
            </a:r>
            <a:r>
              <a:rPr lang="en-US" sz="1100" dirty="0" err="1">
                <a:latin typeface="Gotham" panose="02000504050000020004" charset="0"/>
                <a:cs typeface="Gotham" panose="02000504050000020004" charset="0"/>
                <a:sym typeface="+mn-ea"/>
              </a:rPr>
              <a:t>Conferenceat</a:t>
            </a:r>
            <a:r>
              <a:rPr lang="en-US" sz="1100" dirty="0">
                <a:latin typeface="Gotham" panose="02000504050000020004" charset="0"/>
                <a:cs typeface="Gotham" panose="02000504050000020004" charset="0"/>
                <a:sym typeface="+mn-ea"/>
              </a:rPr>
              <a:t> Airlangga University(September 8th,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Wedding Celebration of Yohanes and </a:t>
            </a:r>
            <a:r>
              <a:rPr lang="en-US" sz="1100" dirty="0" err="1">
                <a:latin typeface="Gotham" panose="02000504050000020004" charset="0"/>
                <a:cs typeface="Gotham" panose="02000504050000020004" charset="0"/>
                <a:sym typeface="+mn-ea"/>
              </a:rPr>
              <a:t>Shintaat</a:t>
            </a:r>
            <a:r>
              <a:rPr lang="en-US" sz="1100" dirty="0">
                <a:latin typeface="Gotham" panose="02000504050000020004" charset="0"/>
                <a:cs typeface="Gotham" panose="02000504050000020004" charset="0"/>
                <a:sym typeface="+mn-ea"/>
              </a:rPr>
              <a:t> Alana Hotel, Surabaya(September 8th,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Product Knowledge &amp; Agent </a:t>
            </a:r>
            <a:r>
              <a:rPr lang="en-US" sz="1100" dirty="0" err="1">
                <a:latin typeface="Gotham" panose="02000504050000020004" charset="0"/>
                <a:cs typeface="Gotham" panose="02000504050000020004" charset="0"/>
                <a:sym typeface="+mn-ea"/>
              </a:rPr>
              <a:t>Gathering@springresidence</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by @jasamargapropertiat @gardenpalacehotel, Surabaya(September 12th,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Gramedia x Ritter </a:t>
            </a:r>
            <a:r>
              <a:rPr lang="en-US" sz="1100" dirty="0" err="1">
                <a:latin typeface="Gotham" panose="02000504050000020004" charset="0"/>
                <a:cs typeface="Gotham" panose="02000504050000020004" charset="0"/>
                <a:sym typeface="+mn-ea"/>
              </a:rPr>
              <a:t>SportBACK</a:t>
            </a:r>
            <a:r>
              <a:rPr lang="en-US" sz="1100" dirty="0">
                <a:latin typeface="Gotham" panose="02000504050000020004" charset="0"/>
                <a:cs typeface="Gotham" panose="02000504050000020004" charset="0"/>
                <a:sym typeface="+mn-ea"/>
              </a:rPr>
              <a:t> TO CAMPUS #beraniberinovasi with @yasasinggih &amp; @wizzyofficial_at Airlangga Convention Center Hall </a:t>
            </a:r>
            <a:r>
              <a:rPr lang="en-US" sz="1100" dirty="0" err="1">
                <a:latin typeface="Gotham" panose="02000504050000020004" charset="0"/>
                <a:cs typeface="Gotham" panose="02000504050000020004" charset="0"/>
                <a:sym typeface="+mn-ea"/>
              </a:rPr>
              <a:t>Unair</a:t>
            </a:r>
            <a:r>
              <a:rPr lang="en-US" sz="1100" dirty="0">
                <a:latin typeface="Gotham" panose="02000504050000020004" charset="0"/>
                <a:cs typeface="Gotham" panose="02000504050000020004" charset="0"/>
                <a:sym typeface="+mn-ea"/>
              </a:rPr>
              <a:t>, Surabaya(September 19th, 2018)</a:t>
            </a:r>
          </a:p>
          <a:p>
            <a:pPr marL="288290" indent="-288290" fontAlgn="auto">
              <a:lnSpc>
                <a:spcPct val="90000"/>
              </a:lnSpc>
              <a:spcAft>
                <a:spcPts val="600"/>
              </a:spcAft>
              <a:buFont typeface="+mj-lt"/>
              <a:buAutoNum type="arabicPeriod" startAt="97"/>
            </a:pPr>
            <a:r>
              <a:rPr lang="en-US" sz="1100" dirty="0">
                <a:latin typeface="Gotham" panose="02000504050000020004" charset="0"/>
                <a:cs typeface="Gotham" panose="02000504050000020004" charset="0"/>
                <a:sym typeface="+mn-ea"/>
              </a:rPr>
              <a:t>Economic </a:t>
            </a:r>
            <a:r>
              <a:rPr lang="en-US" sz="1100" dirty="0" err="1">
                <a:latin typeface="Gotham" panose="02000504050000020004" charset="0"/>
                <a:cs typeface="Gotham" panose="02000504050000020004" charset="0"/>
                <a:sym typeface="+mn-ea"/>
              </a:rPr>
              <a:t>Update:Customer's</a:t>
            </a:r>
            <a:r>
              <a:rPr lang="en-US" sz="1100" dirty="0">
                <a:latin typeface="Gotham" panose="02000504050000020004" charset="0"/>
                <a:cs typeface="Gotham" panose="02000504050000020004" charset="0"/>
                <a:sym typeface="+mn-ea"/>
              </a:rPr>
              <a:t> Lifestyle &amp; Key Trend Food Industry 2019at </a:t>
            </a:r>
            <a:r>
              <a:rPr lang="en-US" sz="1100" dirty="0" err="1">
                <a:latin typeface="Gotham" panose="02000504050000020004" charset="0"/>
                <a:cs typeface="Gotham" panose="02000504050000020004" charset="0"/>
                <a:sym typeface="+mn-ea"/>
              </a:rPr>
              <a:t>Spazio</a:t>
            </a:r>
            <a:r>
              <a:rPr lang="en-US" sz="1100" dirty="0">
                <a:latin typeface="Gotham" panose="02000504050000020004" charset="0"/>
                <a:cs typeface="Gotham" panose="02000504050000020004" charset="0"/>
                <a:sym typeface="+mn-ea"/>
              </a:rPr>
              <a:t> Hall, Surabaya (September 21st, 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Malam Puncak Gemerlap Hadiah Undian Simpeda Bank Jatim 2018at Stadion Gelora Bangkalan(September 22nd,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Opening Ceremony Pelatihan Gratis Syscobox at @segobedjo Cafe &amp; Restoby Sekolah Teknisi Telepon Seluler Indonesia (STTSI) GSMNetIndo (September 24th,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Big Bad Wolf Surabaya Book Sale 2018 at JX International, Surabaya (September 26th to Oktober 8th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Speak for Life Indonesia for Sharing Public Speaking Strategies for Duta Mandiri of Region VIII Jawa 3 Bank Mandiriat Mandiri Tower Tunjungan, Surabaya(September 27th,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Speak for Life Indonesia for Sharing Public Speaking Experiences to BETA 2018 participants of Region VIII Jawa 3 Bank Mandiri at Mandiri Tower Tunjungan, Surabaya (September 28th,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Speak for Life Indonesia for Sharing Public Speaking Experiences to key persons of Grand Shamaya and Grand Dharmahusada Lagoon project by PP Propertiat Grand Dharmahusada Lagoon, Surabaya(Oktober 1st,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Customer Gathering PT. PLN (Persero)Unit Pelaksana Pelayanan Pelanggan (UP3) Surabaya Baratat Fairfield by Marriott Hotel, Surabaya(Oktober 3rd,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Indonesia Business and Development Expo 2018Bank Mandiri at Grand City Convex, Surabaya(Oktober 4th to 6th, 2018)</a:t>
            </a:r>
          </a:p>
          <a:p>
            <a:pPr marL="288290" indent="-288290" fontAlgn="auto">
              <a:lnSpc>
                <a:spcPct val="90000"/>
              </a:lnSpc>
              <a:spcAft>
                <a:spcPts val="600"/>
              </a:spcAft>
              <a:buFont typeface="+mj-lt"/>
              <a:buAutoNum type="arabicPeriod" startAt="108"/>
            </a:pPr>
            <a:r>
              <a:rPr lang="en-US" sz="1100" b="0">
                <a:latin typeface="Gotham" panose="02000504050000020004" charset="0"/>
                <a:cs typeface="Gotham" panose="02000504050000020004" charset="0"/>
              </a:rPr>
              <a:t>Gramedia x Ritter SportBACK TO CAMPUS #beraniberinovasi with @chikifawzi &amp; @wizzyofficial_at Universitas Negeri Malang (Oktober 10th, 2018)</a:t>
            </a:r>
          </a:p>
        </p:txBody>
      </p:sp>
      <p:sp>
        <p:nvSpPr>
          <p:cNvPr id="3" name="Text Box 2"/>
          <p:cNvSpPr txBox="1"/>
          <p:nvPr/>
        </p:nvSpPr>
        <p:spPr>
          <a:xfrm>
            <a:off x="6480000" y="360000"/>
            <a:ext cx="4500000" cy="5584606"/>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Ekonomi Indonesia jelang Pilpres 2019with Kresnayana Yahyaat Mandiri Tower Tunjungan(Oktober 11th,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Next Level Smartphone Videography Workshop with @celez @nominapicspresented by @brandworksgroupat Caturra Espresso, Surabaya(Oktober 13th,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9th AnnualMoslem Fashion Festival 2018NEOMODApresented by APPMI Jatim at Royal Plaza, Surabaya (Oktober 14th,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Ground Breaking Ceremony of Sampoerna Academy Surabaya Campusat Pakuwon Mall, Surabaya(Oktober 17th,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Opening Ceremony of Miss Global Indonesia 2018at One East by MNC Land(Oktober 17th,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Opening Ceremony 18th Indonesian Fire &amp; Rescue Challenge at PT. Adaro Indonesia Tabalong, South Kalimantan (Oktober 20th,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Dog Carnival at Graha Natura, Surabaya(Oktober 21th,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Friendship Night18th Indonesian Fire &amp; Rescue ChallengePT. Adaro Indonesiaat Mess Adaro Balangan, South Kalimantan(Oktober 24th,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Closing Ceremony18th Indonesian Fire &amp; Rescue ChallengePT. Adaro Indonesia at Kantor Bupati Balangan, South Kalimantan(Oktober 27th,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Beauty Talks with @kiaraleswara by @instaperfectbywardah @wardahbeauty at @mataharideptstore@plazasurabayamall (Oktober 28th, 2018)</a:t>
            </a:r>
          </a:p>
          <a:p>
            <a:pPr marL="288290" indent="-288290" fontAlgn="auto">
              <a:lnSpc>
                <a:spcPct val="90000"/>
              </a:lnSpc>
              <a:spcAft>
                <a:spcPts val="600"/>
              </a:spcAft>
              <a:buFont typeface="+mj-lt"/>
              <a:buAutoNum type="arabicPeriod" startAt="117"/>
            </a:pPr>
            <a:r>
              <a:rPr lang="en-US" sz="1100">
                <a:latin typeface="Gotham" panose="02000504050000020004" charset="0"/>
                <a:cs typeface="Gotham" panose="02000504050000020004" charset="0"/>
                <a:sym typeface="+mn-ea"/>
              </a:rPr>
              <a:t>Speak for Life Indonesia for Sharing Public Speaking experiences to Duta PLN Unit Induk P2B at Depok (Oktober 29th to 30th, 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Romansa Purworejo Expo 2018 Ditjen AHU Kemenkumham RI at Kawasan Pendopo Kabupaten Purworejo, Central Java (Oktober 31,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Customer Gathering with Westown View by PT. PP Properti, Tbk supported by @propnex_Indonesia at Puri Perdana Hotel &amp; Convention, Blitar (November 1st,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Adel and Agris Wedding Ceremony at Graha YKP, Surabaya (November 3rd,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Beauty Talk for Wardah Bright Days Campus Roadshow at Unesa Surabaya (November 7th,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Investor Gathering with Westown View by PT. PP Properti Tbk at New Surya Hotel, Jajag Banyuwangi (November 8th,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Investor Gathering with Westown View by PT. PP Properti Tbk at Santika Hotel, Banyuwangi (November 9th,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Fashion Show &amp; Exhibition 'The Bride's Journey' of @anantara.label by @catherinewongid (November 11th,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Health Talk "Tips dan Trik menghadapi Diabetes dan Komplikasinya“ at Garasi Ergo, Roca Sport Center, Surabaya (November 15th,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Gebyar Aku Cinta Produk Indonesia 2018 Local Products, Local Heroes 4.0 presented by Dinas Perindustrian dan Perdagangan Propinsi Jawa Timurat Ibis Styles Jemursari, Surabaya (November 16th,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Andi &amp; Yolanda Wedding Party at Swiss-Belinn Manyar Hotel, Surabaya (November 17th, 2018)</a:t>
            </a:r>
          </a:p>
          <a:p>
            <a:pPr marL="288290" indent="-288290" fontAlgn="auto">
              <a:lnSpc>
                <a:spcPct val="90000"/>
              </a:lnSpc>
              <a:spcAft>
                <a:spcPts val="600"/>
              </a:spcAft>
              <a:buFont typeface="+mj-lt"/>
              <a:buAutoNum type="arabicPeriod" startAt="128"/>
            </a:pPr>
            <a:r>
              <a:rPr lang="en-US" sz="1100" b="0">
                <a:latin typeface="Gotham" panose="02000504050000020004" charset="0"/>
                <a:cs typeface="Gotham" panose="02000504050000020004" charset="0"/>
              </a:rPr>
              <a:t>Reuni 30 Tahun Komunikasi Unair at FISIP Unair, Surabaya (November 17th, 2018)</a:t>
            </a:r>
          </a:p>
        </p:txBody>
      </p:sp>
      <p:sp>
        <p:nvSpPr>
          <p:cNvPr id="3" name="Text Box 2"/>
          <p:cNvSpPr txBox="1"/>
          <p:nvPr/>
        </p:nvSpPr>
        <p:spPr>
          <a:xfrm>
            <a:off x="6480000" y="360000"/>
            <a:ext cx="4500000" cy="5507662"/>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Pakuwon Group Property Exhibition 2018 at Atrium Tunjungan Plaza 3, Surabaya (November 18th,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Shoji Land Pre-Launching &amp; Product Knowledge Presentation at Grand Ballroom Shangri-La Hotel, Surabaya (November 22nd,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Ovin and Ardhi Wedding Party at Best Western Papilio Hotel, Surabaya (November 24th,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Intimate Wedding Party of Via and Ardya at Kayanna Restaurant, Surabaya (November 25th,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Kopdar Nasional Komunitas Sarang Burung Walet Indonesia (KSBWI) 1st Anniversary at Shangri-La Hotel, Surabaya (November 26th,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Welcome DinnerThe 9th Vice Ministerial Level Meeting in Transportation Sector between Indonesia and Japan at JW Marriott Hotel, Surabaya (November 27th,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Daihatsu Diesel Engine Product Seminar presented by Daihatsu Diesel Asia Pacific at Shangri-La Hotel, Surabaya (November 29th,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Economic Update:Economic Outlook Pasca Pilpres 2019 at Spazio Hall, Surabaya (November 29th,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Yossa and Agus Wedding Celebration at Shangri-La Hotel, Surabaya (Desember 1st, 2018)</a:t>
            </a:r>
          </a:p>
          <a:p>
            <a:pPr marL="288290" indent="-288290" fontAlgn="auto">
              <a:lnSpc>
                <a:spcPct val="90000"/>
              </a:lnSpc>
              <a:spcAft>
                <a:spcPts val="600"/>
              </a:spcAft>
              <a:buFont typeface="+mj-lt"/>
              <a:buAutoNum type="arabicPeriod" startAt="139"/>
            </a:pPr>
            <a:r>
              <a:rPr lang="en-US" sz="1100">
                <a:latin typeface="Gotham" panose="02000504050000020004" charset="0"/>
                <a:cs typeface="Gotham" panose="02000504050000020004" charset="0"/>
                <a:sym typeface="+mn-ea"/>
              </a:rPr>
              <a:t>An Insightful Talkshow [Working Mom: We Make Milk and Money] with dr. @ameethadrupadi (Konselor Laktasi, Founder @pejuangasiindonesia) and TeteGram Teh @olevelove (superhotMom, Konselor Laktasi yang nggak mau disebut selebgram, tapi influencer indeed!) by @mamabearcoid @allegra.official @spectrababyidn in 10th Edition of Indonesia Maternity, Baby, &amp; Kids Expo (IMBEX) 2018 at Jakarta Convention Center (Desember 2nd, 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Private Gathering of Grand Sungkono Lagoon by PP Properti Tbk with U Property Indonesia at Bromo Park Hotel, Probolinggo (Desember 5th,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Wedding Reception at Santika Premier Hotel, Surabaya (Desember 8th,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Iid &amp; Abror Wedding Party at Dyandra Convention Center, Surabaya (Desember 9th,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Financial Planning Seminar: Mempersiapkan Warisan Berharga untuk Keluarga, Tanpa Tapi, Tanpa Nanti--bersama Manulife dan Kompasiana at ShangriLa Hotel, Surabaya (Desember 11th,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Olimpiade TIK Pendidikan Dinas Pendidikan Propinsi Jawa Timur at Utami Hotel, Sidoarjo (12 Desember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Seminar dan Peluncuran Buku "Kebijakan Moneter Syariah dalam Sistem Keuangan Ganda: Teori dan Praktik“ dan "Peta Keuangan Mikro Syariah Indonesia“ at Grand City Convex, Surabaya, part of 5th Indonesia Shari'a Economic Festival (ISEF) 2018 (Desember 12th,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The 4th International Islamic Monetary Economic and Finance Conference (IIMEFC 2018) “Strengthening National Economic Growth: The Creation of Halal Value Chains and Innovative Vehicles” at Grand City Convex Surabaya, East Java, Indonesia (Desember 13,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Moderator Surya Bincang Bisnis: Memenangkan UMKM di Era Industri 4.0 at Santika Premiere Hotel, Surabaya (Desember 19th, 2018)</a:t>
            </a:r>
          </a:p>
          <a:p>
            <a:pPr marL="288290" indent="-288290" fontAlgn="auto">
              <a:lnSpc>
                <a:spcPct val="90000"/>
              </a:lnSpc>
              <a:spcAft>
                <a:spcPts val="600"/>
              </a:spcAft>
              <a:buFont typeface="+mj-lt"/>
              <a:buAutoNum type="arabicPeriod" startAt="149"/>
            </a:pPr>
            <a:r>
              <a:rPr lang="en-US" sz="1100" b="0">
                <a:latin typeface="Gotham" panose="02000504050000020004" charset="0"/>
                <a:cs typeface="Gotham" panose="02000504050000020004" charset="0"/>
              </a:rPr>
              <a:t>Gebyar Pembauran Kebangsaan 2018 oleh Badan Kesatuan Bangsa dan Politik Propinsi Jawa Timur di Gedung Cak Durasim, Taman Budaya Jawa Timur, Surabaya (19 Desember 2018)</a:t>
            </a:r>
          </a:p>
        </p:txBody>
      </p:sp>
      <p:sp>
        <p:nvSpPr>
          <p:cNvPr id="3" name="Text Box 2"/>
          <p:cNvSpPr txBox="1"/>
          <p:nvPr/>
        </p:nvSpPr>
        <p:spPr>
          <a:xfrm>
            <a:off x="6480000" y="360000"/>
            <a:ext cx="4500000" cy="1769715"/>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58"/>
            </a:pPr>
            <a:r>
              <a:rPr lang="en-US" sz="1100">
                <a:latin typeface="Gotham" panose="02000504050000020004" charset="0"/>
                <a:cs typeface="Gotham" panose="02000504050000020004" charset="0"/>
                <a:sym typeface="+mn-ea"/>
              </a:rPr>
              <a:t>Economic Update: Economic &amp; Political Issues 2019 bersama Direktur Eksekutif Indikator Politik Indonesia, Dr. Burhanuddin Muhtadi, dan Pakar Ekonomi Unair, Dr. Rudi Purwono at Spazio Hall, Surabaya (Desember 20th, 2018)</a:t>
            </a:r>
          </a:p>
          <a:p>
            <a:pPr marL="288290" indent="-288290" fontAlgn="auto">
              <a:lnSpc>
                <a:spcPct val="90000"/>
              </a:lnSpc>
              <a:spcAft>
                <a:spcPts val="600"/>
              </a:spcAft>
              <a:buFont typeface="+mj-lt"/>
              <a:buAutoNum type="arabicPeriod" startAt="158"/>
            </a:pPr>
            <a:r>
              <a:rPr lang="en-US" sz="1100">
                <a:latin typeface="Gotham" panose="02000504050000020004" charset="0"/>
                <a:cs typeface="Gotham" panose="02000504050000020004" charset="0"/>
                <a:sym typeface="+mn-ea"/>
              </a:rPr>
              <a:t>Akad Nikah &amp; Wedding Reception of Silvia &amp; Erdio at Notredam Adventure Park, Surabaya (Desember 23rd, 2018)</a:t>
            </a:r>
          </a:p>
          <a:p>
            <a:pPr marL="288290" indent="-288290" fontAlgn="auto">
              <a:lnSpc>
                <a:spcPct val="90000"/>
              </a:lnSpc>
              <a:spcAft>
                <a:spcPts val="600"/>
              </a:spcAft>
              <a:buFont typeface="+mj-lt"/>
              <a:buAutoNum type="arabicPeriod" startAt="158"/>
            </a:pPr>
            <a:r>
              <a:rPr lang="en-US" sz="1100">
                <a:latin typeface="Gotham" panose="02000504050000020004" charset="0"/>
                <a:cs typeface="Gotham" panose="02000504050000020004" charset="0"/>
                <a:sym typeface="+mn-ea"/>
              </a:rPr>
              <a:t>The Musical Gala--Counting Down to 2019 at Sheraton Surabaya Hotel &amp; Towers organized by @sheratonsurabaya (Desember 31st, 2018)</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with Ibid Balai Lelang Serasi at Citra Harmoni, Sidoarjo (11012017)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Pelantikan Pengurus DPP GAPASDAP Masa Bakti 2016-2021 at Chubb Thamrin Nine Ballroom UOB Plaza, Jakarta (12012017)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Economic Update: Ekonomi Indonesia 2017 with Ketua Dewan Pertimbangan Presiden Sri Adiningsih, presented by Praxis and Spazio Tower Intiland, and fully supported by 88.9 SmartFM &amp; 98.0 Sonora Surabaya at Spazio Hall, Surabaya (20012017)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Syafira and Candra's Wedding Celebration at Arif Rahman Hakim Convention Hall, Surabaya (29012017)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Forum Account Management Telkom Regional V at Ibis Surabaya City Center Hotel (31012017)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Dinner Gathering of Telkom Regional V at Ibis Surabaya City Center Hotel, Surabaya (01022017)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70th Birtdhay Celebration of Mr. Amran S. O. N. Sipahutar at Santika Jemursari Hotel, Surabaya (04022017)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Cancer Survivor Gathering 'Harapan Bermula dari Sini' with Siloam Hospitals Surabaya at Mercure Hotel, Surabaya (05022017)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with Ibid Balai Lelang Serasi at Citra Harmoni Hall, Sidoarjo (08022017)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Seminar '8 Strategi Meningkatkan Investasi Anda dengan Perencanaan Pajak Bijak' presented by CIMB Niaga and Praxis Intiland at Penthouse Sumatra36 Apartment, Surabaya (09022017)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79 Tahun Ibu Hj. Soetartini Soekarno at Bumi Surabaya Hotel and Resorts (11022017)</a:t>
            </a:r>
          </a:p>
        </p:txBody>
      </p:sp>
      <p:sp>
        <p:nvSpPr>
          <p:cNvPr id="3" name="Text Box 2"/>
          <p:cNvSpPr txBox="1"/>
          <p:nvPr/>
        </p:nvSpPr>
        <p:spPr>
          <a:xfrm>
            <a:off x="6480000" y="360000"/>
            <a:ext cx="4500000" cy="5052152"/>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Birthday Ceremony of Lia Bambang Harjo--Mini Concert "Cahaya Kasih Soekarno" at The Lounge XXI Ciputra World, Surabaya (14022017)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Castrol Bike Point Platinum Gathering 2017 at Mercure Hotel, Surabaya (16022017)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Malam Ramah Tamah Asosiasi Perusahaan Penjaminan Indonesia at Jamkrida Jatim, Sidoarjo (17022017)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Launching dan Diskusi Buku Himda (Muhammad) dalam Konflik Agama dan Bangsa presented by Dharmapena Group at Garden Palace Hotel, Surabaya (18022017)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Pediatric Scientific Meeting 2017 at R Hotel Rancamaya, Bogor (18022017-19022017)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Google Adwords Gathering Surabaya at Ibis Styles Hotel, Surabaya (21022017)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Automotive Auction with Ibid Balai Lelang Serasi, Surabaya (22022017)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Priority Customer Gathering of the Rosebay Graha Family Surabaya Intiland at Singapore Restaurant, Bojonegoro (23022017)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Economic Update "Trump Effect" terhadap Ekonomi Indonesia at Spazio, Surabaya (24022017)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Pediatric Scientific Meeting 2017 PT. Actavis Indonesia at Adi Mulia Hotel, Medan (26022017)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Diskusi Media 2017: KPR SMF dan Realisasi Program 1 Juta Rumah at Quest Hotel, Surabaya (27022017)</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Market Outlook 2017 by Panin Asset Management at JW Marriot Hotel, Surabaya (28022017)</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Press Conference PT. PP Properti, Tbk. Proyek Grand Sungkono Lagoon-Kidzania Lagoon Avenue Sungkono Mall at Grand Sungkono Lagoon Office, Surabaya (02032017)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Pengundian Hadiah Akad Kredit Bank BTN-PT. PP Properti, Tbk. at Marketing Office Grand Sungkono Lagoon Office, Surabaya (02032017)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Doctors Gathering 'One Team One Dream' Siloam Hospital Surabaya at JW Marriott Hotel, Surabaya (04032017)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Reception Dinner of the 6th ACCFA (Asian Conference of Correctional Facilities Architects and Planners) 2017 at Pullman Hotel, Jakarta (06032017)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Mandiri Fiesta Poin 2017 Periode 2 at Novotel Hotel, Makassar (09032017)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Farewell Dinner of the 6th ACCFA (Asian Conference of Correctional Facilities Architects and Planners) 2017 at Jimbaran Resto Ancol, Jakarta (10032017)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Rapat Anggota dan Malam Kesenian IDAI Cabang DIY at Sahid Jaya Hotel, Yogyakarta (11032017)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Pediatric Scientific Meeting PT. Actavis Indonesia at Sahid Jaya Hotel, Yogyakarta (12032017)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Mandiri Fiesta Poin 2017 Periode 2 at Crowne Plaza Hotel, Semarang (16032017)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Family Gathering SMF Ilmu Kesehatan Anak RSU Haji Surabaya at Selorejo Hotel &amp; Resort, Malang (18032017)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Product Knowledge and Open NUP Safira Garden PT. Chalidana Group at The Lounge XXI Ciputra World, Surabaya (20032017)</a:t>
            </a:r>
          </a:p>
          <a:p>
            <a:pPr marL="230505" indent="-228600" fontAlgn="auto">
              <a:lnSpc>
                <a:spcPct val="90000"/>
              </a:lnSpc>
              <a:spcAft>
                <a:spcPts val="600"/>
              </a:spcAft>
              <a:buFont typeface="+mj-lt"/>
              <a:buAutoNum type="arabicPeriod" startAt="24"/>
            </a:pPr>
            <a:r>
              <a:rPr lang="en-US" sz="1100" b="0">
                <a:latin typeface="Gotham" panose="02000504050000020004" charset="0"/>
                <a:cs typeface="Gotham" panose="02000504050000020004" charset="0"/>
              </a:rPr>
              <a:t>Special Night with SOHO Global Health at Shangri-La Hotel, Surabaya (20032017)</a:t>
            </a:r>
          </a:p>
        </p:txBody>
      </p:sp>
      <p:sp>
        <p:nvSpPr>
          <p:cNvPr id="3" name="Text Box 2"/>
          <p:cNvSpPr txBox="1"/>
          <p:nvPr/>
        </p:nvSpPr>
        <p:spPr>
          <a:xfrm>
            <a:off x="6480000" y="360000"/>
            <a:ext cx="4500000" cy="5356851"/>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Mandiri Fiesta Poin 2017 Periode 2 at Shangri-La Hotel, Surabaya (21032017)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Economic Update: Giant Wave of Indonesia E-Commerce, presented by Praxis-Spazio Tower Intiland, supported by 88.9 Smart FM &amp; Sonora FM 98 Surabaya at Spazio Hall, Surabaya (22032017)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Bayer Poultry Academy 2017 PT. Bayer Indonesia and PT. SHS International at Novotel Hotel, Surabaya (23032017)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Do It Yourself Workshop with Avian Brands at Depo Fair, Depo Bangunan Sidoarjo (24032017-09042017)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Rika and Rasyid Wedding at Mahameru Restaurant, Surabaya (26032017)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Pediatric Scientific Meeting 2017 PT. Actavis Indonesia at Grand Clarion Hotel &amp; Convention, Makassar (01042017)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Pediatric Scientific Meeting 2017 at Royal Orchids Garden Hotel &amp; Condominium, Batu (02042017)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Malam Silaturahmi Serah Terima Jabatan dan Pisah Sambut Kepala Kantor Pertanahan Kota Surabaya I at Grand Palace Ballroom, Surabaya (06042017)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Lelang Mandiri FiestaPoin Periode 2 2017 at Raffles Hotel, Jakarta (10052017)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Peluncuran dan Sosialisasi Aplikasi Pelaporan Orang Asing (APOA) Kantor Imigrasi Kelas I Khusus Surabaya at JW Marriot Hotel, Surabaya (13042017)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Reine Blanche Launching Program at L'occitane Galaxy Mall, Surabaya (09042017)</a:t>
            </a:r>
          </a:p>
          <a:p>
            <a:pPr marL="230505" indent="-228600" fontAlgn="auto">
              <a:lnSpc>
                <a:spcPct val="90000"/>
              </a:lnSpc>
              <a:spcAft>
                <a:spcPts val="600"/>
              </a:spcAft>
              <a:buFont typeface="+mj-lt"/>
              <a:buAutoNum type="arabicPeriod" startAt="36"/>
            </a:pPr>
            <a:r>
              <a:rPr lang="en-US" sz="1100">
                <a:latin typeface="Gotham" panose="02000504050000020004" charset="0"/>
                <a:cs typeface="Gotham" panose="02000504050000020004" charset="0"/>
                <a:sym typeface="+mn-ea"/>
              </a:rPr>
              <a:t>Surabaya Young Designer Spectacles 2017 with Chenny Han Beauty School at Ciputra World Surabaya (19042017 &amp; 23041017)</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Senam Sehat Massal "Bye Bye Factor U" presented by Pemkot Surabaya, GOW, Perwosi, &amp; Entrasol Kalbe Nutrititionals, at Taman Surya Balai Kota, Surabaya (22042017)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Woman Trunk Show 2017 Woman Blitz with Nancy Wong Couture-Fashion Designer, Egie Aksana-Bag Designer, Ellysagita Giri-Nail Artist, and Fanny Blackrose-MUA at Bumi Surabaya City Resort, Surabaya (22042017)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Product Knowledge of Grand Shamaya Surabaya by PT. PP Properti Tbk at Ballroom Grand City Convex, Surabaya (26042017)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Gala Dinner Grand Shamaya presented by PP Property, supported by Ray White Diponegoro at Sheraton Hotel, Surabaya (27042017)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Wedding Celebration of Kyka and Chandra at Gedung Unggul Singosari, Malang (29042017)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Surabaya Fashion Parade 2017 Decimoda at Convention Hall Tunjungan Plaza, Surabaya (03052017-07052017)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Luxury Gala Dinner and Talkshow "The Best Property in Downtown" Grand Shamaya, presented by PT. PP Property TBK, supported by Xavier Marks at Aria Centra Hotel, Surabaya (09052017)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Press Conference 'Celebration for the Opening of Aubrey Tower Grand Shamaya' by PT. PP Properti Tbk at Shangri-La Hotel, Surabaya (15052017)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Grand Opening Mandiri Mansion by PT. UG Mandiri (subsidiary of Bank  Mandiri Group) at Kertajaya, Surabaya (17052017)</a:t>
            </a:r>
          </a:p>
          <a:p>
            <a:pPr marL="230505" indent="-228600" fontAlgn="auto">
              <a:lnSpc>
                <a:spcPct val="90000"/>
              </a:lnSpc>
              <a:spcAft>
                <a:spcPts val="600"/>
              </a:spcAft>
              <a:buFont typeface="+mj-lt"/>
              <a:buAutoNum type="arabicPeriod" startAt="48"/>
            </a:pPr>
            <a:r>
              <a:rPr lang="en-US" sz="1100" b="0">
                <a:latin typeface="Gotham" panose="02000504050000020004" charset="0"/>
                <a:cs typeface="Gotham" panose="02000504050000020004" charset="0"/>
              </a:rPr>
              <a:t>Talks Property Investment in Downtown for Grand Shamaya Surabaya PT. PP Properti Tbk and Brighton Indonesia at 1903-Society Complex, Surabaya (17052017)</a:t>
            </a:r>
          </a:p>
        </p:txBody>
      </p:sp>
      <p:sp>
        <p:nvSpPr>
          <p:cNvPr id="3" name="Text Box 2"/>
          <p:cNvSpPr txBox="1"/>
          <p:nvPr/>
        </p:nvSpPr>
        <p:spPr>
          <a:xfrm>
            <a:off x="6480000" y="360000"/>
            <a:ext cx="4500000" cy="5507662"/>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Sosialisasi AHU Online 'AHU Online Pasti Nyata' Kementerian Hukum dan HAM RI at Atria Hotel, Malang (18052017)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Talkshow Ease Of Doing Business 2018 'Mudahnya Berbisnis di Indonesia' by Kementerian Hukum dan HAM RI in collaboration with BNI at Shangri-La Hotel, Surabaya (19052017)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Do It Yourself Workshop with Avian Brands at Depo Bangunan Sidoarjo (20052017-18062017)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Economic Update 'Tren Positif Bisnis dan Investasi Indonesia Semester II 2017' with Faisal Basri presented by Intiland supported by 88.9 SmartFM, Sonora Surabaya 98FM, and Miracle Clinic at Spazio Hall, Spazio, West Surabaya (09062017)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Ramadan Runway 2017 at Atrium Tunjungan Plaza 2, Surabaya (03062017-11062017)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Intiland Business Club Gathering at Spazio Hall, Surabaya (12062017)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Grand Shamaya Platinum Talkshow: Talks Property in Downtown by PT. PP Properti Tbk in collaboration with Brighton at Bima Restaurant, Surabaya (14062017)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Pakuwon Center Private Gathering at Four Points Hotel, Surabaya (16062017)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Buka Bersama Grand Shamaya PT. PP Properti, Tbk 'Strengthen Our Imaan, Purify Our Heart' at Elmi Hotel, Surabaya (21062017)</a:t>
            </a:r>
          </a:p>
          <a:p>
            <a:pPr marL="230505" indent="-228600" fontAlgn="auto">
              <a:lnSpc>
                <a:spcPct val="90000"/>
              </a:lnSpc>
              <a:spcAft>
                <a:spcPts val="600"/>
              </a:spcAft>
              <a:buFont typeface="+mj-lt"/>
              <a:buAutoNum type="arabicPeriod" startAt="58"/>
            </a:pPr>
            <a:r>
              <a:rPr lang="en-US" sz="1100">
                <a:latin typeface="Gotham" panose="02000504050000020004" charset="0"/>
                <a:cs typeface="Gotham" panose="02000504050000020004" charset="0"/>
                <a:sym typeface="+mn-ea"/>
              </a:rPr>
              <a:t>Indahnya Berbagi Kasih dan Buka Puasa Bersama Gabungan Organisasi Wanita (GOW) Kota Surabaya dengan Anak-anak Kebanggaan Bangsa, supported by PT. Dharma Lautan Utama and PT. Trufindo Asta Mandiri at Gedung Wanita, Surabaya (22062017)</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Do It Yourself Workshop with Avian Brands at Depo Bangunan, Sidoarjo (30072017)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Mother and Baby Fair 2017 at Ciputra World Surabaya (04082017-06082017)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Rotary Family Business Forum 'Crafting a Sound Strategy for Family Business' at Spazio Hall, West Surabaya (25082017)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Batik Day at Kondominium Graha Famili, Surabaya (26082017)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Prenat Art Competition Global Art 'My Dream City' 2017 at Pakuwon Trade Center Surabaya (27082017)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Luxury Gala Dinner with PP Properti Tbk and PropNex at Brassery Lounge, Surabaya (30082017)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Do It Yourself Workshop with Avian Brands at Depo Bangunan, Sidoarjo (02092017-03092017)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DIY Workshop with Avian Brands at Mitra 10 Jenggolo, Sidoarjo (07092017)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DIY Workshop with Avian Brands at Depo Bangunan Sidoarjo (09092017)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Pesta Olahraga Nankai 2017 PT. Nankai Indonesia at GOR Bung Tomo, Surabaya (10092017)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Jawa Pos for Her Tangkis 2017 roadshow to SMPN 1 Sidoarjo (12092017)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Junior Master Builders Team Challenge 2017 at Intiland Tower, Surabaya (17092017)</a:t>
            </a:r>
          </a:p>
          <a:p>
            <a:pPr marL="230505" indent="-228600" fontAlgn="auto">
              <a:lnSpc>
                <a:spcPct val="90000"/>
              </a:lnSpc>
              <a:spcAft>
                <a:spcPts val="600"/>
              </a:spcAft>
              <a:buFont typeface="+mj-lt"/>
              <a:buAutoNum type="arabicPeriod" startAt="68"/>
            </a:pPr>
            <a:r>
              <a:rPr lang="en-US" sz="1100" b="0">
                <a:latin typeface="Gotham" panose="02000504050000020004" charset="0"/>
                <a:cs typeface="Gotham" panose="02000504050000020004" charset="0"/>
              </a:rPr>
              <a:t>Health Talk: Deteksi Dini Penyakit Jantung dan Penanganannya presented by Intiland, supported by Siloam Hospital Surabaya at Ibis Styles Jemursari Surabaya (19092017)</a:t>
            </a:r>
          </a:p>
        </p:txBody>
      </p:sp>
      <p:sp>
        <p:nvSpPr>
          <p:cNvPr id="3" name="Text Box 2"/>
          <p:cNvSpPr txBox="1"/>
          <p:nvPr/>
        </p:nvSpPr>
        <p:spPr>
          <a:xfrm>
            <a:off x="6480000" y="360000"/>
            <a:ext cx="4500000" cy="5813899"/>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Daikin Dealers Family Day 2017 at Royal Residences Club House, Surabaya (23092017)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Junior Master Builders Team Challenge 2017 at Spazio Hall, Spazio, Surabaya (24092017)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Big Bad Wolf Book Sale Surabaya 2017 at JX International, Surabaya (27092017-09102017)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Seminar Nasional Inovasi Teknologi Penerbangan (SNITP) 2017 at Gedung Serba Guna &amp; Laboratorium Terintegrasi Politeknik Penerbangan Surabaya (28092017)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Talkshow Fengshui: Memilih Kantor yang Ideal at Pakuwon Center, Surabaya (28092017)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Seremoni Penandatanganan PT. Avian Selleys Indonesia at Vasa Hotel, Surabaya (03102017)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Konsinyasi II Bantuan Teknis Drainase Lingkungan Direktorat Jenderal Cipta Karya Kementerian Pekerjaan Umum dan Perumahan Rakyat at Holiday Inn Express Hotel (04102017)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BPJS Kesehatan Goes to Campus at Rektorat Kampus C Unair Surabaya (05102017)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Luxury Gala Dinner Talk Property in Surabaya with Grand Sungkono Lagoon PP Properti Tbk at BJ Perdana Hotel &amp; Resorts, Pasuruan (05102017)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Kenduri e-UKM Surabaya (Workshop: e-Commerce? Semua Bisa Sukses!) at Fave Hotel Mex Surabaya (10102017)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Legal Expo 2017 Kementerian Hukum dan HAM Republik Indonesia at Graha Pengayoman Kemenkumham RI, Jakarta (12102017)</a:t>
            </a:r>
          </a:p>
          <a:p>
            <a:pPr marL="230505" indent="-228600" fontAlgn="auto">
              <a:lnSpc>
                <a:spcPct val="90000"/>
              </a:lnSpc>
              <a:spcAft>
                <a:spcPts val="600"/>
              </a:spcAft>
              <a:buFont typeface="+mj-lt"/>
              <a:buAutoNum type="arabicPeriod" startAt="81"/>
            </a:pPr>
            <a:r>
              <a:rPr lang="en-US" sz="1100">
                <a:latin typeface="Gotham" panose="02000504050000020004" charset="0"/>
                <a:cs typeface="Gotham" panose="02000504050000020004" charset="0"/>
                <a:sym typeface="+mn-ea"/>
              </a:rPr>
              <a:t>Creatifest 2K17 presented by SMI (Sekolah Musik Indonesia) and fully supported by Intiland at Spazio Hall, Surabaya (14102017)</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50th Wedding Anniversary 'Helly Mozes Palenteng and Marie Sondak' at Novotel Surabaya Hotel and Suites (14102017)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DIY Workshop with Avian Brands at Depo Bangunan Sidoarjo (15102017)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Luxurious Gala Dinner 'Talk Property in Surabaya' at Odaita Hotel, Pamekasan (19102017)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Customer Gathering 'The Real Profit Investment in the Downtown Area' Grand Shamaya at Vision Vista Entertainment, Lumajang (21102017)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Kids Festival 2017 Grand Final Junior Master Builders 'Single and Team Challenge' at Spazio, Surabaya (22102017)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Health Talk 'Hidup Sehat, Bebas Osteoporosis di Usia Tua' with dr. Pramono Ari Wibowo (National Hospital) at Bon Cafe Boutique, Surabaya (25102017)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Bayer Poultry Academy 2017 PT. Bayer Indonesia and PT. SHS International at Atria Hotel, Malang (26102017)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Economic Update 'Business Revolution 2018: Transform Your Business and Win the Market' at Spazio, Surabaya (27102017)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Sweet Seventeenth Concert of Safira Putri Kusumaningayu at XXI Lounge Ciputra World, Surabaya (29102017)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Festival Health Promotion School GERMAS Hidup Sehat at Pendopo Delta Wibawa, Sidoarjo (01112017)</a:t>
            </a:r>
          </a:p>
          <a:p>
            <a:pPr marL="288290" indent="-288290" fontAlgn="auto">
              <a:lnSpc>
                <a:spcPct val="90000"/>
              </a:lnSpc>
              <a:spcAft>
                <a:spcPts val="600"/>
              </a:spcAft>
              <a:buFont typeface="+mj-lt"/>
              <a:buAutoNum type="arabicPeriod" startAt="93"/>
            </a:pPr>
            <a:r>
              <a:rPr lang="en-US" sz="1100" b="0">
                <a:latin typeface="Gotham" panose="02000504050000020004" charset="0"/>
                <a:cs typeface="Gotham" panose="02000504050000020004" charset="0"/>
              </a:rPr>
              <a:t>Customer Gathering: The Real Profit Investment in the Downtown Area with PP Properti at Aston Hotel, Madiun (03112017)</a:t>
            </a:r>
          </a:p>
        </p:txBody>
      </p:sp>
      <p:sp>
        <p:nvSpPr>
          <p:cNvPr id="3" name="Text Box 2"/>
          <p:cNvSpPr txBox="1"/>
          <p:nvPr/>
        </p:nvSpPr>
        <p:spPr>
          <a:xfrm>
            <a:off x="6480000" y="360000"/>
            <a:ext cx="4500000" cy="5279907"/>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Peluncuran dan Bedah Buku 'Memberdayakan Keuangan Mikro Syariah Indonesia' &amp; 'Masa Depan Keuangan Syariah Indonesia' Indonesia Shari'a Economic Festival 2017 at Ballroom Grand City Convention Expo (07112017)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Customer Gathering: The Real Profit Investment in the Downtown Area with PP Properti and U Property Indonesia at HOM Hotel, Kudus (08112017)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Lenovo Transform Summit 2017 at Sheraton Hotel, Surabaya (09112017)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Seminar '5 Strategi Perencanaan Hemat Pajak with Dedy Sidarta' at Penthouse Sumatra36 Apartment, Surabaya (10112017)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Grand Opening Charles &amp; Keith store in Tunjungan Plaza 6 Surabaya (11112017)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Kemilau Sulawesi 2017 at Royal Plaza Surabaya (12112017)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Economic Update: Economic Outlook 2018 with Faisal Basri at Intiland Tower Surabaya (14112017)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Customer Gathering: The Real Profit Investment in the Downtown Area at D'Season Premiere Hotel, Jepara (15112017)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Luxurious Gala Dinner: Talk Property in Surabaya with Grand Sungkono Lagoon by PP Properti at Bromo Park Hotel, Probolinggo (16112017)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Speak for Life Indonesia for Sharing Public Speaking Experiences for Free Public Speaking Class @singyourmind_idchapter 10 at Institut Francais Indonesia (IFI), Surabaya (17112017)</a:t>
            </a:r>
          </a:p>
          <a:p>
            <a:pPr marL="288290" indent="-288290" fontAlgn="auto">
              <a:lnSpc>
                <a:spcPct val="90000"/>
              </a:lnSpc>
              <a:spcAft>
                <a:spcPts val="600"/>
              </a:spcAft>
              <a:buFont typeface="+mj-lt"/>
              <a:buAutoNum type="arabicPeriod" startAt="104"/>
            </a:pPr>
            <a:r>
              <a:rPr lang="en-US" sz="1100">
                <a:latin typeface="Gotham" panose="02000504050000020004" charset="0"/>
                <a:cs typeface="Gotham" panose="02000504050000020004" charset="0"/>
                <a:sym typeface="+mn-ea"/>
              </a:rPr>
              <a:t>DIY Workshop with Avian Brands at Depo Bangunan, Sidoarjo (18112017)</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ID.Connect: Hello Digital Inspiration, Launching Express WiFi by Facebook and D-Net at Convention Hall Tunjungan Plaza 3, Surabaya (19112017)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Health Talk: Hidup Sehat Bebas Osteoporosis di Usia Tua by Intiland, National Hospital, and Bank Mandiri at Bon Cafe Boutique, Surabaya (22112017)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Moderator Rapat Inventarisasi Permasalahan dan Penyusunan Strategi Perencanaan Pembangunan Sosial Budaya by BAPPEDA Prop. Jatim at Savana Hotel &amp; Convention, Malang (23112017)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DIY Workshop with Avian Brands at Depo Bangunan, Sidoarjo (25112017-26112017)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Health Talk: Seputar Kanker Payudara dan Pencegahannya at Bakmi GM Graha Famili, Surabaya (28112017)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Opening Ceremony of Indonesia Bagian Timur (IBT) Expo 2017 at IBT Center, Garden Palace Hotel &amp; Convention, Surabaya (29112017)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Indonesia Bagian Timur (IBT) Expo 2017: Business Forum at IBT Center, Garden Palace Hotel &amp; Convention, Surabaya (30112017)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Indonesia Bagian Timur (IBT) Expo 2017: Morning Coffee with Dahlan Iskan at IBT Center, Garden Palace Hotel &amp; Convention, Surabaya (01122017)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Indonesia Bagian Timur (IBT) Expo 2017: Contemporary Art and Talkshow with Asrilia Bambang Harjo at IBT Center, Garden Palace Hotel &amp; Convention, Surabaya (01122017)</a:t>
            </a:r>
          </a:p>
          <a:p>
            <a:pPr marL="288290" indent="-288290" fontAlgn="auto">
              <a:lnSpc>
                <a:spcPct val="90000"/>
              </a:lnSpc>
              <a:spcAft>
                <a:spcPts val="600"/>
              </a:spcAft>
              <a:buFont typeface="+mj-lt"/>
              <a:buAutoNum type="arabicPeriod" startAt="115"/>
            </a:pPr>
            <a:r>
              <a:rPr lang="en-US" sz="1100" b="0">
                <a:latin typeface="Gotham" panose="02000504050000020004" charset="0"/>
                <a:cs typeface="Gotham" panose="02000504050000020004" charset="0"/>
              </a:rPr>
              <a:t>Opening New Store of Penta Roti at Dharmahusada 181, Surabaya (02122017)</a:t>
            </a:r>
          </a:p>
        </p:txBody>
      </p:sp>
      <p:sp>
        <p:nvSpPr>
          <p:cNvPr id="3" name="Text Box 2"/>
          <p:cNvSpPr txBox="1"/>
          <p:nvPr/>
        </p:nvSpPr>
        <p:spPr>
          <a:xfrm>
            <a:off x="6480000" y="360000"/>
            <a:ext cx="4500000" cy="5355312"/>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Pemberangkatan Center Span-1 Jembatan Holtekamp Papua at Dermaga Divisi Kapal Niaga PT. PAL Indonesia, Surabaya (03122017)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Peluncuran KMP Drajat Paciran lintas Paciran-Bahaur SatKer Direktorat Sarana Perhubungan Darat Ditjen Perhubungan Darat Kementerian Perhubungan RI at PT. Adiluhung Sarana Segara Indonesia (05122017)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Forum Bisnis dan Pengembangan Investasi serta Expo Potensi Daerah Perbatasan oleh Kementerian Desa, Pembangunan Daerah Tertinggal dan Transmigrasi at IBT Center, Garden Palace Hotel &amp; Convention, Surabaya (05122017-06122017)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DIY Workshop with Avian Brands at Depo Bangunan, Sidoarjo (09122017-10122017)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Soft Launching and Product Knowledge Westown View by PT. PP Properti Tbk at Grand City Convex, Surabaya (11122017)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Ground Breaking Ceremony of Aubrey Tower Grand Shamaya Surabaya by PT. PP Properti Tbk (12122017)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Year End Gathering with Bank Mandiri at Klaska Residence Marketing Office, Surabaya (12122017)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New Tax Audit Protocol and Tax Amnesty Updates at Pakuwon Center, Tunjungan Plaza 5 Surabaya (13122017)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Gebyar Olimpiade TIK Pendidikan 2017 by Dinas Pendidikan Propinsi Jawa Timur at Utami Hotel, Surabaya (14122017)</a:t>
            </a:r>
          </a:p>
          <a:p>
            <a:pPr marL="288290" indent="-288290" fontAlgn="auto">
              <a:lnSpc>
                <a:spcPct val="90000"/>
              </a:lnSpc>
              <a:spcAft>
                <a:spcPts val="600"/>
              </a:spcAft>
              <a:buFont typeface="+mj-lt"/>
              <a:buAutoNum type="arabicPeriod" startAt="125"/>
            </a:pPr>
            <a:r>
              <a:rPr lang="en-US" sz="1100">
                <a:latin typeface="Gotham" panose="02000504050000020004" charset="0"/>
                <a:cs typeface="Gotham" panose="02000504050000020004" charset="0"/>
                <a:sym typeface="+mn-ea"/>
              </a:rPr>
              <a:t>Peresmian Teaching Industry ITS untuk Mendukung Produksi Massal GESITS oleh Pusat Unggulan IPTEK Perguruan Tinggi Sistem Kontrol &amp; Otomotif at ITS Surabaya (15122017)</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35"/>
            </a:pPr>
            <a:r>
              <a:rPr lang="en-US" sz="1100" b="0">
                <a:latin typeface="Gotham" panose="02000504050000020004" charset="0"/>
                <a:cs typeface="Gotham" panose="02000504050000020004" charset="0"/>
              </a:rPr>
              <a:t>Economic Update: Leadership in Disruptive Era with Dr. Handry Satriago [CEO General Electric Indonesia] by Intiland at Intiland Tower, Surabaya (15122017)</a:t>
            </a:r>
          </a:p>
          <a:p>
            <a:pPr marL="288290" indent="-288290" fontAlgn="auto">
              <a:lnSpc>
                <a:spcPct val="90000"/>
              </a:lnSpc>
              <a:spcAft>
                <a:spcPts val="600"/>
              </a:spcAft>
              <a:buFont typeface="+mj-lt"/>
              <a:buAutoNum type="arabicPeriod" startAt="135"/>
            </a:pPr>
            <a:r>
              <a:rPr lang="en-US" sz="1100" b="0">
                <a:latin typeface="Gotham" panose="02000504050000020004" charset="0"/>
                <a:cs typeface="Gotham" panose="02000504050000020004" charset="0"/>
              </a:rPr>
              <a:t>Penghargaan Start Up Pilihan Koran Tempo 2017 at Koridor Hall Siola, Surabaya (18122017)</a:t>
            </a:r>
          </a:p>
          <a:p>
            <a:pPr marL="288290" indent="-288290" fontAlgn="auto">
              <a:lnSpc>
                <a:spcPct val="90000"/>
              </a:lnSpc>
              <a:spcAft>
                <a:spcPts val="600"/>
              </a:spcAft>
              <a:buFont typeface="+mj-lt"/>
              <a:buAutoNum type="arabicPeriod" startAt="135"/>
            </a:pPr>
            <a:r>
              <a:rPr lang="en-US" sz="1100" b="0">
                <a:latin typeface="Gotham" panose="02000504050000020004" charset="0"/>
                <a:cs typeface="Gotham" panose="02000504050000020004" charset="0"/>
              </a:rPr>
              <a:t>DIY Workshop with Avian Brands at Mitra10 Jenggolo, Sidoarjo (20122017)</a:t>
            </a:r>
          </a:p>
          <a:p>
            <a:pPr marL="288290" indent="-288290" fontAlgn="auto">
              <a:lnSpc>
                <a:spcPct val="90000"/>
              </a:lnSpc>
              <a:spcAft>
                <a:spcPts val="600"/>
              </a:spcAft>
              <a:buFont typeface="+mj-lt"/>
              <a:buAutoNum type="arabicPeriod" startAt="135"/>
            </a:pPr>
            <a:r>
              <a:rPr lang="en-US" sz="1100" b="0">
                <a:latin typeface="Gotham" panose="02000504050000020004" charset="0"/>
                <a:cs typeface="Gotham" panose="02000504050000020004" charset="0"/>
              </a:rPr>
              <a:t>Fun Cooking with Chef Edwin Lau at PJB, Surabaya (22122017)</a:t>
            </a:r>
          </a:p>
          <a:p>
            <a:pPr marL="288290" indent="-288290" fontAlgn="auto">
              <a:lnSpc>
                <a:spcPct val="90000"/>
              </a:lnSpc>
              <a:spcAft>
                <a:spcPts val="600"/>
              </a:spcAft>
              <a:buFont typeface="+mj-lt"/>
              <a:buAutoNum type="arabicPeriod" startAt="135"/>
            </a:pPr>
            <a:r>
              <a:rPr lang="en-US" sz="1100" b="0">
                <a:latin typeface="Gotham" panose="02000504050000020004" charset="0"/>
                <a:cs typeface="Gotham" panose="02000504050000020004" charset="0"/>
              </a:rPr>
              <a:t>Total Make Over Cinematography 'Service Jaman Now' by BPJS Ketenagakerjaan and very well organized by Red Avenue Indonesia at XXI Lounge, Ciputra World Surabaya (23122017)</a:t>
            </a:r>
          </a:p>
          <a:p>
            <a:pPr marL="288290" indent="-288290" fontAlgn="auto">
              <a:lnSpc>
                <a:spcPct val="90000"/>
              </a:lnSpc>
              <a:spcAft>
                <a:spcPts val="600"/>
              </a:spcAft>
              <a:buFont typeface="+mj-lt"/>
              <a:buAutoNum type="arabicPeriod" startAt="135"/>
            </a:pPr>
            <a:r>
              <a:rPr lang="en-US" sz="1100" b="0">
                <a:latin typeface="Gotham" panose="02000504050000020004" charset="0"/>
                <a:cs typeface="Gotham" panose="02000504050000020004" charset="0"/>
              </a:rPr>
              <a:t>Wedding Reception of Abell &amp; Aldilla at Kediri (30122017)</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Lelang Otomotif Terpercaya bersama Bidwin at Ibis Surabaya City Center Hotel (12012016)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Automotive Auction with Ibid Balai Lelang Serasi at Sidoarjo (13012016)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Wedding Celebration of Anggara Putra and Dessy Wahyu at Graha Polisi Istimewa, Surabaya (17012016)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International Trade Event 2016: Indonesian Tropical Hardwood - Sustainable, Quality, and Guaranteed at Majapahit Hotel, Surabaya (25012016)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Lelang Otomotif Terpercaya bersama Bidwin at Ibis Surabaya Center Hotel (26012016)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Automotive Auction with Ibid Balai Lelang Serasi at Sidoarjo (30012016)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Wedding Celebration of Riski and Rizka at Mahameru Resto, Surabaya (31012016)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Agency Kick Off 2016 MNC insurance at TS Suite Surabaya (04022016)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Lelang Otomotif Terpercaya bersama Bidwin di Hotel Amaris Surabaya (04022016)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My Little Pony in Harmony at Tunjungan Plaza Surabaya (06022016-14022016)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Sharing Creative Thinking experiences for LKMM PENS (07022016)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Launching Tower 2 Madison Avenue at Grand City Mall Surabaya (09022016-11022016)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Kahuripan Nirwana Expo at Ciputra World Surabaya (16022016)</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Automotive Auction with Ibid Balai Lelang Serasi at Sidoarjo (18022016)</a:t>
            </a:r>
          </a:p>
        </p:txBody>
      </p:sp>
      <p:sp>
        <p:nvSpPr>
          <p:cNvPr id="3" name="Text Box 2"/>
          <p:cNvSpPr txBox="1"/>
          <p:nvPr/>
        </p:nvSpPr>
        <p:spPr>
          <a:xfrm>
            <a:off x="6480000" y="360000"/>
            <a:ext cx="4500000" cy="5356851"/>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Lelang Otomotif Bidwin at Ibis Surabaya City Center Hotel (23022016)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Pengukuhan DPD AMKRI Jawa Timur Periode 2016-2019 &amp; Seminar Pengetahuan Hama Kayu, Pengawetan Kayu, dan Inovasi at Rich Palace Hotel, Surabaya (25022016)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Market Outlook 2016 with Panin Asset Management at JW Mariott Surabaya (26022016)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Lelang Otomotif bersama Ibid Balai Lelang Serasi at Graha Citra Harmoni, Sidoarjo (27022016)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Opening Ceremony Main Gate Grand Pakuwon, West Surabaya (03032016)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Bursa Otomotif Mobil88 at Jemursari, Surabaya (05032016-06032016)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Lelang Otomotif Terpercaya bersama Bidwin at Ibis Surabaya City Center Hotel (08032016)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Pakuwon Group Property Expo at Atrium Tunjungan Plaza 3, Surabaya (09032016-12032016)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Lelang Otomotif bareng Ibid Balai Lelang Serasi (17032016)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Cooking Show 2016 with Kompas and Bright Gas Pertamina at Kelurahan Kebraon, Surabaya (20032016)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Automotive Auction with Ibid Balai Lelang Serasi at Sidoarjo (26032016)</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Sosialisasi Percepatan Kemudahan Berusaha (Ease of Doing Business/EoDB) "Mudahnya Berbisnis di Indonesia: Surabaya Bisa!" oleh Direktorat Jenderal Administrasi Hukum Umum Kementerian Hukum dan HAM Republik Indonesia berkolaborasi dengan Pemerintah Kota Surabaya at Hotel Bumi Surabaya City Resort (29032016)</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16</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Trusted Automotive Auction with </a:t>
            </a:r>
            <a:r>
              <a:rPr lang="en-US" sz="1100" b="0" dirty="0" err="1">
                <a:latin typeface="Gotham" panose="02000504050000020004" charset="0"/>
                <a:cs typeface="Gotham" panose="02000504050000020004" charset="0"/>
              </a:rPr>
              <a:t>Bidwin</a:t>
            </a:r>
            <a:r>
              <a:rPr lang="en-US" sz="1100" b="0" dirty="0">
                <a:latin typeface="Gotham" panose="02000504050000020004" charset="0"/>
                <a:cs typeface="Gotham" panose="02000504050000020004" charset="0"/>
              </a:rPr>
              <a:t> at Ibis Surabaya City Center Hotel (29032016)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Customer Gathering of Sinar Utama Teknik in collaboration with Rina Nose and Avian Brands at Upper Hills Makassar, South Sulawesi (01042016)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Giselle 9th Birthday Party at Mercure Grand </a:t>
            </a:r>
            <a:r>
              <a:rPr lang="en-US" sz="1100" b="0" dirty="0" err="1">
                <a:latin typeface="Gotham" panose="02000504050000020004" charset="0"/>
                <a:cs typeface="Gotham" panose="02000504050000020004" charset="0"/>
              </a:rPr>
              <a:t>Mirama</a:t>
            </a:r>
            <a:r>
              <a:rPr lang="en-US" sz="1100" b="0" dirty="0">
                <a:latin typeface="Gotham" panose="02000504050000020004" charset="0"/>
                <a:cs typeface="Gotham" panose="02000504050000020004" charset="0"/>
              </a:rPr>
              <a:t> Hotel, Surabaya (03042016)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a:t>
            </a:r>
            <a:r>
              <a:rPr lang="en-US" sz="1100" b="0" dirty="0" err="1">
                <a:latin typeface="Gotham" panose="02000504050000020004" charset="0"/>
                <a:cs typeface="Gotham" panose="02000504050000020004" charset="0"/>
              </a:rPr>
              <a:t>Mudahnya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Berbisnis</a:t>
            </a:r>
            <a:r>
              <a:rPr lang="en-US" sz="1100" b="0" dirty="0">
                <a:latin typeface="Gotham" panose="02000504050000020004" charset="0"/>
                <a:cs typeface="Gotham" panose="02000504050000020004" charset="0"/>
              </a:rPr>
              <a:t> di Indonesia: Bandung </a:t>
            </a:r>
            <a:r>
              <a:rPr lang="en-US" sz="1100" b="0" dirty="0" err="1">
                <a:latin typeface="Gotham" panose="02000504050000020004" charset="0"/>
                <a:cs typeface="Gotham" panose="02000504050000020004" charset="0"/>
              </a:rPr>
              <a:t>Juara</a:t>
            </a:r>
            <a:r>
              <a:rPr lang="en-US" sz="1100" b="0" dirty="0">
                <a:latin typeface="Gotham" panose="02000504050000020004" charset="0"/>
                <a:cs typeface="Gotham" panose="02000504050000020004" charset="0"/>
              </a:rPr>
              <a:t>!" together with Emil </a:t>
            </a:r>
            <a:r>
              <a:rPr lang="en-US" sz="1100" b="0" dirty="0" err="1">
                <a:latin typeface="Gotham" panose="02000504050000020004" charset="0"/>
                <a:cs typeface="Gotham" panose="02000504050000020004" charset="0"/>
              </a:rPr>
              <a:t>Faizza</a:t>
            </a:r>
            <a:r>
              <a:rPr lang="en-US" sz="1100" b="0" dirty="0">
                <a:latin typeface="Gotham" panose="02000504050000020004" charset="0"/>
                <a:cs typeface="Gotham" panose="02000504050000020004" charset="0"/>
              </a:rPr>
              <a:t> Part II as moderator and </a:t>
            </a:r>
            <a:r>
              <a:rPr lang="en-US" sz="1100" b="0" dirty="0" err="1">
                <a:latin typeface="Gotham" panose="02000504050000020004" charset="0"/>
                <a:cs typeface="Gotham" panose="02000504050000020004" charset="0"/>
              </a:rPr>
              <a:t>Ditjen</a:t>
            </a:r>
            <a:r>
              <a:rPr lang="en-US" sz="1100" b="0" dirty="0">
                <a:latin typeface="Gotham" panose="02000504050000020004" charset="0"/>
                <a:cs typeface="Gotham" panose="02000504050000020004" charset="0"/>
              </a:rPr>
              <a:t> AHU </a:t>
            </a:r>
            <a:r>
              <a:rPr lang="en-US" sz="1100" b="0" dirty="0" err="1">
                <a:latin typeface="Gotham" panose="02000504050000020004" charset="0"/>
                <a:cs typeface="Gotham" panose="02000504050000020004" charset="0"/>
              </a:rPr>
              <a:t>Kemenkumham</a:t>
            </a:r>
            <a:r>
              <a:rPr lang="en-US" sz="1100" b="0" dirty="0">
                <a:latin typeface="Gotham" panose="02000504050000020004" charset="0"/>
                <a:cs typeface="Gotham" panose="02000504050000020004" charset="0"/>
              </a:rPr>
              <a:t> RI at Grand Royal </a:t>
            </a:r>
            <a:r>
              <a:rPr lang="en-US" sz="1100" b="0" dirty="0" err="1">
                <a:latin typeface="Gotham" panose="02000504050000020004" charset="0"/>
                <a:cs typeface="Gotham" panose="02000504050000020004" charset="0"/>
              </a:rPr>
              <a:t>Panghegar</a:t>
            </a:r>
            <a:r>
              <a:rPr lang="en-US" sz="1100" b="0" dirty="0">
                <a:latin typeface="Gotham" panose="02000504050000020004" charset="0"/>
                <a:cs typeface="Gotham" panose="02000504050000020004" charset="0"/>
              </a:rPr>
              <a:t> Hotel, Bandung (05042016)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Lelang </a:t>
            </a:r>
            <a:r>
              <a:rPr lang="en-US" sz="1100" b="0" dirty="0" err="1">
                <a:latin typeface="Gotham" panose="02000504050000020004" charset="0"/>
                <a:cs typeface="Gotham" panose="02000504050000020004" charset="0"/>
              </a:rPr>
              <a:t>Otomotif</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bersama</a:t>
            </a:r>
            <a:r>
              <a:rPr lang="en-US" sz="1100" b="0" dirty="0">
                <a:latin typeface="Gotham" panose="02000504050000020004" charset="0"/>
                <a:cs typeface="Gotham" panose="02000504050000020004" charset="0"/>
              </a:rPr>
              <a:t> Ibid Balai Lelang </a:t>
            </a:r>
            <a:r>
              <a:rPr lang="en-US" sz="1100" b="0" dirty="0" err="1">
                <a:latin typeface="Gotham" panose="02000504050000020004" charset="0"/>
                <a:cs typeface="Gotham" panose="02000504050000020004" charset="0"/>
              </a:rPr>
              <a:t>Serasi</a:t>
            </a:r>
            <a:r>
              <a:rPr lang="en-US" sz="1100" b="0" dirty="0">
                <a:latin typeface="Gotham" panose="02000504050000020004" charset="0"/>
                <a:cs typeface="Gotham" panose="02000504050000020004" charset="0"/>
              </a:rPr>
              <a:t> di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(07042016)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Kompas-Bright Gas Cooking Show 2016 at </a:t>
            </a:r>
            <a:r>
              <a:rPr lang="en-US" sz="1100" b="0" dirty="0" err="1">
                <a:latin typeface="Gotham" panose="02000504050000020004" charset="0"/>
                <a:cs typeface="Gotham" panose="02000504050000020004" charset="0"/>
              </a:rPr>
              <a:t>Kelurahan</a:t>
            </a:r>
            <a:r>
              <a:rPr lang="en-US" sz="1100" b="0" dirty="0">
                <a:latin typeface="Gotham" panose="02000504050000020004" charset="0"/>
                <a:cs typeface="Gotham" panose="02000504050000020004" charset="0"/>
              </a:rPr>
              <a:t> Mojo </a:t>
            </a:r>
            <a:r>
              <a:rPr lang="en-US" sz="1100" b="0" dirty="0" err="1">
                <a:latin typeface="Gotham" panose="02000504050000020004" charset="0"/>
                <a:cs typeface="Gotham" panose="02000504050000020004" charset="0"/>
              </a:rPr>
              <a:t>Kecamatan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Gubeng</a:t>
            </a:r>
            <a:r>
              <a:rPr lang="en-US" sz="1100" b="0" dirty="0">
                <a:latin typeface="Gotham" panose="02000504050000020004" charset="0"/>
                <a:cs typeface="Gotham" panose="02000504050000020004" charset="0"/>
              </a:rPr>
              <a:t>, Surabaya (10042016)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Lelang </a:t>
            </a:r>
            <a:r>
              <a:rPr lang="en-US" sz="1100" b="0" dirty="0" err="1">
                <a:latin typeface="Gotham" panose="02000504050000020004" charset="0"/>
                <a:cs typeface="Gotham" panose="02000504050000020004" charset="0"/>
              </a:rPr>
              <a:t>Otomotif</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Terpercaya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persembahan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Bidwin</a:t>
            </a:r>
            <a:r>
              <a:rPr lang="en-US" sz="1100" b="0" dirty="0">
                <a:latin typeface="Gotham" panose="02000504050000020004" charset="0"/>
                <a:cs typeface="Gotham" panose="02000504050000020004" charset="0"/>
              </a:rPr>
              <a:t> PT. Adi Sarana Lelang di Hotel Ibis Surabaya City Center, Surabaya (12042016)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Bright Gas Kompas Cooking Show 2016 at </a:t>
            </a:r>
            <a:r>
              <a:rPr lang="en-US" sz="1100" b="0" dirty="0" err="1">
                <a:latin typeface="Gotham" panose="02000504050000020004" charset="0"/>
                <a:cs typeface="Gotham" panose="02000504050000020004" charset="0"/>
              </a:rPr>
              <a:t>Kelurahan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Kutisari</a:t>
            </a:r>
            <a:r>
              <a:rPr lang="en-US" sz="1100" b="0" dirty="0">
                <a:latin typeface="Gotham" panose="02000504050000020004" charset="0"/>
                <a:cs typeface="Gotham" panose="02000504050000020004" charset="0"/>
              </a:rPr>
              <a:t>, Surabaya (16042016)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Samsung Dealer Gathering "</a:t>
            </a:r>
            <a:r>
              <a:rPr lang="en-US" sz="1100" b="0" dirty="0" err="1">
                <a:latin typeface="Gotham" panose="02000504050000020004" charset="0"/>
                <a:cs typeface="Gotham" panose="02000504050000020004" charset="0"/>
              </a:rPr>
              <a:t>Sosialisasi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Layanan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TrueMoney</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untuk</a:t>
            </a:r>
            <a:r>
              <a:rPr lang="en-US" sz="1100" b="0" dirty="0">
                <a:latin typeface="Gotham" panose="02000504050000020004" charset="0"/>
                <a:cs typeface="Gotham" panose="02000504050000020004" charset="0"/>
              </a:rPr>
              <a:t> Dealer Samsung Jawa Timur" at Santika Premiere Hotel, Surabaya (19042016)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Roadshow ATVSI (</a:t>
            </a:r>
            <a:r>
              <a:rPr lang="en-US" sz="1100" b="0" dirty="0" err="1">
                <a:latin typeface="Gotham" panose="02000504050000020004" charset="0"/>
                <a:cs typeface="Gotham" panose="02000504050000020004" charset="0"/>
              </a:rPr>
              <a:t>Asosiasi</a:t>
            </a:r>
            <a:r>
              <a:rPr lang="en-US" sz="1100" b="0" dirty="0">
                <a:latin typeface="Gotham" panose="02000504050000020004" charset="0"/>
                <a:cs typeface="Gotham" panose="02000504050000020004" charset="0"/>
              </a:rPr>
              <a:t> TV </a:t>
            </a:r>
            <a:r>
              <a:rPr lang="en-US" sz="1100" b="0" dirty="0" err="1">
                <a:latin typeface="Gotham" panose="02000504050000020004" charset="0"/>
                <a:cs typeface="Gotham" panose="02000504050000020004" charset="0"/>
              </a:rPr>
              <a:t>Swasta</a:t>
            </a:r>
            <a:r>
              <a:rPr lang="en-US" sz="1100" b="0" dirty="0">
                <a:latin typeface="Gotham" panose="02000504050000020004" charset="0"/>
                <a:cs typeface="Gotham" panose="02000504050000020004" charset="0"/>
              </a:rPr>
              <a:t> Indonesia) </a:t>
            </a:r>
            <a:r>
              <a:rPr lang="en-US" sz="1100" b="0" dirty="0" err="1">
                <a:latin typeface="Gotham" panose="02000504050000020004" charset="0"/>
                <a:cs typeface="Gotham" panose="02000504050000020004" charset="0"/>
              </a:rPr>
              <a:t>Peduli</a:t>
            </a:r>
            <a:r>
              <a:rPr lang="en-US" sz="1100" b="0" dirty="0">
                <a:latin typeface="Gotham" panose="02000504050000020004" charset="0"/>
                <a:cs typeface="Gotham" panose="02000504050000020004" charset="0"/>
              </a:rPr>
              <a:t> Surabaya at SD Islam Al Azhar Kelapa Gading, Surabaya(20042016)</a:t>
            </a:r>
          </a:p>
          <a:p>
            <a:pPr marL="288290" indent="-288290" fontAlgn="auto">
              <a:lnSpc>
                <a:spcPct val="90000"/>
              </a:lnSpc>
              <a:spcAft>
                <a:spcPts val="600"/>
              </a:spcAft>
              <a:buFont typeface="+mj-lt"/>
              <a:buAutoNum type="arabicPeriod" startAt="27"/>
            </a:pPr>
            <a:r>
              <a:rPr lang="en-US" sz="1100" b="0" dirty="0">
                <a:latin typeface="Gotham" panose="02000504050000020004" charset="0"/>
                <a:cs typeface="Gotham" panose="02000504050000020004" charset="0"/>
              </a:rPr>
              <a:t>Seminar </a:t>
            </a:r>
            <a:r>
              <a:rPr lang="en-US" sz="1100" b="0" dirty="0" err="1">
                <a:latin typeface="Gotham" panose="02000504050000020004" charset="0"/>
                <a:cs typeface="Gotham" panose="02000504050000020004" charset="0"/>
              </a:rPr>
              <a:t>Jurnalistik</a:t>
            </a:r>
            <a:r>
              <a:rPr lang="en-US" sz="1100" b="0" dirty="0">
                <a:latin typeface="Gotham" panose="02000504050000020004" charset="0"/>
                <a:cs typeface="Gotham" panose="02000504050000020004" charset="0"/>
              </a:rPr>
              <a:t> &amp; </a:t>
            </a:r>
            <a:r>
              <a:rPr lang="en-US" sz="1100" b="0" dirty="0" err="1">
                <a:latin typeface="Gotham" panose="02000504050000020004" charset="0"/>
                <a:cs typeface="Gotham" panose="02000504050000020004" charset="0"/>
              </a:rPr>
              <a:t>Produksi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Kreatif</a:t>
            </a:r>
            <a:r>
              <a:rPr lang="en-US" sz="1100" b="0" dirty="0">
                <a:latin typeface="Gotham" panose="02000504050000020004" charset="0"/>
                <a:cs typeface="Gotham" panose="02000504050000020004" charset="0"/>
              </a:rPr>
              <a:t> Roadshow ATVSI </a:t>
            </a:r>
            <a:r>
              <a:rPr lang="en-US" sz="1100" b="0" dirty="0" err="1">
                <a:latin typeface="Gotham" panose="02000504050000020004" charset="0"/>
                <a:cs typeface="Gotham" panose="02000504050000020004" charset="0"/>
              </a:rPr>
              <a:t>Peduli</a:t>
            </a:r>
            <a:r>
              <a:rPr lang="en-US" sz="1100" b="0" dirty="0">
                <a:latin typeface="Gotham" panose="02000504050000020004" charset="0"/>
                <a:cs typeface="Gotham" panose="02000504050000020004" charset="0"/>
              </a:rPr>
              <a:t> Surabaya at ACC Universitas Airlangga (21042016)</a:t>
            </a:r>
          </a:p>
          <a:p>
            <a:pPr marL="288290" indent="-288290" fontAlgn="auto">
              <a:lnSpc>
                <a:spcPct val="90000"/>
              </a:lnSpc>
              <a:spcAft>
                <a:spcPts val="600"/>
              </a:spcAft>
              <a:buFont typeface="+mj-lt"/>
              <a:buAutoNum type="arabicPeriod" startAt="27"/>
            </a:pPr>
            <a:r>
              <a:rPr lang="en-US" sz="1100" b="0" dirty="0" err="1">
                <a:latin typeface="Gotham" panose="02000504050000020004" charset="0"/>
                <a:cs typeface="Gotham" panose="02000504050000020004" charset="0"/>
              </a:rPr>
              <a:t>Sosialiasi</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Percepatan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Kemudahan</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Berbisnis</a:t>
            </a:r>
            <a:r>
              <a:rPr lang="en-US" sz="1100" b="0" dirty="0">
                <a:latin typeface="Gotham" panose="02000504050000020004" charset="0"/>
                <a:cs typeface="Gotham" panose="02000504050000020004" charset="0"/>
              </a:rPr>
              <a:t> di Indonesia: Jogja Istimewa! oleh </a:t>
            </a:r>
            <a:r>
              <a:rPr lang="en-US" sz="1100" b="0" dirty="0" err="1">
                <a:latin typeface="Gotham" panose="02000504050000020004" charset="0"/>
                <a:cs typeface="Gotham" panose="02000504050000020004" charset="0"/>
              </a:rPr>
              <a:t>Ditjen</a:t>
            </a:r>
            <a:r>
              <a:rPr lang="en-US" sz="1100" b="0" dirty="0">
                <a:latin typeface="Gotham" panose="02000504050000020004" charset="0"/>
                <a:cs typeface="Gotham" panose="02000504050000020004" charset="0"/>
              </a:rPr>
              <a:t> AHU </a:t>
            </a:r>
            <a:r>
              <a:rPr lang="en-US" sz="1100" b="0" dirty="0" err="1">
                <a:latin typeface="Gotham" panose="02000504050000020004" charset="0"/>
                <a:cs typeface="Gotham" panose="02000504050000020004" charset="0"/>
              </a:rPr>
              <a:t>Kemenkumham</a:t>
            </a:r>
            <a:r>
              <a:rPr lang="en-US" sz="1100" b="0" dirty="0">
                <a:latin typeface="Gotham" panose="02000504050000020004" charset="0"/>
                <a:cs typeface="Gotham" panose="02000504050000020004" charset="0"/>
              </a:rPr>
              <a:t> RI at Hyatt Regency Hotel, Yogyakarta (26041016)</a:t>
            </a:r>
          </a:p>
        </p:txBody>
      </p:sp>
      <p:sp>
        <p:nvSpPr>
          <p:cNvPr id="3" name="Text Box 2"/>
          <p:cNvSpPr txBox="1"/>
          <p:nvPr/>
        </p:nvSpPr>
        <p:spPr>
          <a:xfrm>
            <a:off x="6480000" y="360000"/>
            <a:ext cx="4500000" cy="5050613"/>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Puncak HUT Pasmar-1 ke-15 Tahun 2016: Rekor MURI 2016 perenang (marinir dan kesatuan lain) menyeberangi Selat Madura dengan membentuk jembatan manusia sepanjang 5.3km at Tambak Wedi Surabaya-Pantai Sekar Bungu Bangkalan (28042016)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Soman Apotek Gathering 2016 at Empire Palace, Surabaya (30042016)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Rapat Koordinasi Pelayanan Fidusia dengan Kantor Wilayah Seluruh Indonesia with Direktorat Perdata Ditjen AHU Kemenkumham at Aston Hotel &amp; Resort, Bogor (02052016-03052016)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Seminar Adiwarna Nusantara: Pengembangan Industri Kreatif Berbasis Digital persembahan Harian Kompas dan Telkomsel at Santika Premiere Hotel, Malang (04052016)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Michelle Harli's Sweet 17th Birthday Party at DeSoematra, Surabaya (05052016)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Trusted Automotive Auction with Bidwin PT. Adi Sarana Lelang at Ibis Surabaya City Center Hotel (10052016)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Automotive Auction with Ibid Balai Lelang Serasi at Sidoarjo (11052016)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Sosialisasi Percepatan Kemudahan Berusaha (Ease of Doing Business) "Mudahnya Berbisnis di Indonesia: Medan Berseri" with Ditjen AHU Kemenkumham RI at Grand Aston City Hall Medan (13052016)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Pakuwon Group Property Week 2016 at Atrium Tunjungan Plaza 3, Surabaya (14052016-15052016)</a:t>
            </a:r>
          </a:p>
          <a:p>
            <a:pPr marL="228600" indent="-228600" fontAlgn="auto">
              <a:lnSpc>
                <a:spcPct val="90000"/>
              </a:lnSpc>
              <a:spcAft>
                <a:spcPts val="600"/>
              </a:spcAft>
              <a:buFont typeface="+mj-lt"/>
              <a:buAutoNum type="arabicPeriod" startAt="39"/>
            </a:pPr>
            <a:r>
              <a:rPr lang="en-US" sz="1100">
                <a:latin typeface="Gotham" panose="02000504050000020004" charset="0"/>
                <a:cs typeface="Gotham" panose="02000504050000020004" charset="0"/>
                <a:sym typeface="+mn-ea"/>
              </a:rPr>
              <a:t>Automotive Auction with Ibid Balai Lelang Serasi at Sidoarjo (19052016)</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16</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Sosialisasi Anti Narkoba dan Workshop Woman Self Defense presented by Gabungan Organisasi Wanita (GOW) Surabaya in collaboration with Bapemas &amp; KB Pemkot Surabaya at Taman Bungkul, Surabaya (21051016)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Wedding Celebration of Rusdi and Diena at Balai Kartika Kodam V Brawijaya, Surabaya (21052016)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Walimatul Hamil Ika Putri at Surabaya (22052016)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Talkshow "Redesain Kelembagaan dan Profesionalisme Partai Politik menuju Sistem Kepartaian yang Efektif dan Demokratis" at Gedung Kementerian Hukum dan Hak Asasi Manusia Republik Indonesia, Jakarta (24052016)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Sosialisasi Percepatan Kemudahan Berbisnis (Ease of Doing Business) di Indonesia: Makassar Sombere-Smart City with Kemenkumham RI at Grand Clarion Hotel &amp; Convention, Makassar (26052016)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Alliance One Indonesia Dinner Gathering at Santika Hotel, Banyuwangi (27052016)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Lelang Otomotif bersama Ibid Balai Lelang Serasi di Graha Citra Harmoni, Sidoarjo (28052016)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Grand Finale of Kompas-Bright Gas Cooking Show 2016 at Surabaya Plaza (05062016)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Trusted Automotive Auction by Bidwin PT. Adi Sarana Lelang at Ibis Surabaya City Center Hotel (07062016)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Buka Puasa, Syukuran Opini Laporan Keuangan Tahun 2015 Kementerian Hukum &amp; HAM RI, serta Peluncuran Buku Yasonna H. Laoly "Birokrasi Digital" at Graha Pengayoman Kemenkumham RI, Jakarta (13062016)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Automotive Auction with Ibid Balai Lelang Serasi (16062016)</a:t>
            </a:r>
          </a:p>
          <a:p>
            <a:pPr marL="288290" indent="-288290" fontAlgn="auto">
              <a:lnSpc>
                <a:spcPct val="90000"/>
              </a:lnSpc>
              <a:spcAft>
                <a:spcPts val="600"/>
              </a:spcAft>
              <a:buFont typeface="+mj-lt"/>
              <a:buAutoNum type="arabicPeriod" startAt="49"/>
            </a:pPr>
            <a:r>
              <a:rPr lang="en-US" sz="1100" b="0">
                <a:latin typeface="Gotham" panose="02000504050000020004" charset="0"/>
                <a:cs typeface="Gotham" panose="02000504050000020004" charset="0"/>
              </a:rPr>
              <a:t>Trusted Automotive Auction with Bidwin PT. Adi Sarana Lelang at Ibis Surabaya City Center Hotel (21062016)</a:t>
            </a:r>
          </a:p>
        </p:txBody>
      </p:sp>
      <p:sp>
        <p:nvSpPr>
          <p:cNvPr id="3" name="Text Box 2"/>
          <p:cNvSpPr txBox="1"/>
          <p:nvPr/>
        </p:nvSpPr>
        <p:spPr>
          <a:xfrm>
            <a:off x="6480000" y="360000"/>
            <a:ext cx="4500000" cy="5433795"/>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Automotive Auction with Ibid Balai Lelang Serasi at Sidoarjo (22062016)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'Start Your Transformation' Talkshow at Supermal Mansion Pool Side, presented by Pakuwon Group in collaboration with Body Fight Indonesia @bodyfight2 (25062016)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Pakuwon Group Property Exhibition Ketupat Fiesta 2016 at Atrium Tunjungan Plaza 3, Surabaya (11072016-15072016)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Seminar InStory (Inspiration Story) by Harian Kompas at Spazio (20072016)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Halal Bi Halal Kensa Dojo at Santika Premier Hotel, Surabaya (23072016)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Automotive Auction with Ibid Balai Lelang Serasi at Citra Harmoni Hall, Sidoarjo (28072016)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Kids Fashion Arcade 2016 Galactica at Ciputra World Surabaya (06082016-07082016)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Gemerlap Undian Simpeda Bank Jatim 2016 Wilayah Madura dan Kepulauan Kangean at Sumenep (07082016)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Malam Anugerah Prestasi 2016 PT. Dharma Lautan Utama at Bumi Surabaya City Resort Hotel (12082016)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Garnet Place GEM City NUP Launching at AKR Land Multifunction Hall, Surabaya (13082016)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Panggung Hiburan 17an Warga RW 05 Taman Pondok Jati Tahap II Sepanjang, Sidoarjo (14082016)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Product Knowledge Nusa Dua Bay View, a prestigious Villa &amp; SOHO project from Wutamaland at XXI Lounge, Ciputra World Surabaya (15082016)</a:t>
            </a:r>
          </a:p>
          <a:p>
            <a:pPr marL="228600" indent="-228600" fontAlgn="auto">
              <a:lnSpc>
                <a:spcPct val="90000"/>
              </a:lnSpc>
              <a:spcAft>
                <a:spcPts val="600"/>
              </a:spcAft>
              <a:buFont typeface="+mj-lt"/>
              <a:buAutoNum type="arabicPeriod" startAt="61"/>
            </a:pPr>
            <a:r>
              <a:rPr lang="en-US" sz="1100">
                <a:latin typeface="Gotham" panose="02000504050000020004" charset="0"/>
                <a:cs typeface="Gotham" panose="02000504050000020004" charset="0"/>
                <a:sym typeface="+mn-ea"/>
              </a:rPr>
              <a:t>Automotive Auction for Ibid Balai Lelang Serasi at Citra Harmoni Convention Hall, Sidoarjo (18082016)</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16</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Infinite Art: Tai Chi Class at Poolside </a:t>
            </a:r>
            <a:r>
              <a:rPr lang="en-US" sz="1100" b="0" dirty="0" err="1">
                <a:latin typeface="Gotham" panose="02000504050000020004" charset="0"/>
                <a:cs typeface="Gotham" panose="02000504050000020004" charset="0"/>
              </a:rPr>
              <a:t>Supermal</a:t>
            </a:r>
            <a:r>
              <a:rPr lang="en-US" sz="1100" b="0" dirty="0">
                <a:latin typeface="Gotham" panose="02000504050000020004" charset="0"/>
                <a:cs typeface="Gotham" panose="02000504050000020004" charset="0"/>
              </a:rPr>
              <a:t> Mansion, </a:t>
            </a:r>
            <a:r>
              <a:rPr lang="en-US" sz="1100" b="0" dirty="0" err="1">
                <a:latin typeface="Gotham" panose="02000504050000020004" charset="0"/>
                <a:cs typeface="Gotham" panose="02000504050000020004" charset="0"/>
              </a:rPr>
              <a:t>Pakuwon</a:t>
            </a:r>
            <a:r>
              <a:rPr lang="en-US" sz="1100" b="0" dirty="0">
                <a:latin typeface="Gotham" panose="02000504050000020004" charset="0"/>
                <a:cs typeface="Gotham" panose="02000504050000020004" charset="0"/>
              </a:rPr>
              <a:t> Indah Superblock, West Surabaya (20082016)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Widya Wahana PNFI 2016 Dinas Pendidikan Kota Surabaya at Balai Pemuda, Surabaya (20082016)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Welcome Dinner and Cultural Program of International Symposium 2016 by Ministry of Law and Human Rights of The Republic of Indonesia at Grha </a:t>
            </a:r>
            <a:r>
              <a:rPr lang="en-US" sz="1100" b="0" dirty="0" err="1">
                <a:latin typeface="Gotham" panose="02000504050000020004" charset="0"/>
                <a:cs typeface="Gotham" panose="02000504050000020004" charset="0"/>
              </a:rPr>
              <a:t>Pengayoman</a:t>
            </a:r>
            <a:r>
              <a:rPr lang="en-US" sz="1100" b="0" dirty="0">
                <a:latin typeface="Gotham" panose="02000504050000020004" charset="0"/>
                <a:cs typeface="Gotham" panose="02000504050000020004" charset="0"/>
              </a:rPr>
              <a:t>, Jakarta (22082016)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PLN </a:t>
            </a:r>
            <a:r>
              <a:rPr lang="en-US" sz="1100" b="0" dirty="0" err="1">
                <a:latin typeface="Gotham" panose="02000504050000020004" charset="0"/>
                <a:cs typeface="Gotham" panose="02000504050000020004" charset="0"/>
              </a:rPr>
              <a:t>Mengajar</a:t>
            </a:r>
            <a:r>
              <a:rPr lang="en-US" sz="1100" b="0" dirty="0">
                <a:latin typeface="Gotham" panose="02000504050000020004" charset="0"/>
                <a:cs typeface="Gotham" panose="02000504050000020004" charset="0"/>
              </a:rPr>
              <a:t> at SMAN 15 Surabaya (23082016)</a:t>
            </a:r>
          </a:p>
          <a:p>
            <a:pPr marL="288290" indent="-288290" fontAlgn="auto">
              <a:lnSpc>
                <a:spcPct val="90000"/>
              </a:lnSpc>
              <a:spcAft>
                <a:spcPts val="600"/>
              </a:spcAft>
              <a:buFont typeface="+mj-lt"/>
              <a:buAutoNum type="arabicPeriod" startAt="74"/>
            </a:pPr>
            <a:r>
              <a:rPr lang="en-US" sz="1100" b="0" dirty="0" err="1">
                <a:latin typeface="Gotham" panose="02000504050000020004" charset="0"/>
                <a:cs typeface="Gotham" panose="02000504050000020004" charset="0"/>
              </a:rPr>
              <a:t>Pembukaan</a:t>
            </a:r>
            <a:r>
              <a:rPr lang="en-US" sz="1100" b="0" dirty="0">
                <a:latin typeface="Gotham" panose="02000504050000020004" charset="0"/>
                <a:cs typeface="Gotham" panose="02000504050000020004" charset="0"/>
              </a:rPr>
              <a:t> Kantor Kompas Surabaya </a:t>
            </a:r>
            <a:r>
              <a:rPr lang="en-US" sz="1100" b="0" dirty="0" err="1">
                <a:latin typeface="Gotham" panose="02000504050000020004" charset="0"/>
                <a:cs typeface="Gotham" panose="02000504050000020004" charset="0"/>
              </a:rPr>
              <a:t>Gubeng</a:t>
            </a:r>
            <a:r>
              <a:rPr lang="en-US" sz="1100" b="0" dirty="0">
                <a:latin typeface="Gotham" panose="02000504050000020004" charset="0"/>
                <a:cs typeface="Gotham" panose="02000504050000020004" charset="0"/>
              </a:rPr>
              <a:t> &amp; </a:t>
            </a:r>
            <a:r>
              <a:rPr lang="en-US" sz="1100" b="0" dirty="0" err="1">
                <a:latin typeface="Gotham" panose="02000504050000020004" charset="0"/>
                <a:cs typeface="Gotham" panose="02000504050000020004" charset="0"/>
              </a:rPr>
              <a:t>Bincang</a:t>
            </a:r>
            <a:r>
              <a:rPr lang="en-US" sz="1100" b="0" dirty="0">
                <a:latin typeface="Gotham" panose="02000504050000020004" charset="0"/>
                <a:cs typeface="Gotham" panose="02000504050000020004" charset="0"/>
              </a:rPr>
              <a:t> Kompas "</a:t>
            </a:r>
            <a:r>
              <a:rPr lang="en-US" sz="1100" b="0" dirty="0" err="1">
                <a:latin typeface="Gotham" panose="02000504050000020004" charset="0"/>
                <a:cs typeface="Gotham" panose="02000504050000020004" charset="0"/>
              </a:rPr>
              <a:t>Kembalinya</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Kebangkitan</a:t>
            </a:r>
            <a:r>
              <a:rPr lang="en-US" sz="1100" b="0" dirty="0">
                <a:latin typeface="Gotham" panose="02000504050000020004" charset="0"/>
                <a:cs typeface="Gotham" panose="02000504050000020004" charset="0"/>
              </a:rPr>
              <a:t> Jawa Timur" at </a:t>
            </a:r>
            <a:r>
              <a:rPr lang="en-US" sz="1100" b="0" dirty="0" err="1">
                <a:latin typeface="Gotham" panose="02000504050000020004" charset="0"/>
                <a:cs typeface="Gotham" panose="02000504050000020004" charset="0"/>
              </a:rPr>
              <a:t>Jln</a:t>
            </a:r>
            <a:r>
              <a:rPr lang="en-US" sz="1100" b="0" dirty="0">
                <a:latin typeface="Gotham" panose="02000504050000020004" charset="0"/>
                <a:cs typeface="Gotham" panose="02000504050000020004" charset="0"/>
              </a:rPr>
              <a:t>. Raya </a:t>
            </a:r>
            <a:r>
              <a:rPr lang="en-US" sz="1100" b="0" dirty="0" err="1">
                <a:latin typeface="Gotham" panose="02000504050000020004" charset="0"/>
                <a:cs typeface="Gotham" panose="02000504050000020004" charset="0"/>
              </a:rPr>
              <a:t>Gubeng</a:t>
            </a:r>
            <a:r>
              <a:rPr lang="en-US" sz="1100" b="0" dirty="0">
                <a:latin typeface="Gotham" panose="02000504050000020004" charset="0"/>
                <a:cs typeface="Gotham" panose="02000504050000020004" charset="0"/>
              </a:rPr>
              <a:t> no. 98 Surabaya (25082016)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World of Circus 2016 Pre National Art Competition by Global Art at Atrium </a:t>
            </a:r>
            <a:r>
              <a:rPr lang="en-US" sz="1100" b="0" dirty="0" err="1">
                <a:latin typeface="Gotham" panose="02000504050000020004" charset="0"/>
                <a:cs typeface="Gotham" panose="02000504050000020004" charset="0"/>
              </a:rPr>
              <a:t>Supermal</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Pakuwon</a:t>
            </a:r>
            <a:r>
              <a:rPr lang="en-US" sz="1100" b="0" dirty="0">
                <a:latin typeface="Gotham" panose="02000504050000020004" charset="0"/>
                <a:cs typeface="Gotham" panose="02000504050000020004" charset="0"/>
              </a:rPr>
              <a:t> Indah, Surabaya (28082016)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Automotive Auction with Ibid Balai Lelang </a:t>
            </a:r>
            <a:r>
              <a:rPr lang="en-US" sz="1100" b="0" dirty="0" err="1">
                <a:latin typeface="Gotham" panose="02000504050000020004" charset="0"/>
                <a:cs typeface="Gotham" panose="02000504050000020004" charset="0"/>
              </a:rPr>
              <a:t>Serasi</a:t>
            </a:r>
            <a:r>
              <a:rPr lang="en-US" sz="1100" b="0" dirty="0">
                <a:latin typeface="Gotham" panose="02000504050000020004" charset="0"/>
                <a:cs typeface="Gotham" panose="02000504050000020004" charset="0"/>
              </a:rPr>
              <a:t> at Citra Harmoni Hall, </a:t>
            </a:r>
            <a:r>
              <a:rPr lang="en-US" sz="1100" b="0" dirty="0" err="1">
                <a:latin typeface="Gotham" panose="02000504050000020004" charset="0"/>
                <a:cs typeface="Gotham" panose="02000504050000020004" charset="0"/>
              </a:rPr>
              <a:t>Sidoarjo</a:t>
            </a:r>
            <a:r>
              <a:rPr lang="en-US" sz="1100" b="0" dirty="0">
                <a:latin typeface="Gotham" panose="02000504050000020004" charset="0"/>
                <a:cs typeface="Gotham" panose="02000504050000020004" charset="0"/>
              </a:rPr>
              <a:t> (30082016)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Schneider Electric Indonesia Business Partner Dinner Gathering at Shangri-la Hotel, Surabaya (01092016)</a:t>
            </a:r>
          </a:p>
          <a:p>
            <a:pPr marL="288290" indent="-288290" fontAlgn="auto">
              <a:lnSpc>
                <a:spcPct val="90000"/>
              </a:lnSpc>
              <a:spcAft>
                <a:spcPts val="600"/>
              </a:spcAft>
              <a:buFont typeface="+mj-lt"/>
              <a:buAutoNum type="arabicPeriod" startAt="74"/>
            </a:pPr>
            <a:r>
              <a:rPr lang="en-US" sz="1100" b="0" dirty="0" err="1">
                <a:latin typeface="Gotham" panose="02000504050000020004" charset="0"/>
                <a:cs typeface="Gotham" panose="02000504050000020004" charset="0"/>
              </a:rPr>
              <a:t>Reuni</a:t>
            </a:r>
            <a:r>
              <a:rPr lang="en-US" sz="1100" b="0" dirty="0">
                <a:latin typeface="Gotham" panose="02000504050000020004" charset="0"/>
                <a:cs typeface="Gotham" panose="02000504050000020004" charset="0"/>
              </a:rPr>
              <a:t> PPSAB IRJA 1979-1997 di Jambu </a:t>
            </a:r>
            <a:r>
              <a:rPr lang="en-US" sz="1100" b="0" dirty="0" err="1">
                <a:latin typeface="Gotham" panose="02000504050000020004" charset="0"/>
                <a:cs typeface="Gotham" panose="02000504050000020004" charset="0"/>
              </a:rPr>
              <a:t>Luwuk</a:t>
            </a:r>
            <a:r>
              <a:rPr lang="en-US" sz="1100" b="0" dirty="0">
                <a:latin typeface="Gotham" panose="02000504050000020004" charset="0"/>
                <a:cs typeface="Gotham" panose="02000504050000020004" charset="0"/>
              </a:rPr>
              <a:t> Villa Resort Hotel, Batu (03092016)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Pesta </a:t>
            </a:r>
            <a:r>
              <a:rPr lang="en-US" sz="1100" b="0" dirty="0" err="1">
                <a:latin typeface="Gotham" panose="02000504050000020004" charset="0"/>
                <a:cs typeface="Gotham" panose="02000504050000020004" charset="0"/>
              </a:rPr>
              <a:t>Olahraga</a:t>
            </a:r>
            <a:r>
              <a:rPr lang="en-US" sz="1100" b="0" dirty="0">
                <a:latin typeface="Gotham" panose="02000504050000020004" charset="0"/>
                <a:cs typeface="Gotham" panose="02000504050000020004" charset="0"/>
              </a:rPr>
              <a:t> Nankai 2016 at </a:t>
            </a:r>
            <a:r>
              <a:rPr lang="en-US" sz="1100" b="0" dirty="0" err="1">
                <a:latin typeface="Gotham" panose="02000504050000020004" charset="0"/>
                <a:cs typeface="Gotham" panose="02000504050000020004" charset="0"/>
              </a:rPr>
              <a:t>Gelora</a:t>
            </a:r>
            <a:r>
              <a:rPr lang="en-US" sz="1100" b="0" dirty="0">
                <a:latin typeface="Gotham" panose="02000504050000020004" charset="0"/>
                <a:cs typeface="Gotham" panose="02000504050000020004" charset="0"/>
              </a:rPr>
              <a:t> Bung </a:t>
            </a:r>
            <a:r>
              <a:rPr lang="en-US" sz="1100" b="0" dirty="0" err="1">
                <a:latin typeface="Gotham" panose="02000504050000020004" charset="0"/>
                <a:cs typeface="Gotham" panose="02000504050000020004" charset="0"/>
              </a:rPr>
              <a:t>Tomo</a:t>
            </a:r>
            <a:r>
              <a:rPr lang="en-US" sz="1100" b="0" dirty="0">
                <a:latin typeface="Gotham" panose="02000504050000020004" charset="0"/>
                <a:cs typeface="Gotham" panose="02000504050000020004" charset="0"/>
              </a:rPr>
              <a:t>, Surabaya (04092016)</a:t>
            </a:r>
          </a:p>
          <a:p>
            <a:pPr marL="288290" indent="-288290" fontAlgn="auto">
              <a:lnSpc>
                <a:spcPct val="90000"/>
              </a:lnSpc>
              <a:spcAft>
                <a:spcPts val="600"/>
              </a:spcAft>
              <a:buFont typeface="+mj-lt"/>
              <a:buAutoNum type="arabicPeriod" startAt="74"/>
            </a:pPr>
            <a:r>
              <a:rPr lang="en-US" sz="1100" b="0" dirty="0" err="1">
                <a:latin typeface="Gotham" panose="02000504050000020004" charset="0"/>
                <a:cs typeface="Gotham" panose="02000504050000020004" charset="0"/>
              </a:rPr>
              <a:t>Jambore</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Pelayanan</a:t>
            </a:r>
            <a:r>
              <a:rPr lang="en-US" sz="1100" b="0" dirty="0">
                <a:latin typeface="Gotham" panose="02000504050000020004" charset="0"/>
                <a:cs typeface="Gotham" panose="02000504050000020004" charset="0"/>
              </a:rPr>
              <a:t> Primer BPJS Kesehatan Divisi Regional Jawa Timur 2016 di Isyana Ballroom, Hotel Bumi Surabaya (05092016)</a:t>
            </a:r>
          </a:p>
          <a:p>
            <a:pPr marL="288290" indent="-288290" fontAlgn="auto">
              <a:lnSpc>
                <a:spcPct val="90000"/>
              </a:lnSpc>
              <a:spcAft>
                <a:spcPts val="600"/>
              </a:spcAft>
              <a:buFont typeface="+mj-lt"/>
              <a:buAutoNum type="arabicPeriod" startAt="74"/>
            </a:pPr>
            <a:r>
              <a:rPr lang="en-US" sz="1100" b="0" dirty="0">
                <a:latin typeface="Gotham" panose="02000504050000020004" charset="0"/>
                <a:cs typeface="Gotham" panose="02000504050000020004" charset="0"/>
              </a:rPr>
              <a:t>One Day Financial Career Expo 2016 presented by OJK, supported by PPKK Universitas Airlangga at Dyandra Convention Center (07092016)</a:t>
            </a:r>
          </a:p>
        </p:txBody>
      </p:sp>
      <p:sp>
        <p:nvSpPr>
          <p:cNvPr id="3" name="Text Box 2"/>
          <p:cNvSpPr txBox="1"/>
          <p:nvPr/>
        </p:nvSpPr>
        <p:spPr>
          <a:xfrm>
            <a:off x="6480000" y="360000"/>
            <a:ext cx="4500000" cy="5433795"/>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AKR Land Product Knowledge &amp; Reward at Mercure Hotel, Surabaya (08092016)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Fadhilah Intan Pre Competition Concert at AMA, Surabaya (10092016)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Manual Brewing Class with @richardtjahFor PP Property Fair 2016 at @ciputraworldsby (13092016)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Jubilaris &amp; Purna Bhakti 2016 PT. Unilever Indonesia, Tbk at Shangri-la Hotel, Surabaya (14092016)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Ground Breaking SunCity Biz Sidoarjo at Arteri Porong, Sidoarjo (15092016)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Hydroponic Class with Venta Agustri @kebunsayursurabaya at PP Property Fair 2016 in @ciputraworldsby (15092016)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Pakuwon City Anniversary 2016 at Atrium Tunjungan Plaza 3, Surabaya (16092016 &amp; 18092016)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Product Knowledge East Coast Mansion Pakuwon City at Le Ballroom, Surabaya (20092016)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Automotive Auction with Ibid Balai Lelang Serasi at Citra Harmoni Hall, Sidoarjo (22092016)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Ngamen Anti Korupsi bareng Klantink di Stasiun Gubeng Surabaya (23092016)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Opening Ceremony Roadshow Pekan Kreatif Srikandi 2016 by Bapemas &amp; KB Kota Surabaya at Taman Bungkul, Surabaya (24092016)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Audisi 10 Besar Regional Surabaya Festival Lagu Suara Anti Korupsi @kanal_kpk at TownSquare Surabaya (24092016)</a:t>
            </a:r>
          </a:p>
          <a:p>
            <a:pPr marL="228600" indent="-228600" fontAlgn="auto">
              <a:lnSpc>
                <a:spcPct val="90000"/>
              </a:lnSpc>
              <a:spcAft>
                <a:spcPts val="600"/>
              </a:spcAft>
              <a:buFont typeface="+mj-lt"/>
              <a:buAutoNum type="arabicPeriod" startAt="86"/>
            </a:pPr>
            <a:r>
              <a:rPr lang="en-US" sz="1100">
                <a:latin typeface="Gotham" panose="02000504050000020004" charset="0"/>
                <a:cs typeface="Gotham" panose="02000504050000020004" charset="0"/>
                <a:sym typeface="+mn-ea"/>
              </a:rPr>
              <a:t>Wedding Celebration of Lina and Rudy at Rumah Cassa, Surabaya (25092016)</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16</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Adit and Wendy Wedding Celebration at Sheraton Ballroom, Surabaya (25092016)</a:t>
            </a:r>
          </a:p>
          <a:p>
            <a:pPr marL="288290" indent="-288290" fontAlgn="auto">
              <a:lnSpc>
                <a:spcPct val="90000"/>
              </a:lnSpc>
              <a:spcAft>
                <a:spcPts val="600"/>
              </a:spcAft>
              <a:buFont typeface="+mj-lt"/>
              <a:buAutoNum type="arabicPeriod" startAt="99"/>
            </a:pPr>
            <a:r>
              <a:rPr lang="en-US" sz="1100" b="0" dirty="0" err="1">
                <a:latin typeface="Gotham" panose="02000504050000020004" charset="0"/>
                <a:cs typeface="Gotham" panose="02000504050000020004" charset="0"/>
              </a:rPr>
              <a:t>Pengarahan</a:t>
            </a:r>
            <a:r>
              <a:rPr lang="en-US" sz="1100" b="0" dirty="0">
                <a:latin typeface="Gotham" panose="02000504050000020004" charset="0"/>
                <a:cs typeface="Gotham" panose="02000504050000020004" charset="0"/>
              </a:rPr>
              <a:t> Menteri </a:t>
            </a:r>
            <a:r>
              <a:rPr lang="en-US" sz="1100" b="0" dirty="0" err="1">
                <a:latin typeface="Gotham" panose="02000504050000020004" charset="0"/>
                <a:cs typeface="Gotham" panose="02000504050000020004" charset="0"/>
              </a:rPr>
              <a:t>Agraria</a:t>
            </a:r>
            <a:r>
              <a:rPr lang="en-US" sz="1100" b="0" dirty="0">
                <a:latin typeface="Gotham" panose="02000504050000020004" charset="0"/>
                <a:cs typeface="Gotham" panose="02000504050000020004" charset="0"/>
              </a:rPr>
              <a:t> dan Tata Ruang/</a:t>
            </a:r>
            <a:r>
              <a:rPr lang="en-US" sz="1100" b="0" dirty="0" err="1">
                <a:latin typeface="Gotham" panose="02000504050000020004" charset="0"/>
                <a:cs typeface="Gotham" panose="02000504050000020004" charset="0"/>
              </a:rPr>
              <a:t>Kepala</a:t>
            </a:r>
            <a:r>
              <a:rPr lang="en-US" sz="1100" b="0" dirty="0">
                <a:latin typeface="Gotham" panose="02000504050000020004" charset="0"/>
                <a:cs typeface="Gotham" panose="02000504050000020004" charset="0"/>
              </a:rPr>
              <a:t> Badan </a:t>
            </a:r>
            <a:r>
              <a:rPr lang="en-US" sz="1100" b="0" dirty="0" err="1">
                <a:latin typeface="Gotham" panose="02000504050000020004" charset="0"/>
                <a:cs typeface="Gotham" panose="02000504050000020004" charset="0"/>
              </a:rPr>
              <a:t>Pertanahan</a:t>
            </a:r>
            <a:r>
              <a:rPr lang="en-US" sz="1100" b="0" dirty="0">
                <a:latin typeface="Gotham" panose="02000504050000020004" charset="0"/>
                <a:cs typeface="Gotham" panose="02000504050000020004" charset="0"/>
              </a:rPr>
              <a:t> Nasional di Kantor </a:t>
            </a:r>
            <a:r>
              <a:rPr lang="en-US" sz="1100" b="0" dirty="0" err="1">
                <a:latin typeface="Gotham" panose="02000504050000020004" charset="0"/>
                <a:cs typeface="Gotham" panose="02000504050000020004" charset="0"/>
              </a:rPr>
              <a:t>Pertanahan</a:t>
            </a:r>
            <a:r>
              <a:rPr lang="en-US" sz="1100" b="0" dirty="0">
                <a:latin typeface="Gotham" panose="02000504050000020004" charset="0"/>
                <a:cs typeface="Gotham" panose="02000504050000020004" charset="0"/>
              </a:rPr>
              <a:t> Kota Surabaya I (26092016)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Siloam Hospital Dinner Gathering at Bumi Surabaya City Resort Hotel (27092016)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GIIAS 2016 Daihatsu at Grand City Convention &amp; Exhibition, Surabaya (28092016-02102016)</a:t>
            </a:r>
          </a:p>
          <a:p>
            <a:pPr marL="288290" indent="-288290" fontAlgn="auto">
              <a:lnSpc>
                <a:spcPct val="90000"/>
              </a:lnSpc>
              <a:spcAft>
                <a:spcPts val="600"/>
              </a:spcAft>
              <a:buFont typeface="+mj-lt"/>
              <a:buAutoNum type="arabicPeriod" startAt="99"/>
            </a:pPr>
            <a:r>
              <a:rPr lang="en-US" sz="1100" b="0" dirty="0" err="1">
                <a:latin typeface="Gotham" panose="02000504050000020004" charset="0"/>
                <a:cs typeface="Gotham" panose="02000504050000020004" charset="0"/>
              </a:rPr>
              <a:t>Konferensi</a:t>
            </a:r>
            <a:r>
              <a:rPr lang="en-US" sz="1100" b="0" dirty="0">
                <a:latin typeface="Gotham" panose="02000504050000020004" charset="0"/>
                <a:cs typeface="Gotham" panose="02000504050000020004" charset="0"/>
              </a:rPr>
              <a:t> Pers Daihatsu GIIAS Surabaya Auto Show 2016 at </a:t>
            </a:r>
            <a:r>
              <a:rPr lang="en-US" sz="1100" b="0" dirty="0" err="1">
                <a:latin typeface="Gotham" panose="02000504050000020004" charset="0"/>
                <a:cs typeface="Gotham" panose="02000504050000020004" charset="0"/>
              </a:rPr>
              <a:t>Pondok</a:t>
            </a:r>
            <a:r>
              <a:rPr lang="en-US" sz="1100" b="0" dirty="0">
                <a:latin typeface="Gotham" panose="02000504050000020004" charset="0"/>
                <a:cs typeface="Gotham" panose="02000504050000020004" charset="0"/>
              </a:rPr>
              <a:t> Khas </a:t>
            </a:r>
            <a:r>
              <a:rPr lang="en-US" sz="1100" b="0" dirty="0" err="1">
                <a:latin typeface="Gotham" panose="02000504050000020004" charset="0"/>
                <a:cs typeface="Gotham" panose="02000504050000020004" charset="0"/>
              </a:rPr>
              <a:t>Jenggala</a:t>
            </a:r>
            <a:r>
              <a:rPr lang="en-US" sz="1100" b="0" dirty="0">
                <a:latin typeface="Gotham" panose="02000504050000020004" charset="0"/>
                <a:cs typeface="Gotham" panose="02000504050000020004" charset="0"/>
              </a:rPr>
              <a:t>, Surabaya (29092016)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Debora and Pedro Wedding Party at Bukit Darmo Golf Driving Range, Surabaya (01102016)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Youth Future's Development in Creative Economy at Sub Co, Co-Working Space, Surabaya (03102016)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Dealer Gathering with PT. DELL Indonesia at Mercure Hotel, Surabaya (04102016)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Launching of Turbo Blender 'Legenda Sang Jawara' at Pullman Hotel, Surabaya (05102016)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Roadshow Pekan </a:t>
            </a:r>
            <a:r>
              <a:rPr lang="en-US" sz="1100" b="0" dirty="0" err="1">
                <a:latin typeface="Gotham" panose="02000504050000020004" charset="0"/>
                <a:cs typeface="Gotham" panose="02000504050000020004" charset="0"/>
              </a:rPr>
              <a:t>Kreatif</a:t>
            </a:r>
            <a:r>
              <a:rPr lang="en-US" sz="1100" b="0" dirty="0">
                <a:latin typeface="Gotham" panose="02000504050000020004" charset="0"/>
                <a:cs typeface="Gotham" panose="02000504050000020004" charset="0"/>
              </a:rPr>
              <a:t> </a:t>
            </a:r>
            <a:r>
              <a:rPr lang="en-US" sz="1100" b="0" dirty="0" err="1">
                <a:latin typeface="Gotham" panose="02000504050000020004" charset="0"/>
                <a:cs typeface="Gotham" panose="02000504050000020004" charset="0"/>
              </a:rPr>
              <a:t>Srikandi</a:t>
            </a:r>
            <a:r>
              <a:rPr lang="en-US" sz="1100" b="0" dirty="0">
                <a:latin typeface="Gotham" panose="02000504050000020004" charset="0"/>
                <a:cs typeface="Gotham" panose="02000504050000020004" charset="0"/>
              </a:rPr>
              <a:t> 2016 </a:t>
            </a:r>
            <a:r>
              <a:rPr lang="en-US" sz="1100" b="0" dirty="0" err="1">
                <a:latin typeface="Gotham" panose="02000504050000020004" charset="0"/>
                <a:cs typeface="Gotham" panose="02000504050000020004" charset="0"/>
              </a:rPr>
              <a:t>Seleksi</a:t>
            </a:r>
            <a:r>
              <a:rPr lang="en-US" sz="1100" b="0" dirty="0">
                <a:latin typeface="Gotham" panose="02000504050000020004" charset="0"/>
                <a:cs typeface="Gotham" panose="02000504050000020004" charset="0"/>
              </a:rPr>
              <a:t> Lomba Progress UPPKS/KSM </a:t>
            </a:r>
            <a:r>
              <a:rPr lang="en-US" sz="1100" b="0" dirty="0" err="1">
                <a:latin typeface="Gotham" panose="02000504050000020004" charset="0"/>
                <a:cs typeface="Gotham" panose="02000504050000020004" charset="0"/>
              </a:rPr>
              <a:t>Bapemas</a:t>
            </a:r>
            <a:r>
              <a:rPr lang="en-US" sz="1100" b="0" dirty="0">
                <a:latin typeface="Gotham" panose="02000504050000020004" charset="0"/>
                <a:cs typeface="Gotham" panose="02000504050000020004" charset="0"/>
              </a:rPr>
              <a:t> &amp; KB Kota Surabaya at Taman </a:t>
            </a:r>
            <a:r>
              <a:rPr lang="en-US" sz="1100" b="0" dirty="0" err="1">
                <a:latin typeface="Gotham" panose="02000504050000020004" charset="0"/>
                <a:cs typeface="Gotham" panose="02000504050000020004" charset="0"/>
              </a:rPr>
              <a:t>Bungkul</a:t>
            </a:r>
            <a:r>
              <a:rPr lang="en-US" sz="1100" b="0" dirty="0">
                <a:latin typeface="Gotham" panose="02000504050000020004" charset="0"/>
                <a:cs typeface="Gotham" panose="02000504050000020004" charset="0"/>
              </a:rPr>
              <a:t>, Surabaya (08102016)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Breast Cancer Awareness Campaign at </a:t>
            </a:r>
            <a:r>
              <a:rPr lang="en-US" sz="1100" b="0" dirty="0" err="1">
                <a:latin typeface="Gotham" panose="02000504050000020004" charset="0"/>
                <a:cs typeface="Gotham" panose="02000504050000020004" charset="0"/>
              </a:rPr>
              <a:t>Tunjungan</a:t>
            </a:r>
            <a:r>
              <a:rPr lang="en-US" sz="1100" b="0" dirty="0">
                <a:latin typeface="Gotham" panose="02000504050000020004" charset="0"/>
                <a:cs typeface="Gotham" panose="02000504050000020004" charset="0"/>
              </a:rPr>
              <a:t> Plaza, Surabaya (13102016)</a:t>
            </a:r>
          </a:p>
          <a:p>
            <a:pPr marL="288290" indent="-288290" fontAlgn="auto">
              <a:lnSpc>
                <a:spcPct val="90000"/>
              </a:lnSpc>
              <a:spcAft>
                <a:spcPts val="600"/>
              </a:spcAft>
              <a:buFont typeface="+mj-lt"/>
              <a:buAutoNum type="arabicPeriod" startAt="99"/>
            </a:pPr>
            <a:r>
              <a:rPr lang="en-US" sz="1100" b="0" dirty="0">
                <a:latin typeface="Gotham" panose="02000504050000020004" charset="0"/>
                <a:cs typeface="Gotham" panose="02000504050000020004" charset="0"/>
              </a:rPr>
              <a:t>Speak for Life Indonesia for Sharing Personal Branding Strategy for Powerful Public Speaking at Social and Politic Science Faculty of Airlangga University Surabaya (19102016)</a:t>
            </a:r>
          </a:p>
        </p:txBody>
      </p:sp>
      <p:sp>
        <p:nvSpPr>
          <p:cNvPr id="3" name="Text Box 2"/>
          <p:cNvSpPr txBox="1"/>
          <p:nvPr/>
        </p:nvSpPr>
        <p:spPr>
          <a:xfrm>
            <a:off x="6480000" y="360000"/>
            <a:ext cx="4500000" cy="5507662"/>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Tax Amnesty dan </a:t>
            </a:r>
            <a:r>
              <a:rPr lang="en-US" sz="1100" dirty="0" err="1">
                <a:latin typeface="Gotham" panose="02000504050000020004" charset="0"/>
                <a:cs typeface="Gotham" panose="02000504050000020004" charset="0"/>
                <a:sym typeface="+mn-ea"/>
              </a:rPr>
              <a:t>Percepatan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Pertumbuhan</a:t>
            </a:r>
            <a:r>
              <a:rPr lang="en-US" sz="1100" dirty="0">
                <a:latin typeface="Gotham" panose="02000504050000020004" charset="0"/>
                <a:cs typeface="Gotham" panose="02000504050000020004" charset="0"/>
                <a:sym typeface="+mn-ea"/>
              </a:rPr>
              <a:t> Ekonomi Indonesia at </a:t>
            </a:r>
            <a:r>
              <a:rPr lang="en-US" sz="1100" dirty="0" err="1">
                <a:latin typeface="Gotham" panose="02000504050000020004" charset="0"/>
                <a:cs typeface="Gotham" panose="02000504050000020004" charset="0"/>
                <a:sym typeface="+mn-ea"/>
              </a:rPr>
              <a:t>Spazio</a:t>
            </a:r>
            <a:r>
              <a:rPr lang="en-US" sz="1100" dirty="0">
                <a:latin typeface="Gotham" panose="02000504050000020004" charset="0"/>
                <a:cs typeface="Gotham" panose="02000504050000020004" charset="0"/>
                <a:sym typeface="+mn-ea"/>
              </a:rPr>
              <a:t> Hall Surabaya, presented by </a:t>
            </a:r>
            <a:r>
              <a:rPr lang="en-US" sz="1100" dirty="0" err="1">
                <a:latin typeface="Gotham" panose="02000504050000020004" charset="0"/>
                <a:cs typeface="Gotham" panose="02000504050000020004" charset="0"/>
                <a:sym typeface="+mn-ea"/>
              </a:rPr>
              <a:t>Intiland</a:t>
            </a:r>
            <a:r>
              <a:rPr lang="en-US" sz="1100" dirty="0">
                <a:latin typeface="Gotham" panose="02000504050000020004" charset="0"/>
                <a:cs typeface="Gotham" panose="02000504050000020004" charset="0"/>
                <a:sym typeface="+mn-ea"/>
              </a:rPr>
              <a:t> and supported by </a:t>
            </a:r>
            <a:r>
              <a:rPr lang="en-US" sz="1100" dirty="0" err="1">
                <a:latin typeface="Gotham" panose="02000504050000020004" charset="0"/>
                <a:cs typeface="Gotham" panose="02000504050000020004" charset="0"/>
                <a:sym typeface="+mn-ea"/>
              </a:rPr>
              <a:t>SmartFM</a:t>
            </a:r>
            <a:r>
              <a:rPr lang="en-US" sz="1100" dirty="0">
                <a:latin typeface="Gotham" panose="02000504050000020004" charset="0"/>
                <a:cs typeface="Gotham" panose="02000504050000020004" charset="0"/>
                <a:sym typeface="+mn-ea"/>
              </a:rPr>
              <a:t> &amp; Sonora Surabaya (20102016)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Automotive Auction of Ibid Balai Lelang </a:t>
            </a:r>
            <a:r>
              <a:rPr lang="en-US" sz="1100" dirty="0" err="1">
                <a:latin typeface="Gotham" panose="02000504050000020004" charset="0"/>
                <a:cs typeface="Gotham" panose="02000504050000020004" charset="0"/>
                <a:sym typeface="+mn-ea"/>
              </a:rPr>
              <a:t>Serasi</a:t>
            </a:r>
            <a:r>
              <a:rPr lang="en-US" sz="1100" dirty="0">
                <a:latin typeface="Gotham" panose="02000504050000020004" charset="0"/>
                <a:cs typeface="Gotham" panose="02000504050000020004" charset="0"/>
                <a:sym typeface="+mn-ea"/>
              </a:rPr>
              <a:t> at Citra Harmoni, </a:t>
            </a:r>
            <a:r>
              <a:rPr lang="en-US" sz="1100" dirty="0" err="1">
                <a:latin typeface="Gotham" panose="02000504050000020004" charset="0"/>
                <a:cs typeface="Gotham" panose="02000504050000020004" charset="0"/>
                <a:sym typeface="+mn-ea"/>
              </a:rPr>
              <a:t>Sidoarjo</a:t>
            </a:r>
            <a:r>
              <a:rPr lang="en-US" sz="1100" dirty="0">
                <a:latin typeface="Gotham" panose="02000504050000020004" charset="0"/>
                <a:cs typeface="Gotham" panose="02000504050000020004" charset="0"/>
                <a:sym typeface="+mn-ea"/>
              </a:rPr>
              <a:t> (20102016)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Festival Sinema </a:t>
            </a:r>
            <a:r>
              <a:rPr lang="en-US" sz="1100" dirty="0" err="1">
                <a:latin typeface="Gotham" panose="02000504050000020004" charset="0"/>
                <a:cs typeface="Gotham" panose="02000504050000020004" charset="0"/>
                <a:sym typeface="+mn-ea"/>
              </a:rPr>
              <a:t>Sekolah</a:t>
            </a:r>
            <a:r>
              <a:rPr lang="en-US" sz="1100" dirty="0">
                <a:latin typeface="Gotham" panose="02000504050000020004" charset="0"/>
                <a:cs typeface="Gotham" panose="02000504050000020004" charset="0"/>
                <a:sym typeface="+mn-ea"/>
              </a:rPr>
              <a:t> 2016 at Balai </a:t>
            </a:r>
            <a:r>
              <a:rPr lang="en-US" sz="1100" dirty="0" err="1">
                <a:latin typeface="Gotham" panose="02000504050000020004" charset="0"/>
                <a:cs typeface="Gotham" panose="02000504050000020004" charset="0"/>
                <a:sym typeface="+mn-ea"/>
              </a:rPr>
              <a:t>Budaya</a:t>
            </a:r>
            <a:r>
              <a:rPr lang="en-US" sz="1100" dirty="0">
                <a:latin typeface="Gotham" panose="02000504050000020004" charset="0"/>
                <a:cs typeface="Gotham" panose="02000504050000020004" charset="0"/>
                <a:sym typeface="+mn-ea"/>
              </a:rPr>
              <a:t>, Surabaya (22102016)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Forum Program Studi Ekonomi Syariah </a:t>
            </a:r>
            <a:r>
              <a:rPr lang="en-US" sz="1100" dirty="0" err="1">
                <a:latin typeface="Gotham" panose="02000504050000020004" charset="0"/>
                <a:cs typeface="Gotham" panose="02000504050000020004" charset="0"/>
                <a:sym typeface="+mn-ea"/>
              </a:rPr>
              <a:t>Seluruh</a:t>
            </a:r>
            <a:r>
              <a:rPr lang="en-US" sz="1100" dirty="0">
                <a:latin typeface="Gotham" panose="02000504050000020004" charset="0"/>
                <a:cs typeface="Gotham" panose="02000504050000020004" charset="0"/>
                <a:sym typeface="+mn-ea"/>
              </a:rPr>
              <a:t> Indonesia: "</a:t>
            </a:r>
            <a:r>
              <a:rPr lang="en-US" sz="1100" dirty="0" err="1">
                <a:latin typeface="Gotham" panose="02000504050000020004" charset="0"/>
                <a:cs typeface="Gotham" panose="02000504050000020004" charset="0"/>
                <a:sym typeface="+mn-ea"/>
              </a:rPr>
              <a:t>Standardisasi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Kurikulum</a:t>
            </a:r>
            <a:r>
              <a:rPr lang="en-US" sz="1100" dirty="0">
                <a:latin typeface="Gotham" panose="02000504050000020004" charset="0"/>
                <a:cs typeface="Gotham" panose="02000504050000020004" charset="0"/>
                <a:sym typeface="+mn-ea"/>
              </a:rPr>
              <a:t> Program Studi Ekonomi Syariah" on Indonesia </a:t>
            </a:r>
            <a:r>
              <a:rPr lang="en-US" sz="1100" dirty="0" err="1">
                <a:latin typeface="Gotham" panose="02000504050000020004" charset="0"/>
                <a:cs typeface="Gotham" panose="02000504050000020004" charset="0"/>
                <a:sym typeface="+mn-ea"/>
              </a:rPr>
              <a:t>Shari'a</a:t>
            </a:r>
            <a:r>
              <a:rPr lang="en-US" sz="1100" dirty="0">
                <a:latin typeface="Gotham" panose="02000504050000020004" charset="0"/>
                <a:cs typeface="Gotham" panose="02000504050000020004" charset="0"/>
                <a:sym typeface="+mn-ea"/>
              </a:rPr>
              <a:t> Economic Festival 2016 at Grand City, Surabaya (25102016)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Seminar Nasional "</a:t>
            </a:r>
            <a:r>
              <a:rPr lang="en-US" sz="1100" dirty="0" err="1">
                <a:latin typeface="Gotham" panose="02000504050000020004" charset="0"/>
                <a:cs typeface="Gotham" panose="02000504050000020004" charset="0"/>
                <a:sym typeface="+mn-ea"/>
              </a:rPr>
              <a:t>Menyongsong</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Paradigma</a:t>
            </a:r>
            <a:r>
              <a:rPr lang="en-US" sz="1100" dirty="0">
                <a:latin typeface="Gotham" panose="02000504050000020004" charset="0"/>
                <a:cs typeface="Gotham" panose="02000504050000020004" charset="0"/>
                <a:sym typeface="+mn-ea"/>
              </a:rPr>
              <a:t> Baru </a:t>
            </a:r>
            <a:r>
              <a:rPr lang="en-US" sz="1100" dirty="0" err="1">
                <a:latin typeface="Gotham" panose="02000504050000020004" charset="0"/>
                <a:cs typeface="Gotham" panose="02000504050000020004" charset="0"/>
                <a:sym typeface="+mn-ea"/>
              </a:rPr>
              <a:t>Akselerasi</a:t>
            </a:r>
            <a:r>
              <a:rPr lang="en-US" sz="1100" dirty="0">
                <a:latin typeface="Gotham" panose="02000504050000020004" charset="0"/>
                <a:cs typeface="Gotham" panose="02000504050000020004" charset="0"/>
                <a:sym typeface="+mn-ea"/>
              </a:rPr>
              <a:t> Ekonomi dan </a:t>
            </a:r>
            <a:r>
              <a:rPr lang="en-US" sz="1100" dirty="0" err="1">
                <a:latin typeface="Gotham" panose="02000504050000020004" charset="0"/>
                <a:cs typeface="Gotham" panose="02000504050000020004" charset="0"/>
                <a:sym typeface="+mn-ea"/>
              </a:rPr>
              <a:t>Keuangan</a:t>
            </a:r>
            <a:r>
              <a:rPr lang="en-US" sz="1100" dirty="0">
                <a:latin typeface="Gotham" panose="02000504050000020004" charset="0"/>
                <a:cs typeface="Gotham" panose="02000504050000020004" charset="0"/>
                <a:sym typeface="+mn-ea"/>
              </a:rPr>
              <a:t> Syariah" on Indonesia </a:t>
            </a:r>
            <a:r>
              <a:rPr lang="en-US" sz="1100" dirty="0" err="1">
                <a:latin typeface="Gotham" panose="02000504050000020004" charset="0"/>
                <a:cs typeface="Gotham" panose="02000504050000020004" charset="0"/>
                <a:sym typeface="+mn-ea"/>
              </a:rPr>
              <a:t>Shari'a</a:t>
            </a:r>
            <a:r>
              <a:rPr lang="en-US" sz="1100" dirty="0">
                <a:latin typeface="Gotham" panose="02000504050000020004" charset="0"/>
                <a:cs typeface="Gotham" panose="02000504050000020004" charset="0"/>
                <a:sym typeface="+mn-ea"/>
              </a:rPr>
              <a:t> Economic Festival 2016 at Grand City, Surabaya (26102016)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Seminar </a:t>
            </a:r>
            <a:r>
              <a:rPr lang="en-US" sz="1100" dirty="0" err="1">
                <a:latin typeface="Gotham" panose="02000504050000020004" charset="0"/>
                <a:cs typeface="Gotham" panose="02000504050000020004" charset="0"/>
                <a:sym typeface="+mn-ea"/>
              </a:rPr>
              <a:t>Perencanaan</a:t>
            </a:r>
            <a:r>
              <a:rPr lang="en-US" sz="1100" dirty="0">
                <a:latin typeface="Gotham" panose="02000504050000020004" charset="0"/>
                <a:cs typeface="Gotham" panose="02000504050000020004" charset="0"/>
                <a:sym typeface="+mn-ea"/>
              </a:rPr>
              <a:t> Pajak dan </a:t>
            </a:r>
            <a:r>
              <a:rPr lang="en-US" sz="1100" dirty="0" err="1">
                <a:latin typeface="Gotham" panose="02000504050000020004" charset="0"/>
                <a:cs typeface="Gotham" panose="02000504050000020004" charset="0"/>
                <a:sym typeface="+mn-ea"/>
              </a:rPr>
              <a:t>Investasi</a:t>
            </a:r>
            <a:r>
              <a:rPr lang="en-US" sz="1100" dirty="0">
                <a:latin typeface="Gotham" panose="02000504050000020004" charset="0"/>
                <a:cs typeface="Gotham" panose="02000504050000020004" charset="0"/>
                <a:sym typeface="+mn-ea"/>
              </a:rPr>
              <a:t> Property Pasca Tax Amnesty </a:t>
            </a:r>
            <a:r>
              <a:rPr lang="en-US" sz="1100" dirty="0" err="1">
                <a:latin typeface="Gotham" panose="02000504050000020004" charset="0"/>
                <a:cs typeface="Gotham" panose="02000504050000020004" charset="0"/>
                <a:sym typeface="+mn-ea"/>
              </a:rPr>
              <a:t>bersama</a:t>
            </a:r>
            <a:r>
              <a:rPr lang="en-US" sz="1100" dirty="0">
                <a:latin typeface="Gotham" panose="02000504050000020004" charset="0"/>
                <a:cs typeface="Gotham" panose="02000504050000020004" charset="0"/>
                <a:sym typeface="+mn-ea"/>
              </a:rPr>
              <a:t> Dedy </a:t>
            </a:r>
            <a:r>
              <a:rPr lang="en-US" sz="1100" dirty="0" err="1">
                <a:latin typeface="Gotham" panose="02000504050000020004" charset="0"/>
                <a:cs typeface="Gotham" panose="02000504050000020004" charset="0"/>
                <a:sym typeface="+mn-ea"/>
              </a:rPr>
              <a:t>Sidarta</a:t>
            </a:r>
            <a:r>
              <a:rPr lang="en-US" sz="1100" dirty="0">
                <a:latin typeface="Gotham" panose="02000504050000020004" charset="0"/>
                <a:cs typeface="Gotham" panose="02000504050000020004" charset="0"/>
                <a:sym typeface="+mn-ea"/>
              </a:rPr>
              <a:t>, SE, BKP, CFP at Multifunction Hall Rooftop Apartment Sumatra36, Surabaya(27102016)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Mother and Baby Fair Surabaya 2016 at </a:t>
            </a:r>
            <a:r>
              <a:rPr lang="en-US" sz="1100" dirty="0" err="1">
                <a:latin typeface="Gotham" panose="02000504050000020004" charset="0"/>
                <a:cs typeface="Gotham" panose="02000504050000020004" charset="0"/>
                <a:sym typeface="+mn-ea"/>
              </a:rPr>
              <a:t>Ciputra</a:t>
            </a:r>
            <a:r>
              <a:rPr lang="en-US" sz="1100" dirty="0">
                <a:latin typeface="Gotham" panose="02000504050000020004" charset="0"/>
                <a:cs typeface="Gotham" panose="02000504050000020004" charset="0"/>
                <a:sym typeface="+mn-ea"/>
              </a:rPr>
              <a:t> World Surabaya (28102016 &amp; 30102016)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Speak for Life Indonesia for Sharing Public Speaking Experiences on Public Relation Training FTI ITS Surabaya (29102016)</a:t>
            </a:r>
          </a:p>
          <a:p>
            <a:pPr marL="288290" indent="-288290" fontAlgn="auto">
              <a:lnSpc>
                <a:spcPct val="90000"/>
              </a:lnSpc>
              <a:spcAft>
                <a:spcPts val="600"/>
              </a:spcAft>
              <a:buFont typeface="+mj-lt"/>
              <a:buAutoNum type="arabicPeriod" startAt="111"/>
            </a:pPr>
            <a:r>
              <a:rPr lang="en-US" sz="1100" dirty="0">
                <a:latin typeface="Gotham" panose="02000504050000020004" charset="0"/>
                <a:cs typeface="Gotham" panose="02000504050000020004" charset="0"/>
                <a:sym typeface="+mn-ea"/>
              </a:rPr>
              <a:t>Malam </a:t>
            </a:r>
            <a:r>
              <a:rPr lang="en-US" sz="1100" dirty="0" err="1">
                <a:latin typeface="Gotham" panose="02000504050000020004" charset="0"/>
                <a:cs typeface="Gotham" panose="02000504050000020004" charset="0"/>
                <a:sym typeface="+mn-ea"/>
              </a:rPr>
              <a:t>Anugerah</a:t>
            </a:r>
            <a:r>
              <a:rPr lang="en-US" sz="1100" dirty="0">
                <a:latin typeface="Gotham" panose="02000504050000020004" charset="0"/>
                <a:cs typeface="Gotham" panose="02000504050000020004" charset="0"/>
                <a:sym typeface="+mn-ea"/>
              </a:rPr>
              <a:t> dan Launching </a:t>
            </a:r>
            <a:r>
              <a:rPr lang="en-US" sz="1100" dirty="0" err="1">
                <a:latin typeface="Gotham" panose="02000504050000020004" charset="0"/>
                <a:cs typeface="Gotham" panose="02000504050000020004" charset="0"/>
                <a:sym typeface="+mn-ea"/>
              </a:rPr>
              <a:t>Inovasi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dalam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rangka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Memperingati</a:t>
            </a:r>
            <a:r>
              <a:rPr lang="en-US" sz="1100" dirty="0">
                <a:latin typeface="Gotham" panose="02000504050000020004" charset="0"/>
                <a:cs typeface="Gotham" panose="02000504050000020004" charset="0"/>
                <a:sym typeface="+mn-ea"/>
              </a:rPr>
              <a:t> Hari Dharma </a:t>
            </a:r>
            <a:r>
              <a:rPr lang="en-US" sz="1100" dirty="0" err="1">
                <a:latin typeface="Gotham" panose="02000504050000020004" charset="0"/>
                <a:cs typeface="Gotham" panose="02000504050000020004" charset="0"/>
                <a:sym typeface="+mn-ea"/>
              </a:rPr>
              <a:t>Karyadika</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Tahun</a:t>
            </a:r>
            <a:r>
              <a:rPr lang="en-US" sz="1100" dirty="0">
                <a:latin typeface="Gotham" panose="02000504050000020004" charset="0"/>
                <a:cs typeface="Gotham" panose="02000504050000020004" charset="0"/>
                <a:sym typeface="+mn-ea"/>
              </a:rPr>
              <a:t> 2016 at Kementerian Hukum dan HAM RI, Jakarta (29102016)</a:t>
            </a:r>
          </a:p>
          <a:p>
            <a:pPr marL="288290" indent="-288290" fontAlgn="auto">
              <a:lnSpc>
                <a:spcPct val="90000"/>
              </a:lnSpc>
              <a:spcAft>
                <a:spcPts val="600"/>
              </a:spcAft>
              <a:buFont typeface="+mj-lt"/>
              <a:buAutoNum type="arabicPeriod" startAt="111"/>
            </a:pPr>
            <a:r>
              <a:rPr lang="en-US" sz="1100" dirty="0" err="1">
                <a:latin typeface="Gotham" panose="02000504050000020004" charset="0"/>
                <a:cs typeface="Gotham" panose="02000504050000020004" charset="0"/>
                <a:sym typeface="+mn-ea"/>
              </a:rPr>
              <a:t>Finalisasi</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Redesain</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Kurikulum</a:t>
            </a:r>
            <a:r>
              <a:rPr lang="en-US" sz="1100" dirty="0">
                <a:latin typeface="Gotham" panose="02000504050000020004" charset="0"/>
                <a:cs typeface="Gotham" panose="02000504050000020004" charset="0"/>
                <a:sym typeface="+mn-ea"/>
              </a:rPr>
              <a:t> </a:t>
            </a:r>
            <a:r>
              <a:rPr lang="en-US" sz="1100" dirty="0" err="1">
                <a:latin typeface="Gotham" panose="02000504050000020004" charset="0"/>
                <a:cs typeface="Gotham" panose="02000504050000020004" charset="0"/>
                <a:sym typeface="+mn-ea"/>
              </a:rPr>
              <a:t>Fakultas</a:t>
            </a:r>
            <a:r>
              <a:rPr lang="en-US" sz="1100" dirty="0">
                <a:latin typeface="Gotham" panose="02000504050000020004" charset="0"/>
                <a:cs typeface="Gotham" panose="02000504050000020004" charset="0"/>
                <a:sym typeface="+mn-ea"/>
              </a:rPr>
              <a:t> Ekonomi dan </a:t>
            </a:r>
            <a:r>
              <a:rPr lang="en-US" sz="1100" dirty="0" err="1">
                <a:latin typeface="Gotham" panose="02000504050000020004" charset="0"/>
                <a:cs typeface="Gotham" panose="02000504050000020004" charset="0"/>
                <a:sym typeface="+mn-ea"/>
              </a:rPr>
              <a:t>Bisnis</a:t>
            </a:r>
            <a:r>
              <a:rPr lang="en-US" sz="1100" dirty="0">
                <a:latin typeface="Gotham" panose="02000504050000020004" charset="0"/>
                <a:cs typeface="Gotham" panose="02000504050000020004" charset="0"/>
                <a:sym typeface="+mn-ea"/>
              </a:rPr>
              <a:t> Universitas Airlangga at Novotel Hotel, Semarang (03112016)</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16</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Economic Update: Strategi Bisnis dan Investasi Pasca Tax Amnesty with Rhenald Kasali at Spazio Hall, Surabaya (04112016)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Gerry and Jessica Wedding Celebration at Empire Palace, Surabaya (05112016)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Penutupan Program Pemberdayaan bagi Pegawai yang akan Purnabakti PDAM Surya Sembada Kota Surabaya tahun 2016 at Mercure Grand Mirama Hotel, Surabaya (08112016)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Healthy Life with Wealthy Investment at Sky36 Restaurant, Sumatra36 Apartment Surabaya (09112016)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Penandatanganan Perjanjian Kerjasama Kredit Konstruksi Bank BTN dan PT. PP Properti, Tbk. Grand Sungkono Lagoon-Caspian Tower at Grand Sungkono Lagoon, Surabaya (10112016)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Love Celebration of Hendry and Claudia at Agis Restaurant, Surabaya (11112016)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Olimpiade TIK Pendidikan 2016 Dinas Pendidikan Propinsi Jatim at Utami Hotel, Surabaya (12112016)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HUT ke-71 Korps Marinir Tahun 2016 at Pantai Tambak Wedi, Surabaya (15112016)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Launching Kartu Tani--Sinergi Menuju Swasembada Gula Berdaya Saing at PG. Asem Bagus, Situbondo (16112016)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Meet Afgan in Person at Bonia Boutique, Tunjungan Plaza Surabaya (17112016)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Talkshow Cara Cerdas Melihat Peluang Investasi with PT. PP Property Tbk at Sky Dining of Golden Palace Hotel Mataram, Nusa Tenggara Barat (18112016)</a:t>
            </a:r>
          </a:p>
          <a:p>
            <a:pPr marL="288290" indent="-288290" fontAlgn="auto">
              <a:lnSpc>
                <a:spcPct val="90000"/>
              </a:lnSpc>
              <a:spcAft>
                <a:spcPts val="600"/>
              </a:spcAft>
              <a:buFont typeface="+mj-lt"/>
              <a:buAutoNum type="arabicPeriod" startAt="121"/>
            </a:pPr>
            <a:r>
              <a:rPr lang="en-US" sz="1100" b="0">
                <a:latin typeface="Gotham" panose="02000504050000020004" charset="0"/>
                <a:cs typeface="Gotham" panose="02000504050000020004" charset="0"/>
              </a:rPr>
              <a:t>Healthy Life with Wealthy Investment Talkshow at Penthouse Sumatra36 Apartment, Surabaya (23112016)</a:t>
            </a:r>
          </a:p>
        </p:txBody>
      </p:sp>
      <p:sp>
        <p:nvSpPr>
          <p:cNvPr id="3" name="Text Box 2"/>
          <p:cNvSpPr txBox="1"/>
          <p:nvPr/>
        </p:nvSpPr>
        <p:spPr>
          <a:xfrm>
            <a:off x="6480000" y="360000"/>
            <a:ext cx="4500000" cy="5509200"/>
          </a:xfrm>
          <a:prstGeom prst="rect">
            <a:avLst/>
          </a:prstGeom>
          <a:noFill/>
          <a:ln w="9525">
            <a:noFill/>
          </a:ln>
        </p:spPr>
        <p:txBody>
          <a:bodyPr wrap="square">
            <a:spAutoFit/>
          </a:bodyPr>
          <a:lstStyle/>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Penanaman 10.000 Bibit Mangrove at Ujung Pangkah Gresik, with PGN Saka Indonesia Pangkah Limited (23112016)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Lelang Hadiah Mandiri FiestaPoin at JW Marriott Hotel, Surabaya (24112016)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Opening Ceremony of 5th Indonesian Fire and Rescue Competition at Pusdiklat BNPB Sentul, Bogor (27112016)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Wedding Reception of Ayu and Randy at Convention Hall, Arief Rachman Hakim, Surabaya (29112016)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Trakindo Customer Dinner 2016 at Mercure Grand Mirama Hotel, Surabaya (02122016)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Closing Ceremony of 5th Indonesian Fire and Rescue Competition at Auditorium BNPB Sentul, Bogor (03122016)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Dog's Day at Graha Natura, Surabaya (04122016)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Pertemuan Tahunan Bank Indonesia 2016 dan Outlook Perekonomian 2017 at Shangri-La Hotel, Surabaya (06122016)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Ramah Tamah bersama Pimpinan serta Pelepasan Purnabakti Ditjen AHU at Novotel Hotel &amp; Resort, Bogor (07122016)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Lelang Mandiri FiestaPoin at The Trans Resor, Bali (08122016)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Gathering Dinner of Pendidikan Perilaku dan Manajerial Satuan Kerja Penataan Bangunan dan Lingkungan Propinsi Jawa Timur at Melia Purosani Hotel, Yogyakarta (09122016)</a:t>
            </a:r>
          </a:p>
          <a:p>
            <a:pPr marL="288290" indent="-288290" fontAlgn="auto">
              <a:lnSpc>
                <a:spcPct val="90000"/>
              </a:lnSpc>
              <a:spcAft>
                <a:spcPts val="600"/>
              </a:spcAft>
              <a:buFont typeface="+mj-lt"/>
              <a:buAutoNum type="arabicPeriod" startAt="133"/>
            </a:pPr>
            <a:r>
              <a:rPr lang="en-US" sz="1100">
                <a:latin typeface="Gotham" panose="02000504050000020004" charset="0"/>
                <a:cs typeface="Gotham" panose="02000504050000020004" charset="0"/>
                <a:sym typeface="+mn-ea"/>
              </a:rPr>
              <a:t>Taushiyah dan Peluncuran Buku Hj. Nurul Huda "Cinta, Doa, dan Ridha Ibunda" at Tunjungan Hotel, Surabaya (10122016)</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16</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145"/>
            </a:pPr>
            <a:r>
              <a:rPr lang="en-US" sz="1100" b="0">
                <a:latin typeface="Gotham" panose="02000504050000020004" charset="0"/>
                <a:cs typeface="Gotham" panose="02000504050000020004" charset="0"/>
              </a:rPr>
              <a:t>Aphing's Sweet 17 Birthday Party at DeSoematra, Surabaya (15122016)</a:t>
            </a:r>
          </a:p>
          <a:p>
            <a:pPr marL="288290" indent="-288290" fontAlgn="auto">
              <a:lnSpc>
                <a:spcPct val="90000"/>
              </a:lnSpc>
              <a:spcAft>
                <a:spcPts val="600"/>
              </a:spcAft>
              <a:buFont typeface="+mj-lt"/>
              <a:buAutoNum type="arabicPeriod" startAt="145"/>
            </a:pPr>
            <a:r>
              <a:rPr lang="en-US" sz="1100" b="0">
                <a:latin typeface="Gotham" panose="02000504050000020004" charset="0"/>
                <a:cs typeface="Gotham" panose="02000504050000020004" charset="0"/>
              </a:rPr>
              <a:t>Darbe Holding Annual General Meeting at Best Western Papilio Hotel, Surabaya (17122016)</a:t>
            </a:r>
          </a:p>
          <a:p>
            <a:pPr marL="288290" indent="-288290" fontAlgn="auto">
              <a:lnSpc>
                <a:spcPct val="90000"/>
              </a:lnSpc>
              <a:spcAft>
                <a:spcPts val="600"/>
              </a:spcAft>
              <a:buFont typeface="+mj-lt"/>
              <a:buAutoNum type="arabicPeriod" startAt="145"/>
            </a:pPr>
            <a:r>
              <a:rPr lang="en-US" sz="1100" b="0">
                <a:latin typeface="Gotham" panose="02000504050000020004" charset="0"/>
                <a:cs typeface="Gotham" panose="02000504050000020004" charset="0"/>
              </a:rPr>
              <a:t>Automotive Auction with Ibid Balai Lelang Serasi at Citra Harmoni Hall, Sidoarjo (21122016)</a:t>
            </a:r>
          </a:p>
          <a:p>
            <a:pPr marL="288290" indent="-288290" fontAlgn="auto">
              <a:lnSpc>
                <a:spcPct val="90000"/>
              </a:lnSpc>
              <a:spcAft>
                <a:spcPts val="600"/>
              </a:spcAft>
              <a:buFont typeface="+mj-lt"/>
              <a:buAutoNum type="arabicPeriod" startAt="145"/>
            </a:pPr>
            <a:r>
              <a:rPr lang="en-US" sz="1100" b="0">
                <a:latin typeface="Gotham" panose="02000504050000020004" charset="0"/>
                <a:cs typeface="Gotham" panose="02000504050000020004" charset="0"/>
              </a:rPr>
              <a:t>Ground Breaking Terminal Gili Mas Pelabuhan Lembar, NTB (22122016)</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16</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Penarikan Undian Berhadiah Rp 6 M Tahap Utama at Depo Bangunan Singosari, Malang (11012015)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Gebyar Edu 100 Grandprize at Pakuwon City Surabaya (11012015)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with Ibid Balai Lelang Serasi at Amaris Hotel Banjarmasin, Kalimantan (14012015)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Customer Gathering of CV. Waru Agung at Atria Hotel, Malang (16012015)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with Ibid Balai Lelang Serasi at Balikpapan, Kalimantan (21012015)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at Ibid Balai Lelang Serasi, Raya Kenjeran 361-363 Surabaya (22012015)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Honeymoon &amp; Travel Showcase 2015 by MAXX-brides magazine at Ciputra World Surabaya (23012015)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with Ibid Balai Lelang Serasi at Balikpapan (28012015)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with Ibid Balai Lelang Serasi at Pratama Hotel, Lombok (29012015)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Spelling Bee &amp; Story Reading Competition at Grand Island Club House Pakuwon City, East Surabaya (01022015)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Automotive Auction with Ibid Balai Lelang Serasi at Balikpapan, Kalimantan (04022015)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Opening Ceremony Marketing Gallery &amp; Launching Terrace Garden Show Unit at Grand Pakuwon, West Surabaya (05022015)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Lelang Otomotif at Ibid Surabaya (05022015)</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Perayaan Ulang Tahun ke-77 Ibu Hj. Soetartini Soekarno at Bumi Hotel, Surabaya (07022015)</a:t>
            </a:r>
          </a:p>
        </p:txBody>
      </p:sp>
      <p:sp>
        <p:nvSpPr>
          <p:cNvPr id="3" name="Text Box 2"/>
          <p:cNvSpPr txBox="1"/>
          <p:nvPr/>
        </p:nvSpPr>
        <p:spPr>
          <a:xfrm>
            <a:off x="6480000" y="360000"/>
            <a:ext cx="4500000" cy="5358390"/>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Reuni Akbar SMPN 7 Surabaya at Mahameru Resto (08022015)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Market Outlook 2015 by Panin Asset Management at JW Marriott Hotel Surabaya (11022015)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Automotive Auction by Ibid Balai Lelang Serasi at Amaris Hotel, Banjarmasin (12022015)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Automotive Auction with Ibid Balai Lelang Serasi at Semarang (18022015)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Ground Breaking The Lagoon, New Concept of Lifestyle, at Pakuwon City, East Surabaya (26022015)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Pakuwon Group Property Exhibition 2015 at Tunjungan Plaza, Surabaya (04032015-08032015)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Merry &amp; Brian Engagement Party at Surabaya Country (07032015)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D-Link Channel Gathering 2015 at Mercure Grand Mirama Hotel, Surabaya (10032015)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"Rich or Die" Business Seminar at XO Grand Ballroom Surabaya (14032015)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Customer Gathering of Avian Group at New Hongkong Restaurant 2 Malang (14032015)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Automotive Auction with Ibid Balai Lelang Serasi at Banjarmasin, Kalimantan (19032015)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Ira Pertiwi &amp; Pradiptya Heptadana Wedding Reception at Mahameru Resto (21032015)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Keynote Speaker for Commosphere at Airlangga University Surabaya (28032015)</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Sinar Utama Teknik Gathering Night with Avian Brands at Bambuden Resto, Makassar, South Sulawesi (04042015)</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15</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Gathering Night at Grand Island Club House Pakuwon City, East Surabaya (10042015)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Meet &amp; Greet with Alice in Wonderland at Grand Island Pakuwon City, East Surabaya (11042015)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Cooking Class with Afaf, Winner of Junior Masterchef Indonesia season 1 at Grand Island Club House, Pakuwon City Surabaya (02042015)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Maju Jaya Customer Gathering Night with Avian Brands at Grand Eastern, Bandung (06052015)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Pakuwon Group Property Festival at Atrium Tunjungan Plaza 3 Surabaya (07052015-10052015)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#KompasSaba 2015 '50 Tahun Harian Kompas--Media Literasi: Dari Celoteh Menjadi Bermakna' at Brawijaya University (23052015)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Jacqueline Samantha's 1st Birthday Party at Ibis Styles Hotel, Surabaya (31052015)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Commonwealth Life Appreciation Night Surabaya at Sheraton Surabaya Hotel &amp; Tower (04062015)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Sharing 'How to be a Good Presenter' and judging 'Youth Presenter Competition 2015' at Royal Plaza Surabaya (07062015)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Kampanye Keselamatan Pelayaran &amp; Hari Pelaut Sedunia 2015 at Port of Tanjung Emas, Semarang, Central Java, presented by Ministry of Transportation Republic Indonesia (12062015)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The Wedding of Vondra &amp; Desi at Narita Hotel Surabaya (12062015)</a:t>
            </a:r>
          </a:p>
          <a:p>
            <a:pPr marL="230505" indent="-22860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Festival Muslimah - Pemilihan Wajah Muslimah Indonesia Nurani 2015 at City of Tomorrow, Surabaya (13062015-14062015)</a:t>
            </a:r>
          </a:p>
        </p:txBody>
      </p:sp>
      <p:sp>
        <p:nvSpPr>
          <p:cNvPr id="3" name="Text Box 2"/>
          <p:cNvSpPr txBox="1"/>
          <p:nvPr/>
        </p:nvSpPr>
        <p:spPr>
          <a:xfrm>
            <a:off x="6480000" y="360000"/>
            <a:ext cx="4500000" cy="5281446"/>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Buka Puasa Bersama Warga Pakuwon City &amp; Educity Apartment Pakuwon Group at Main Lobby Princeton Tower Pakuwon City Superblock (30062015)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Pakuwon Group Property Exhibition Ketupat Vaganza at Tunjungan Plaza Surabaya (15072015-20072015)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Wedding Party of dr. Vivi &amp; dr. Amar at Swiss Bell-Inn Hotel Merauke, West Papua (25072015)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At Ibis Hotel, Jln. Basuki Rahmat Surabaya, for Lelang Otomotif Terpercaya with Bidwin (28072015)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Lelang Otomotif with Ibid Balai Lelang Serasi at Citra Harmoni, Sidoarjo (30072015)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Melinda Gunawan's 17th Birthday Party at DeSoematra, Surabaya (08082015)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Lelang Otomotif Terpercaya with Bidwin at Hotel Ibis Surabaya (11082015)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Halal Bi Halal &amp; Arisan SKM (Sandhyakara Murti) at Terakota Cafe Somerset Hotel, Surabaya (12082015)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Malam Anugerah Prestasi 2015 dan Halal Bi Halal PT. Dharma Lautan Utama at Bumi Hotel, Surabaya (20082015)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Pakuwon City Anniversary at East Coast Center, Pakuwon City, East Surabaya (23082015 &amp; 29082015)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Pembukaan Kantor bukalapak.com di Surabaya at Spazio (24082015)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Ground Breaking Ceremony of Anderson Tower Pakuwon Group at Supermall Mansion, West Surabaya (03092015)</a:t>
            </a:r>
          </a:p>
          <a:p>
            <a:pPr marL="230505" indent="-228600" fontAlgn="auto">
              <a:lnSpc>
                <a:spcPct val="90000"/>
              </a:lnSpc>
              <a:spcAft>
                <a:spcPts val="600"/>
              </a:spcAft>
              <a:buFont typeface="+mj-lt"/>
              <a:buAutoNum type="arabicPeriod" startAt="41"/>
            </a:pPr>
            <a:r>
              <a:rPr lang="en-US" sz="1100">
                <a:latin typeface="Gotham" panose="02000504050000020004" charset="0"/>
                <a:cs typeface="Gotham" panose="02000504050000020004" charset="0"/>
                <a:sym typeface="+mn-ea"/>
              </a:rPr>
              <a:t>(as Keynote Speaker) for Commcyclopedia at FISIP Airlangga University(05092015)</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15</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Lelang Otomotif Terpercaya with Bidwin at Ibis Hotel Surabaya (08092015)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Kids Coloring Day with Pakapur at Graha Natura, Surabaya (20092015)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Healthcare Solution Day "Siasati BPJS dengan Kendali Biaya" by IPI (Internet Pratama Indonesia, ICT Solution Provider), supported by Emerson (Network Power), teraMedik (Hospital Information System), &amp; Fortinet (Real Time Network Protection) at Mercure Hotel Grand Mirama Surabaya (22092015)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Gathering Warga Pakuwon City at Grand Island Club House (25092015)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Parenting Club Talkshow &amp; Baby Crawling Competition for Mothercare Indonesia at Tunjungan Plaza 5, level 4 (26092015)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Family Fun Factory for Mothercare Indonesia, Kanmo Retail Group at Tunjungan Plaza 5 level 4 (27092015)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Sosialisasi Layanan dan Sistem Pembayaran AHU Online melalui Simponi (Simpadhu) oleh Ditjen Administrasi Hukum Umum Kementerian Hukum &amp; HAM RI at Harris Hotel &amp; Conventions Gubeng, Surabaya (29092015)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Pasar Rakyat--Reuni Akbar Ikasmanca Surabaya--at SMAN 5 Surabaya (02102015)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Engagement Party of Vivi &amp; Fernando at Hayam Wuruk Hotel, Trenggalek (03102015)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Ground Breaking Corn Starch Factory Building PT. Miwon Indonesia at Driyorejo, Gresik [08/10/2015]</a:t>
            </a:r>
          </a:p>
          <a:p>
            <a:pPr marL="230505" indent="-228600" fontAlgn="auto">
              <a:lnSpc>
                <a:spcPct val="90000"/>
              </a:lnSpc>
              <a:spcAft>
                <a:spcPts val="600"/>
              </a:spcAft>
              <a:buFont typeface="+mj-lt"/>
              <a:buAutoNum type="arabicPeriod" startAt="54"/>
            </a:pPr>
            <a:r>
              <a:rPr lang="en-US" sz="1100" b="0">
                <a:latin typeface="Gotham" panose="02000504050000020004" charset="0"/>
                <a:cs typeface="Gotham" panose="02000504050000020004" charset="0"/>
              </a:rPr>
              <a:t>Parade KPR Pakuwon Group at Atrium Tunjungan Plaza 3 Surabaya [08/10/2015-11/10/2015]</a:t>
            </a:r>
          </a:p>
        </p:txBody>
      </p:sp>
      <p:sp>
        <p:nvSpPr>
          <p:cNvPr id="3" name="Text Box 2"/>
          <p:cNvSpPr txBox="1"/>
          <p:nvPr/>
        </p:nvSpPr>
        <p:spPr>
          <a:xfrm>
            <a:off x="6480000" y="360000"/>
            <a:ext cx="4500000" cy="5584606"/>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Bincang Kompas "Upah Minimum Kabupaten/Kota: Tantangan &amp; Ancaman Sistem Pengupahan bagi Dunia Usaha" bersama Kompas &amp; Forkas Jatim at Santika Pandegiling Hotel (13102015)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Workshop Percepatan Penyiapan Serah Terima Aset BMN (Barang Milik Negara) di Lingkungan Direktorat Pengembangan SPAM (Sistem Penyediaan Air Minum), Direktorat Jenderal Cipta Karya, Kementerian Pekerjaan Umum &amp; Perumahan Rakyat at Garden Palace Hotel (15102015)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Lelang Otomotif Terpercaya with Bidwin at Ibis Hotel, Surabaya (20102015)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Automotive Auction with Ibid at Citra Harmoni, Sidoarjo (21102015)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Bincang Kompas "Kemandirian Energi Nasional (Implementasi Energi Baru &amp; Terbarukan) at Ibis Styles Hotel Surabaya (24102015)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17th Birthday Party of Febrina Clarisa Kristono at Sheraton Surabaya Hotel &amp; Tower (24102015)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Pre National Global Art Competition 2015 at Ciputra World, Surabaya (25102015)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Bimbingan Teknis Penatausahaan Persediaan di Lingkungan Kementerian Perhubungan at Mercure Hotel Surabaya (28102015-30102015)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Feby and Ryo Wedding Celebration at MM Resto Sedati, Sidoarjo (31102015)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Seminar &amp; Gathering Asosiasi Chief Engineer 'Excellence through Service' at Pullman Hotel, Surabaya (07112015)</a:t>
            </a:r>
          </a:p>
          <a:p>
            <a:pPr marL="230505" indent="-228600" fontAlgn="auto">
              <a:lnSpc>
                <a:spcPct val="90000"/>
              </a:lnSpc>
              <a:spcAft>
                <a:spcPts val="600"/>
              </a:spcAft>
              <a:buFont typeface="+mj-lt"/>
              <a:buAutoNum type="arabicPeriod" startAt="65"/>
            </a:pPr>
            <a:r>
              <a:rPr lang="en-US" sz="1100">
                <a:latin typeface="Gotham" panose="02000504050000020004" charset="0"/>
                <a:cs typeface="Gotham" panose="02000504050000020004" charset="0"/>
                <a:sym typeface="+mn-ea"/>
              </a:rPr>
              <a:t>Pakuwon Indah Property Festival at Supermall Pakuwon Indah, Surabaya (11112015-131</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15</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Forum Tanggap Darurat dan Manajemen Krisis Kegiatan Usaha Hulu Minyak dan Gas Bumi 2015 'Optimalisasi Koordinasi Penanggulangan Keadaan Darurat dan Krisis' SKK Migas at Shangri-la Hotel, Surabaya (12112015-13112015)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The Opening Ceremony of 4th Indonesian Fire &amp; Rescue Competition at Pusdiklat Migas Cepu, Blora (16112015)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Lelang Otomotif Terpercaya bersama Bidwin at Ibis Hotel, Surabaya (17112015)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10th Wedding Anniversary of Indah and Fendy at Resto Nine, Surabaya (21112015)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The Closing Ceremony of 4th Indonesian Fire and Rescue Competition at Pusdiklat Migas Cepu, Blora (22112015)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Soft Launching of Gunawangsa Gresik Superblock at Empire Palace, Surabaya (24112015)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19 Tahun Depo Bangunan at Malang (26112015)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Lelang Otomotif bersama Ibid Balai Lelang Serasi at Citra Harmoni, Sidoarjo (28112015)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Wedding Celebration of Merry and Lun Fung at DeSoematra Surabaya (28112015)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Workshop Festival Film Pendek Indonesia 2015 with KompasTV atConvention Hall Tunjungan Plaza 3, Surabaya(06122015)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Sharing Listening and Speaking Skills for Customer Satisfaction at BPJS Kesehatan Banyuwangi(08122015)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Pakuwon Group Year End Grand Expo at Atrium Tunjungan Plaza 3, Surabaya (10122015-13122015)</a:t>
            </a:r>
          </a:p>
          <a:p>
            <a:pPr marL="230505" indent="-228600" fontAlgn="auto">
              <a:lnSpc>
                <a:spcPct val="90000"/>
              </a:lnSpc>
              <a:spcAft>
                <a:spcPts val="600"/>
              </a:spcAft>
              <a:buFont typeface="+mj-lt"/>
              <a:buAutoNum type="arabicPeriod" startAt="76"/>
            </a:pPr>
            <a:r>
              <a:rPr lang="en-US" sz="1100" b="0">
                <a:latin typeface="Gotham" panose="02000504050000020004" charset="0"/>
                <a:cs typeface="Gotham" panose="02000504050000020004" charset="0"/>
              </a:rPr>
              <a:t>Seminar Kepariwisataan Malang: Malang Raya, Mutiara Pariwisata Jawa Timur, bersama Harian Kompas at Klub Bunga Butik Resort, Batu(11122015)</a:t>
            </a:r>
          </a:p>
          <a:p>
            <a:pPr marL="230505" indent="-228600" fontAlgn="auto">
              <a:lnSpc>
                <a:spcPct val="90000"/>
              </a:lnSpc>
              <a:spcAft>
                <a:spcPts val="600"/>
              </a:spcAft>
              <a:buFont typeface="+mj-lt"/>
              <a:buAutoNum type="arabicPeriod" startAt="76"/>
            </a:pPr>
            <a:endParaRPr lang="en-US" sz="1100" b="0">
              <a:latin typeface="Gotham" panose="02000504050000020004" charset="0"/>
              <a:cs typeface="Gotham" panose="02000504050000020004" charset="0"/>
            </a:endParaRPr>
          </a:p>
        </p:txBody>
      </p:sp>
      <p:sp>
        <p:nvSpPr>
          <p:cNvPr id="3" name="Text Box 2"/>
          <p:cNvSpPr txBox="1"/>
          <p:nvPr/>
        </p:nvSpPr>
        <p:spPr>
          <a:xfrm>
            <a:off x="6480000" y="360000"/>
            <a:ext cx="4500000" cy="1923604"/>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89"/>
            </a:pPr>
            <a:r>
              <a:rPr lang="en-US" sz="1100">
                <a:latin typeface="Gotham" panose="02000504050000020004" charset="0"/>
                <a:cs typeface="Gotham" panose="02000504050000020004" charset="0"/>
                <a:sym typeface="+mn-ea"/>
              </a:rPr>
              <a:t>Automotive Auction with Ibid Balai Lelang Serasi at Citra Harmoni, Sidoarjo (12122015)</a:t>
            </a:r>
          </a:p>
          <a:p>
            <a:pPr marL="230505" indent="-228600" fontAlgn="auto">
              <a:lnSpc>
                <a:spcPct val="90000"/>
              </a:lnSpc>
              <a:spcAft>
                <a:spcPts val="600"/>
              </a:spcAft>
              <a:buFont typeface="+mj-lt"/>
              <a:buAutoNum type="arabicPeriod" startAt="89"/>
            </a:pPr>
            <a:r>
              <a:rPr lang="en-US" sz="1100">
                <a:latin typeface="Gotham" panose="02000504050000020004" charset="0"/>
                <a:cs typeface="Gotham" panose="02000504050000020004" charset="0"/>
                <a:sym typeface="+mn-ea"/>
              </a:rPr>
              <a:t>Grand Opening Ceremony of PT. Tomatec Indonesia at Bumi Surabaya Hotel (12122015)</a:t>
            </a:r>
          </a:p>
          <a:p>
            <a:pPr marL="230505" indent="-228600" fontAlgn="auto">
              <a:lnSpc>
                <a:spcPct val="90000"/>
              </a:lnSpc>
              <a:spcAft>
                <a:spcPts val="600"/>
              </a:spcAft>
              <a:buFont typeface="+mj-lt"/>
              <a:buAutoNum type="arabicPeriod" startAt="89"/>
            </a:pPr>
            <a:r>
              <a:rPr lang="en-US" sz="1100">
                <a:latin typeface="Gotham" panose="02000504050000020004" charset="0"/>
                <a:cs typeface="Gotham" panose="02000504050000020004" charset="0"/>
                <a:sym typeface="+mn-ea"/>
              </a:rPr>
              <a:t>Lelang Otomotif Terpercaya bersama Bidwin atIbis Surabaya Hotel(15122015)</a:t>
            </a:r>
          </a:p>
          <a:p>
            <a:pPr marL="230505" indent="-228600" fontAlgn="auto">
              <a:lnSpc>
                <a:spcPct val="90000"/>
              </a:lnSpc>
              <a:spcAft>
                <a:spcPts val="600"/>
              </a:spcAft>
              <a:buFont typeface="+mj-lt"/>
              <a:buAutoNum type="arabicPeriod" startAt="89"/>
            </a:pPr>
            <a:r>
              <a:rPr lang="en-US" sz="1100">
                <a:latin typeface="Gotham" panose="02000504050000020004" charset="0"/>
                <a:cs typeface="Gotham" panose="02000504050000020004" charset="0"/>
                <a:sym typeface="+mn-ea"/>
              </a:rPr>
              <a:t>Automotive Auction with Ibid Balai Lelang Serasi at Sidoarjo (16122015)</a:t>
            </a:r>
          </a:p>
          <a:p>
            <a:pPr marL="230505" indent="-228600" fontAlgn="auto">
              <a:lnSpc>
                <a:spcPct val="90000"/>
              </a:lnSpc>
              <a:spcAft>
                <a:spcPts val="600"/>
              </a:spcAft>
              <a:buFont typeface="+mj-lt"/>
              <a:buAutoNum type="arabicPeriod" startAt="89"/>
            </a:pPr>
            <a:r>
              <a:rPr lang="en-US" sz="1100">
                <a:latin typeface="Gotham" panose="02000504050000020004" charset="0"/>
                <a:cs typeface="Gotham" panose="02000504050000020004" charset="0"/>
                <a:sym typeface="+mn-ea"/>
              </a:rPr>
              <a:t>Barney's Jukebox Party at Atrium Tunjungan Plaza 3 Surabaya (19122015-03012016)</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15</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Penarikan Undian Berhadiah 5 Milyar Rupiah Tahap Utama di Depo Bangunan Sidoarjo (19012014)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Dazzling Juggling from Russia at Tunjungan Plaza Surabaya (22012014-02022014)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Penyerahan Hadiah Undian Berhadiah 5 Milyar Rupiah Tahap Utama di Depo Bangunan Sidoarjo (26012014)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Ulang Tahun PT. Mega Depo Indonesia di Malang (28012014)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Perayaan Ulang Tahun ke-76 Ibu Hj. Soetartini Soekarno at Hotel Bumi Surabaya (09022014)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'Market Outlook 2014', customer gathering event by Panin Asset Management at JW Marriott Hotel Surabaya (12022014)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Juri Lomba Reportase Cilik by Hebatz and IJTI at Atrium Tunjungan Plaza 2 Surabaya (15022014)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Parade Rumah Langsung Huni by Pakuwon Group at Atrium Supermall Pakuwon Indah Surabaya (15022014)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Putri Rizky and Hendra Eka wedding at Singgasana Hotel Surabaya (01032014)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Samba 2014 with FIF Group at Parkir Timur Surabaya Plaza (07032014)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Seminar Motivasi Merry Riana 'How to Reach Your Dream for a Successful Life' by Politeknik Ubaya at Diamond Room, Grand City Mall Surabaya (08032014)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Meet &amp; Greet with Bambang Pamungkas (Roadshow Samba 2014 with FIF Group) at Surabaya Plaza (09032014)</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Hi-5 House Party at Convention Center @TunjunganPlaza Surabaya (11032014-14032014)</a:t>
            </a:r>
          </a:p>
        </p:txBody>
      </p:sp>
      <p:sp>
        <p:nvSpPr>
          <p:cNvPr id="3" name="Text Box 2"/>
          <p:cNvSpPr txBox="1"/>
          <p:nvPr/>
        </p:nvSpPr>
        <p:spPr>
          <a:xfrm>
            <a:off x="6480000" y="360000"/>
            <a:ext cx="4500000" cy="5587683"/>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Pakuwon Group Property Expo at Atrium Tunjungan Plaza Surabaya (12032014 &amp; 16032014)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Gathering Bank NTB Cabang Surabaya at JX International Surabaya (22032014)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7th bDay Party of Rachel (22032014)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Adrian 1st Birthday Party at Majapahit Hotel (06042014)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Moderator of Focus Group Discussion at Prince Crown Hotel Surabaya for Enciety Business Consult (22042014)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Opening Ceremony of Kompas Gramedia Fair 2014 at SSCC Surabaya (23042014)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Penyerahan Hasil Try Out SD se-Kota Surabaya at SMP Takmiriyah Surabaya (04052014)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Surabaya Property Festival 2014 at Atrium Tunjungan Plaza 3 Surabaya, presented by Pakuwon Group (07052014-11052014)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Deklarasi Tim Kampanye Prabowo-Hatta Kab. Sidoarjo at Sun City Convention Hall (01062014)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Deklarasi Koalisi Merah Putih Prop. Jatim at JX International Surabaya (06062014)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Juru lelang Ibid at Bursa Oto Seken Daihatzu @ParkirTimurPlazaSurabaya (08062014)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Lelang Kendaraan Bermotor at Ibid Balai Lelang Serasi, Balikpapan (11062014)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Kompas Saba Kampus 2014 at Gedung C Fisip Unair Surabaya (14062014)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Media Update of Smartfren Solutions Day 2014 at JW. Mariott Hotel, Surabaya (17062014)</a:t>
            </a:r>
          </a:p>
          <a:p>
            <a:pPr marL="228600"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Sales Appreciation Nite of Pakuwon Group at Ritz Golf Club House, Pakuwon Indah Surabaya (20062014)</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14</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Penarikan Undian Berhadiah 6 Milyar at Depo Bangunan Malang (21062014)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Kampanye Keselamatan Pelayaran dan Hari Pelaut Sedunia at Merak Seaport, Banten (25062014)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Breathtaking Street Magic from Germany: Benno Six, at atrium Tunjungan Plaza 3 Surabaya on Juni 25th-Juli 6th 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Gebyar 100 Grand Prize Educity at Pool Side Educity Residence, Pakuwon City Superblock Surabaya (29062014)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Dealer Meeting Lenovo Indonesia by PT. Trikomsel Oke, Tbk. at Bumi Hotel Surabaya (01072014)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Belanja Seru bareng Bintang Bola Persebaya di Depo Bangunan, presented by Avian brands (12072014)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Educity Gebyar 100 Grand Prize ~ Buka Puasa Bersama Warga at Pool Side Educity Residence (13072014)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Lelang Mobil &amp; Kendaraan Alat Berat at Ibid Balikpapan (16072014)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Buka Puasa Bersama Menuju Kampanye Damai &amp; Doa Kemanusiaan untuk Palestina at Santika Premiere Hotel Surabaya (19072014)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Pakuwon Group Property Exhibition at Tunjungan Plaza Surabaya (Juli 25th-Agustus 3rd, 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Erina 9th &amp; Raina 5th's bDay Party at Manyar, Surabaya (09082014)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Halal Bi Halal Keluarga Besar Dinas Cipta Karya &amp; Tata Ruang Pemkot Surabaya at Le Ballroom Pakuwon City, Surabaya (10082014)</a:t>
            </a:r>
          </a:p>
          <a:p>
            <a:pPr marL="288290" indent="-288290" fontAlgn="auto">
              <a:lnSpc>
                <a:spcPct val="90000"/>
              </a:lnSpc>
              <a:spcAft>
                <a:spcPts val="600"/>
              </a:spcAft>
              <a:buFont typeface="+mj-lt"/>
              <a:buAutoNum type="arabicPeriod" startAt="29"/>
            </a:pPr>
            <a:r>
              <a:rPr lang="en-US" sz="1100" b="0">
                <a:latin typeface="Gotham" panose="02000504050000020004" charset="0"/>
                <a:cs typeface="Gotham" panose="02000504050000020004" charset="0"/>
              </a:rPr>
              <a:t>Educity Gebyar 100 Grand Prize at Educity Apartment Pakuwon City, Surabaya (10082014)</a:t>
            </a:r>
          </a:p>
        </p:txBody>
      </p:sp>
      <p:sp>
        <p:nvSpPr>
          <p:cNvPr id="3" name="Text Box 2"/>
          <p:cNvSpPr txBox="1"/>
          <p:nvPr/>
        </p:nvSpPr>
        <p:spPr>
          <a:xfrm>
            <a:off x="6480000" y="360000"/>
            <a:ext cx="4500000" cy="5663089"/>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Program Launching SIPP 2 &amp; Market Outlook by Panin Asset Management at JW Marriott Hotel Surabaya (13082014)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Lelang Kendaraan Bermotor at Ibid Balai Lelang Serasi, Raya Kenjeran 361-363 Surabaya (14082014)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Halal Bi Halal Pakuwon City bersama Kontraktor at Grand Island Club House, Pakuwon City, Surabaya (15082014)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HBH &amp; Smala Fair at Gedung Sumber Daya Air, Kementerian PU, Jakarta (17082014)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Lelang Motor &amp; Mobil at Ibid Balai Lelang Serasi, Palu, Sulawesi Tengah (20082014)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Malam Anugerah Prestasi 2014 PT. Dharma Lautan Utama at Sheraton Surabaya Hotel &amp; Tower (21082014)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HBH Kerukunan Keluarga Kalimantan (K3) Jawa Timur at Islamic Center (24082014)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Soft Launching Gunawangsa Tidar Apartment at The Square Ballroom, Surabaya (26082014)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Gebyar 100 GrandPrize Educity Residence at Marketing Office Pakuwon City (07092014)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Penandatanganan Perjanjian Kredit Sindikasi 1.25 Triliun Rupiah antara PT. Pakuwon Jati, Tbk. dengan Bank Mandiri &amp; BCA at Sheraton Surabaya Hotel &amp; Tower (09092014)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Lelang Motor &amp; Mobil at Ibid Balai Lelang Serasi, Balikpapan, Kalimantan (10092014)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Malam Keakraban Lemhanas RI bersama Anggota DPR RI Periode 2014-2019 at Lemhanas RI Jakarta (11092014)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Pakuwon City Anniversary 2014 at East Coast Center Atrium, Surabaya (17092014-18092014)</a:t>
            </a:r>
          </a:p>
          <a:p>
            <a:pPr marL="228600" indent="-228600" fontAlgn="auto">
              <a:lnSpc>
                <a:spcPct val="90000"/>
              </a:lnSpc>
              <a:spcAft>
                <a:spcPts val="600"/>
              </a:spcAft>
              <a:buFont typeface="+mj-lt"/>
              <a:buAutoNum type="arabicPeriod" startAt="42"/>
            </a:pPr>
            <a:r>
              <a:rPr lang="en-US" sz="1100">
                <a:latin typeface="Gotham" panose="02000504050000020004" charset="0"/>
                <a:cs typeface="Gotham" panose="02000504050000020004" charset="0"/>
                <a:sym typeface="+mn-ea"/>
              </a:rPr>
              <a:t>Gebyar 100 Grandprize Educity at Pakuwon City Superblock (28092014)</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14</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Lelang Otomotif Ibid at Horison Ultima Hotel, Araya, Malang (29092014)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Lelang Otomotif Ibid Balai Lelang Serasi at Raya Kenjeran 361-363, Surabaya (30092014)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Lelang Otomotif Ibid at Balikpapan, Kalimantan Timur (08102014)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Pers Conference &amp; Grand Launching Gunawangsa Tidar Apartment Tower B at Empire Palace, Surabaya (09102014)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Keakraban Pelanggan 2014 bersama Orang Tua Brand at Majapahit Hotel (10102014)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Moderator Sosialisasi Keselamatan Perkeretaapian "Teknologi Baru Perkeretaapian" with Ditjen Perkeretaapian Kemenhub at Java Paragon Hotel &amp; Residences (16102014)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Lelang Otomotif Ibid at Balikpapan (15102014)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Silaturahmi Wakil Menteri Perhubungan &amp; Ibu Lusie Susantono at Gedung Karya, Kementerian Perhubungan RI Jakarta (17102014)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O'Hawaiian Party and Meet &amp; Greet with Oggy &amp; the Cockroaches at Palm Beach Club House Pakuwon City, Surabaya (18102014)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Pengundian Shop &amp; Have Fun at Atrium Tunjungan Plaza, Surabaya (18102014)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Ika Putri Widyaningtyas &amp; Rama Doz Wedding Reception at Bisanta Bidakara Hotel, Surabaya (19102014)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Grand Opening of Grand Island Club House at Pakuwon City, Surabaya (23102014)</a:t>
            </a:r>
          </a:p>
          <a:p>
            <a:pPr marL="288290" indent="-288290" fontAlgn="auto">
              <a:lnSpc>
                <a:spcPct val="90000"/>
              </a:lnSpc>
              <a:spcAft>
                <a:spcPts val="600"/>
              </a:spcAft>
              <a:buFont typeface="+mj-lt"/>
              <a:buAutoNum type="arabicPeriod" startAt="56"/>
            </a:pPr>
            <a:r>
              <a:rPr lang="en-US" sz="1100" b="0">
                <a:latin typeface="Gotham" panose="02000504050000020004" charset="0"/>
                <a:cs typeface="Gotham" panose="02000504050000020004" charset="0"/>
              </a:rPr>
              <a:t>Lelang Otomotif Ibid at Kenjeran Surabaya (23102014)</a:t>
            </a:r>
          </a:p>
        </p:txBody>
      </p:sp>
      <p:sp>
        <p:nvSpPr>
          <p:cNvPr id="3" name="Text Box 2"/>
          <p:cNvSpPr txBox="1"/>
          <p:nvPr/>
        </p:nvSpPr>
        <p:spPr>
          <a:xfrm>
            <a:off x="6480000" y="360000"/>
            <a:ext cx="4500000" cy="4975208"/>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Product Knowledge Pakuwon Group Parade Property Expo at Grand Island Club House Pakuwon City, Surabaya (24102014)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Lelang Otomotif at Ibid Office, Balai Lelang Serasi, Jln. MT. Haryono no. 140, Balikpapan, Kalimantan Timur (29102014)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Automotive Auction of Ibid Balai Lelang Serasi (member of Astra Group) at Manado, North Sulawesi (30102014)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Lelang Otomotif at Ibid Balai Lelang Serasi, Raya Kenjeran 361-363 Surabaya (31102014)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Pakuwon Group Parade Property Expo at Atrium Tunjungan Plaza 3 Surabaya (02112014)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Automotive Auction with Ibid at Semarang, Central Java (05112014)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Judging Videography Journalistic Competition at Widya Mandala University Surabaya (07112014)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Lelang Otomotif Ibid Balai Lelang Serasi at Raya Kenjeran 361-363 Surabaya (13112014)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22 Years of V2 Indonesia 'Experience Beyond Imagination' at Main Atrium Grand City Mall Surabaya (13112014-16112014)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Lelang Otomotif IBID Balai Lelang Serasi at Kendari, Sulawesi (20112014)</a:t>
            </a:r>
          </a:p>
          <a:p>
            <a:pPr marL="228600" indent="-228600" fontAlgn="auto">
              <a:lnSpc>
                <a:spcPct val="90000"/>
              </a:lnSpc>
              <a:spcAft>
                <a:spcPts val="600"/>
              </a:spcAft>
              <a:buFont typeface="+mj-lt"/>
              <a:buAutoNum type="arabicPeriod" startAt="69"/>
            </a:pPr>
            <a:r>
              <a:rPr lang="en-US" sz="1100">
                <a:latin typeface="Gotham" panose="02000504050000020004" charset="0"/>
                <a:cs typeface="Gotham" panose="02000504050000020004" charset="0"/>
                <a:sym typeface="+mn-ea"/>
              </a:rPr>
              <a:t>Workshop Bantuan Teknis Pengelolaan Pengembangan Air Limbah Domestik Skala Kawasan (DPPLP-04.2014) by Kementerian Pekerjaan Umum Ditjen Cipta Karya at Garden Palace Hotel Surabaya (24112014)</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14</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One Day Trade Seminar "In Depth Discussion of ISBP745: How Better Understanding Helps Easing Your Trade Transactions" with guest speaker: Mr. Jack Chan from Wellsfargo Bank Hongkong, presented by BCA at JW Marriott Hotel, Surabaya (25112014)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18th Anniversary of Depo Bangunan "Menuju Pelayanan yang Lebih Sempurna" at Sidoarjo (26112014)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Lelang Otomotif IBID Balai Lelang Serasi at Makassar, Sulawesi (27112014)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Musyawarah Daerah dan Sertijab Gabungan Organisasi Wanita (GOW) Kota Surabaya Tahun 2014 at Bumi Surabaya Hotel (29112014)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Automotive Auction with Ibid Balai Lelang Serasi at Makassar (04122014)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Penyerahan Sertifikat ISO 9001-2008 at KPP Bea &amp; Cukai Tipe Madya Pabean A Pasuruan (10122014)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Moderator Enterpreneurship Talkshow pada Pesta Wirausaha 2014 at BG Junction Surabaya (06122014)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Pakuwon Group Property Festival at Atrium Tunjungan Plaza 3 Surabaya (10122014-12122014)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Wedding Reception of Nadia Anggita Putri &amp; Ernomo Aji at Airlangga Convention Center (14122014)</a:t>
            </a:r>
          </a:p>
          <a:p>
            <a:pPr marL="288290" indent="-288290" fontAlgn="auto">
              <a:lnSpc>
                <a:spcPct val="90000"/>
              </a:lnSpc>
              <a:spcAft>
                <a:spcPts val="600"/>
              </a:spcAft>
              <a:buFont typeface="+mj-lt"/>
              <a:buAutoNum type="arabicPeriod" startAt="80"/>
            </a:pPr>
            <a:r>
              <a:rPr lang="en-US" sz="1100" b="0">
                <a:latin typeface="Gotham" panose="02000504050000020004" charset="0"/>
                <a:cs typeface="Gotham" panose="02000504050000020004" charset="0"/>
              </a:rPr>
              <a:t>Automotive Auction with IBID, PT. Balai Lelang Serasi at Mataram, NTB (19122014)</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14</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Pisah Kenal Pejabat dan Pegawai Kantor Pengawasan dan Pelayanan Bea Cukai Tipe Madya Juanda (Surabaya, 7 Januari 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Launching Umrah dan Haji bersama Alfa Mandiri Tour &amp; Travel (Santika Pandegiling Hotel Surabaya, 20 Januari 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Penarikan Undian Tahap Kedua Depo Bangunan Indonesia Timur (Malang, 27 Januari 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Kungfu Panda at Tunjungan Plaza (Surabaya, 1-17 Januari 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"The Art of Cheongsam" with fashion designer Herman Arifin and hair stylist &amp; make up artist Jeffry at Art Hotel Surabaya (02022013)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Ultah Hj. Soetartini Soekarno ke-75 at Bumi Surabaya Hotel (09022013)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Welcoming Miss Universe 2012 at Tunjungan Plaza Surabaya with Aryo Permadi (06022013)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Val's Nite Eve at Java Paragon Hotel &amp; Residences Surabaya (14022013)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Reuni Angkatan 2000 SMUN 5 Surabaya (30032013)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Tasyakuran Khitan Zaidan Rabani Attalah---putra Kasat Intelkam Polres Sampang (31032013)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Workshop Jurnalis Televisi Perempuan dalam Menghadapi Era Konvergensi Mediapresented by IJTI &amp; Kemenkominfo (17102013)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Dinner Cruise: Reuni Alumni SDK St. Theresia Surabaya thn 1975 at KMP Trunojoyo (26102013)</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Story teller at the avatar wedding of Vincent and Meyliani (Surabaya, 28102013)</a:t>
            </a:r>
          </a:p>
        </p:txBody>
      </p:sp>
      <p:sp>
        <p:nvSpPr>
          <p:cNvPr id="3" name="Text Box 2"/>
          <p:cNvSpPr txBox="1"/>
          <p:nvPr/>
        </p:nvSpPr>
        <p:spPr>
          <a:xfrm>
            <a:off x="6480000" y="360000"/>
            <a:ext cx="4500000" cy="3602525"/>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Oskarina's 1st Disney Birthday Festival at Zhang Palace (17112013)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Private Gathering Permata Bank Priority Costumer at Long Beach Club House Pakuwon City Surabaya (27112013)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Private Gathering Educity Shopping Arcade~Pakuwon City at Sheraton Hotel (28112013)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Pakuwon Group Year End Property Exhibition at Atrium Tunjungan Plaza 3 Surabaya (5, 6, &amp; 8 Desember 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(Moderator) Kegiatan Rapat Kerja Internal Direktorat Jenderal Administrasi Hukum Umum Kementerian Hukum &amp; HAM RI at Java Paragon Hotel (07122013)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Opening Ceremony of the 3rd Umra-Hajj &amp; Islamic Tourism 2013 at JX International Surabaya (11122013)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Private Gathering Priority Customer of Bank Mandiri at Long Beach Club House, Surabaya (12122013)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Sesame Street exclusive liveshow at Long Beach Club House Pakuwon City (29122013)</a:t>
            </a:r>
          </a:p>
          <a:p>
            <a:pPr marL="230505" indent="-228600" fontAlgn="auto">
              <a:lnSpc>
                <a:spcPct val="90000"/>
              </a:lnSpc>
              <a:spcAft>
                <a:spcPts val="600"/>
              </a:spcAft>
              <a:buFont typeface="+mj-lt"/>
              <a:buAutoNum type="arabicPeriod" startAt="14"/>
            </a:pPr>
            <a:r>
              <a:rPr lang="en-US" sz="1100">
                <a:latin typeface="Gotham" panose="02000504050000020004" charset="0"/>
                <a:cs typeface="Gotham" panose="02000504050000020004" charset="0"/>
                <a:sym typeface="+mn-ea"/>
              </a:rPr>
              <a:t>Nu Year's Eve Party at The Golden Saffron Lenmarc Surabaya (31122013)</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13</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Promo Groovia TV, Januari-Pebruari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Arisan Sandya Kala Murti (Insan Perhubungan Prop. Jatim), tanggal 26 Januari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Ultah ke-74 CEO PT. Dharma Lauatan Utama di Bumi Surabaya Hotel, tanggal 8 Pebruari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Haul ke-2 Gus Dur di GOR Sidoarjo, tanggal 12 Pebruari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Workshop Menulis Berita di Univ. Katolik Widya Mandala Surabaya, tanggal 13 Pebruari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Nurse Day with Pocari Sweat di RS Islam Jemursari Surabaya, tanggal 18 Pebruari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Family Fiesta di The Sun Hotel Sidoarjo, tanggal 25 Maret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Surabaya Branch Opening (Gathering Dinner) with PT. Panin Asset Management di Bumi Surabaya Hotel, tanggal 18 April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Zee Computer Competition di Sekolah Anak Bangsa Surabaya, tanggal 21 April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Arisan Kerukunan Keluarga Kalimantan di Perak Surabaya, tanggal 19 Mei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Akad Nikah dan Walimatul Ursyi Nanda Nurcahyo dan Miranda Utomodi Mojokerto, tanggal 18 Mei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Nobar Final Liga Champions 2012 (Santika Jemursari Hotel Surabaya, 20 Mei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Diskusi Publik BPWS “Peran Serta Masyarakat dalam Pengembangan Wilayah Suramadu” (Hotel Oval Surabaya, 29 Mei 2012)</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Akad dan Resepsi Nikah Hasta Kresika Putra &amp; Dwi Rizallati (Masjid Al Akbar Surabaya, 10 Juni 2012)</a:t>
            </a:r>
          </a:p>
        </p:txBody>
      </p:sp>
      <p:sp>
        <p:nvSpPr>
          <p:cNvPr id="3" name="Text Box 2"/>
          <p:cNvSpPr txBox="1"/>
          <p:nvPr/>
        </p:nvSpPr>
        <p:spPr>
          <a:xfrm>
            <a:off x="6480000" y="360000"/>
            <a:ext cx="4500000" cy="5587683"/>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INVT Products &amp; Applications Seminar, presented by PT. Fokusindo Mitra Teknik (Bukit Darmo Golf, 12 Juni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Singing and Dancing with Barney at Tunjungan Plaza Surabaya (20 Juni-8 Juli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Kampanye Keselamatan Pelayaran Nasional (Pontianak, 28 Juni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Dunia Prestasi SGM at Bobo Fair 2012 (Gramedia Expo Surabaya, 11-15 Juli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Gebyar Hadiah Popoku 2012 (Maspion Square Surabaya, 14 Juli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Holiday Under the Sea with Spongebob Squarepants (Tunjungan Plaza Surabaya, Agustus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Buka Puasa Bersama Pers PT. Dharma Lautan Utama (Elmi Surabaya Hotel, Agustus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Buka Puasa Bersama Mitra Usaha PT. Dharma Lautan Utama (Hotel Tunjungan Surabaya, Agustus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Halal Bi Halal BBS Group (Tamansari Bumi Surabaya Hotel, 26 Agustus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Workshop OBH Combi Anak (Surabaya, 31 Agustus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Halal Bi Halal Dinas Perhubungan Jawa Timur (Bumi Surabaya Hotel, 7 September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Halal Bi Halal PT. Sentinel Cakra Buana (Surabaya, 8 September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Reuni dan Halal Bi Halal Akademi Kepolisian (Surabaya, 8 September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Halal Bi Halal PT. Dharma Lautan Utama (Bumi Surabaya Hotel, 10 September 2012)</a:t>
            </a:r>
          </a:p>
          <a:p>
            <a:pPr marL="228600"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Dies Natalis UKWMS Surabaya (Royal Plaza Surabaya, 15 September 2012)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1EDE6"/>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Roadshow Program Kesehatan 2012 Dinas Kesehatan Kota Surabaya (BG Junction Surabaya, 17 September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Gala Dinner Valentino Racer (Manado, 22 September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Kick Off Insurance Engineering Program 2012-2014 with bpmigas (JW Marriott Hotel Surabaya, 4-5 Oktober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Dian &amp; WendyWedding Ceremony (BK3S Tenggilis Surabaya, 6 Oktober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Roadshow Program Kesehatan 2012 Dinas Kesehatan Kota Surabaya (Jembatan Merah Plaza Surabaya, 10 Oktober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Live Show Shaun the Sheep at Tunjungan Plaza (Surabaya, 9-21 Oktober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Nurse Day 2012 with Pocari Sweat (RSUD Bhakti Darma Husada Surabaya, 08 Nopember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Customer Gathering “Celebrating Success with DHL Express Indonesia”(Resto Nine Surabaya, 13 Nopember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Axa Services Indonesia School to School Ekskul Competition (Surabaya, 10-14 Nopember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Sidoarjo Car Free Day di Alun-Alun Sidoarjo setiap hari Minggu pagi, bulan Oktober 2011-Desember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Dinner Gathering PT. Holcim Indonesia Tuban Project (Singhasari Resort Batu, 1 Desember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Sweet 17th Birthday Party of Dannisa Azzahra (de Soematra Cafe Surabaya, 8 Desember 2012)</a:t>
            </a:r>
          </a:p>
          <a:p>
            <a:pPr marL="288290" indent="-288290" fontAlgn="auto">
              <a:lnSpc>
                <a:spcPct val="90000"/>
              </a:lnSpc>
              <a:spcAft>
                <a:spcPts val="600"/>
              </a:spcAft>
              <a:buFont typeface="+mj-lt"/>
              <a:buAutoNum type="arabicPeriod" startAt="30"/>
            </a:pPr>
            <a:r>
              <a:rPr lang="en-US" sz="1100" b="0">
                <a:latin typeface="Gotham" panose="02000504050000020004" charset="0"/>
                <a:cs typeface="Gotham" panose="02000504050000020004" charset="0"/>
              </a:rPr>
              <a:t>Miko Wedding Party (Santika Pandegiling Hotel, 15 Desember 2012)</a:t>
            </a:r>
          </a:p>
        </p:txBody>
      </p:sp>
      <p:sp>
        <p:nvSpPr>
          <p:cNvPr id="3" name="Text Box 2"/>
          <p:cNvSpPr txBox="1"/>
          <p:nvPr/>
        </p:nvSpPr>
        <p:spPr>
          <a:xfrm>
            <a:off x="6480000" y="360000"/>
            <a:ext cx="4500000" cy="2075953"/>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43"/>
            </a:pPr>
            <a:r>
              <a:rPr lang="en-US" sz="1100">
                <a:latin typeface="Gotham" panose="02000504050000020004" charset="0"/>
                <a:cs typeface="Gotham" panose="02000504050000020004" charset="0"/>
                <a:sym typeface="+mn-ea"/>
              </a:rPr>
              <a:t>Penarikan Undian Berhadiah Koperasi Bhakti Utama (Surabaya, 16 Desember 2012)</a:t>
            </a:r>
          </a:p>
          <a:p>
            <a:pPr marL="228600" indent="-228600" fontAlgn="auto">
              <a:lnSpc>
                <a:spcPct val="90000"/>
              </a:lnSpc>
              <a:spcAft>
                <a:spcPts val="600"/>
              </a:spcAft>
              <a:buFont typeface="+mj-lt"/>
              <a:buAutoNum type="arabicPeriod" startAt="43"/>
            </a:pPr>
            <a:r>
              <a:rPr lang="en-US" sz="1100">
                <a:latin typeface="Gotham" panose="02000504050000020004" charset="0"/>
                <a:cs typeface="Gotham" panose="02000504050000020004" charset="0"/>
                <a:sym typeface="+mn-ea"/>
              </a:rPr>
              <a:t>Pameran Umrah &amp; Haji (JX International Surabaya, 19 Desember 2012)</a:t>
            </a:r>
          </a:p>
          <a:p>
            <a:pPr marL="228600" indent="-228600" fontAlgn="auto">
              <a:lnSpc>
                <a:spcPct val="90000"/>
              </a:lnSpc>
              <a:spcAft>
                <a:spcPts val="600"/>
              </a:spcAft>
              <a:buFont typeface="+mj-lt"/>
              <a:buAutoNum type="arabicPeriod" startAt="43"/>
            </a:pPr>
            <a:r>
              <a:rPr lang="en-US" sz="1100">
                <a:latin typeface="Gotham" panose="02000504050000020004" charset="0"/>
                <a:cs typeface="Gotham" panose="02000504050000020004" charset="0"/>
                <a:sym typeface="+mn-ea"/>
              </a:rPr>
              <a:t>Children Operette Live Performance of Cinderella at Tunjungan Plaza (Surabaya, 19 Desember 2012-7 Januari 2013)</a:t>
            </a:r>
          </a:p>
          <a:p>
            <a:pPr marL="228600" indent="-228600" fontAlgn="auto">
              <a:lnSpc>
                <a:spcPct val="90000"/>
              </a:lnSpc>
              <a:spcAft>
                <a:spcPts val="600"/>
              </a:spcAft>
              <a:buFont typeface="+mj-lt"/>
              <a:buAutoNum type="arabicPeriod" startAt="43"/>
            </a:pPr>
            <a:r>
              <a:rPr lang="en-US" sz="1100">
                <a:latin typeface="Gotham" panose="02000504050000020004" charset="0"/>
                <a:cs typeface="Gotham" panose="02000504050000020004" charset="0"/>
                <a:sym typeface="+mn-ea"/>
              </a:rPr>
              <a:t>Launching Mainan Edukasi (Sogo Dept. Store Tunjungan Plaza Surabaya, 25 Desember 2012)</a:t>
            </a:r>
          </a:p>
          <a:p>
            <a:pPr marL="228600" indent="-228600" fontAlgn="auto">
              <a:lnSpc>
                <a:spcPct val="90000"/>
              </a:lnSpc>
              <a:spcAft>
                <a:spcPts val="600"/>
              </a:spcAft>
              <a:buFont typeface="+mj-lt"/>
              <a:buAutoNum type="arabicPeriod" startAt="43"/>
            </a:pPr>
            <a:r>
              <a:rPr lang="en-US" sz="1100">
                <a:latin typeface="Gotham" panose="02000504050000020004" charset="0"/>
                <a:cs typeface="Gotham" panose="02000504050000020004" charset="0"/>
                <a:sym typeface="+mn-ea"/>
              </a:rPr>
              <a:t>Nu Year Eve Party at Java Paragon Hotel (Surabaya, 31 Desember 2012)</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12</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Penyerahan Hadiah Undian 2,5 Milyar Rupiah Depo Bangunan Sidoarjo dan Malang, tanggal 30 Januari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Ulang Tahun ke-73 Ibu Hj. Soetartini Soekarno di Bumi Surabaya Hotel, tanggal 8 Pebruari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Ultah Ika Putri ke-25 di Elmi Hotel, tanggal 16 Maret 2011 Grand Opening Depo Bangunan Denpasar, di Denpasar, tanggal 26 Maret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Gala Dinner with Supplier Depo Bangunan Denpasar, di Grand Mirage Hotel Denpasar, tanggal 26 Maret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Workshop Produk Sica di Depo Bangunan Malang, tanggal 10 April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Opening Ceremony Kompas Gramedia Fair 2011 di Gramedia Expo, tanggal 13 April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Final Lomba Paduan Suara Ayo MenyanyiKategori TK-SD KGF 2011 di Gramedia Expo, tanggal 15 April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Welcome Party Djarum Super Real Adventures Offroad 2011 Jangkar Miring dan PT. DLU di Batulicin-Kalimantan, tanggal 22 April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Setahun Bersama Toker Cafe di Sidoarjo, tanggal 24 April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Grand Opening Corvette Motorsport &amp; Coffee Shop di Surabaya, tanggal 29 Juni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Pocari Sweat Goes to School di SMA YPPI Surabaya, tanggal 13 Juli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Liputan Bogasari Expo Surabaya di Grand City Mall Surabaya, tanggal 15-17 Juli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Penarikan Undian Berhadiah 3,3 Milyar Rupiah Tahap Pertama di Depo Bangunan Sidoarjo, tanggal 17 Juli 2011</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Ion Challenge Experience di SMA Masa Depan Cerah Surabaya, tanggal 18 Juli 2011</a:t>
            </a:r>
          </a:p>
        </p:txBody>
      </p:sp>
      <p:sp>
        <p:nvSpPr>
          <p:cNvPr id="3" name="Text Box 2"/>
          <p:cNvSpPr txBox="1"/>
          <p:nvPr/>
        </p:nvSpPr>
        <p:spPr>
          <a:xfrm>
            <a:off x="6480000" y="360000"/>
            <a:ext cx="4500000" cy="5661550"/>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Seminar Pengabdian Masyarakat “Media Literacy”di FISIP Unair, tanggal 23 Juli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Launching Kompetisi Jurnalistik dalam Rangka Mempercepat Pemanfaatan Free Open Source Software (FOSS) di Nur Pacific Restaurant Surabaya, tanggal 28 Juli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Launching dan Pemutaran Film Seri Animasi Kretekdi Togamas Bookstore Surabaya, tanggal 29 Juli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Zombie Ngabuburit on Sonora di Grha Radio Sonora Surabaya, tanggal 13 Agustus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Buka Puasa Bersama Agen dan Ekspedisi Malam Anugerah Prestasi 2011 di Bumi Surabaya Hotel, tanggal 19 Agustus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Penganugerahan Hadiah bagi Peserta Kompetisi Jurnalistik di Sari Rasa Resto, tanggal 24 Agustus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Halal bi Halal Kerukunan Keluarga Kalimantan (K3) di Islamic Center Surabaya, tanggal 18 September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Malam Resepsi Harhubnas dan Halal bi Halal Insan Perhubungan Propinsi Jawa Timur di Bumi Surabaya Hotel, tanggal 22 September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Bedah Buku “Kriminalisasi Berujung Monopoli-Industri Tembakau Indonesia di Tengah Pusaran Kampanye Regulasi Anti Rokok Internasional” di Hallo Surabaya Restaurant, tanggal 27 September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Halal bi Halal Keluarga Besar PT Dharma Lautan Utama 1432 H di Bumi Surabaya Hotel, tanggal 27 September 2011</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Temu Kangen Alumni dan Halal bi Halal IKA FTK ITS Surabaya</a:t>
            </a:r>
          </a:p>
          <a:p>
            <a:pPr marL="230505" indent="-228600" fontAlgn="auto">
              <a:lnSpc>
                <a:spcPct val="90000"/>
              </a:lnSpc>
              <a:spcAft>
                <a:spcPts val="600"/>
              </a:spcAft>
              <a:buFont typeface="+mj-lt"/>
              <a:buAutoNum type="arabicPeriod" startAt="15"/>
            </a:pPr>
            <a:r>
              <a:rPr lang="en-US" sz="1100">
                <a:latin typeface="Gotham" panose="02000504050000020004" charset="0"/>
                <a:cs typeface="Gotham" panose="02000504050000020004" charset="0"/>
                <a:sym typeface="+mn-ea"/>
              </a:rPr>
              <a:t>3rd Anniversary of Kensa Dojo di Hotel Elmi SurabayaGrand Final Zombie #2 di Kapas Krampung Plaza Surabaya</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11</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Font typeface="+mj-lt"/>
              <a:buAutoNum type="arabicPeriod" startAt="27"/>
            </a:pPr>
            <a:r>
              <a:rPr lang="en-US" sz="1100" b="0">
                <a:latin typeface="Gotham" panose="02000504050000020004" charset="0"/>
                <a:cs typeface="Gotham" panose="02000504050000020004" charset="0"/>
              </a:rPr>
              <a:t>The Wedding of Yuvi &amp; Richardo di Agis Restaurant, tanggal 9 Oktober 2011</a:t>
            </a:r>
          </a:p>
          <a:p>
            <a:pPr marL="230505" indent="-228600" fontAlgn="auto">
              <a:lnSpc>
                <a:spcPct val="90000"/>
              </a:lnSpc>
              <a:spcAft>
                <a:spcPts val="600"/>
              </a:spcAft>
              <a:buFont typeface="+mj-lt"/>
              <a:buAutoNum type="arabicPeriod" startAt="27"/>
            </a:pPr>
            <a:r>
              <a:rPr lang="en-US" sz="1100" b="0">
                <a:latin typeface="Gotham" panose="02000504050000020004" charset="0"/>
                <a:cs typeface="Gotham" panose="02000504050000020004" charset="0"/>
              </a:rPr>
              <a:t>Seminar Komunikasi Pemasaran “Seberapa Tangguh Brand Anda?”di Gramedia Expo Surabaya, tanggal 29 Oktober 2011</a:t>
            </a:r>
          </a:p>
          <a:p>
            <a:pPr marL="230505" indent="-228600" fontAlgn="auto">
              <a:lnSpc>
                <a:spcPct val="90000"/>
              </a:lnSpc>
              <a:spcAft>
                <a:spcPts val="600"/>
              </a:spcAft>
              <a:buFont typeface="+mj-lt"/>
              <a:buAutoNum type="arabicPeriod" startAt="27"/>
            </a:pPr>
            <a:r>
              <a:rPr lang="en-US" sz="1100" b="0">
                <a:latin typeface="Gotham" panose="02000504050000020004" charset="0"/>
                <a:cs typeface="Gotham" panose="02000504050000020004" charset="0"/>
              </a:rPr>
              <a:t>Gathering 15th Anniversary Depo Bangunan, tanggal 30 Oktober 2011</a:t>
            </a:r>
          </a:p>
          <a:p>
            <a:pPr marL="230505" indent="-228600" fontAlgn="auto">
              <a:lnSpc>
                <a:spcPct val="90000"/>
              </a:lnSpc>
              <a:spcAft>
                <a:spcPts val="600"/>
              </a:spcAft>
              <a:buFont typeface="+mj-lt"/>
              <a:buAutoNum type="arabicPeriod" startAt="27"/>
            </a:pPr>
            <a:r>
              <a:rPr lang="en-US" sz="1100" b="0">
                <a:latin typeface="Gotham" panose="02000504050000020004" charset="0"/>
                <a:cs typeface="Gotham" panose="02000504050000020004" charset="0"/>
              </a:rPr>
              <a:t>Sweet 17th Birthday Party of Rizky Amalia Putri di Hallo Surabaya Restaurant, tanggal 10 Nopember 2011</a:t>
            </a:r>
          </a:p>
          <a:p>
            <a:pPr marL="230505" indent="-228600" fontAlgn="auto">
              <a:lnSpc>
                <a:spcPct val="90000"/>
              </a:lnSpc>
              <a:spcAft>
                <a:spcPts val="600"/>
              </a:spcAft>
              <a:buFont typeface="+mj-lt"/>
              <a:buAutoNum type="arabicPeriod" startAt="27"/>
            </a:pPr>
            <a:r>
              <a:rPr lang="en-US" sz="1100" b="0">
                <a:latin typeface="Gotham" panose="02000504050000020004" charset="0"/>
                <a:cs typeface="Gotham" panose="02000504050000020004" charset="0"/>
              </a:rPr>
              <a:t>Pemilihan Miss UPH Surabaya, bulan Nopember 2011</a:t>
            </a:r>
          </a:p>
          <a:p>
            <a:pPr marL="230505" indent="-228600" fontAlgn="auto">
              <a:lnSpc>
                <a:spcPct val="90000"/>
              </a:lnSpc>
              <a:spcAft>
                <a:spcPts val="600"/>
              </a:spcAft>
              <a:buFont typeface="+mj-lt"/>
              <a:buAutoNum type="arabicPeriod" startAt="27"/>
            </a:pPr>
            <a:r>
              <a:rPr lang="en-US" sz="1100" b="0">
                <a:latin typeface="Gotham" panose="02000504050000020004" charset="0"/>
                <a:cs typeface="Gotham" panose="02000504050000020004" charset="0"/>
              </a:rPr>
              <a:t>Malam Inagurasi Mahasiswa Baru 2011 FK UWK Surabaya, tanggal 9 Desember 2011</a:t>
            </a:r>
          </a:p>
        </p:txBody>
      </p:sp>
      <p:grpSp>
        <p:nvGrpSpPr>
          <p:cNvPr id="14" name="Group 13"/>
          <p:cNvGrpSpPr/>
          <p:nvPr/>
        </p:nvGrpSpPr>
        <p:grpSpPr>
          <a:xfrm>
            <a:off x="449580" y="4300175"/>
            <a:ext cx="1167765" cy="1456690"/>
            <a:chOff x="622" y="4773"/>
            <a:chExt cx="1839" cy="2294"/>
          </a:xfrm>
        </p:grpSpPr>
        <p:sp>
          <p:nvSpPr>
            <p:cNvPr id="46" name="Text Box 45"/>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11</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Bedah Buku “Saatnya Aku Belajar Pacaran”bersama Penulis: Toge Aprilianto, di Trimedia Book Store PTC Surabaya, tanggal 21 Maret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Tasyakuran Pasca Renovasi KM Kirana I milik PT. Dharma Lautan Utama, di Pelabuhan Tanjung Perak Surabaya, tanggal 20 Mei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Peninjauan dan Peluncuran KM 500 GRT untuk lintasan Patani-Sorong Produksi PT. Adiluhung Sarana Segara Indonesia, di Bangkalan, Madura, tanggal 3 Juni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Penanaman Sejuta Pohon dan Olahraga bersama Keluarga Besar Direktorat Jenderal Perhubungan Laut, Kementerian Perhubungan Republik Indonesia di Taman Impian Jaya Ancol, Jakarta, tanggal 20 Juni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Perayaan Ulang Tahun Bersama Komisaris dan Direksi PT. Dharma Lautan Utama, di Hotel Bumi Surabaya, tanggal 20 Juni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Pelantikan Pengurus IPERINDO Jatim 2010-2013 di Hotel Tunjungan Surabaya, tanggal 30 Juni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Panggung Perak Angkatan 1995 Smalabaya, Temu Kangen dan Napak Tilas, di Novotel Surabaya, tanggal 03-04 Juli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Nonton Final World Cup 2010 bareng Indosat di Soho Music Cafe, Sutos Surabaya, tanggal 11 Juli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Launching Single “Bukan Muhrim”(Iput/Ika Putri) di FX Music Lounge, Jln. Jendral Sudirman, Jakarta, tanggal 5 Agustus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Malam Anugerah Prestasi 2010 Dharma Sang Aksatrya PT. Dharma Lautan Utama, di Isyana Grand Ballroom Hotel Bumi Surabaya, tanggal 20 Agustus 2010</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Loop Fashion Photography Competition, di The Loop, tanggal 26-28 Agustus 2010</a:t>
            </a:r>
          </a:p>
        </p:txBody>
      </p:sp>
      <p:sp>
        <p:nvSpPr>
          <p:cNvPr id="3" name="Text Box 2"/>
          <p:cNvSpPr txBox="1"/>
          <p:nvPr/>
        </p:nvSpPr>
        <p:spPr>
          <a:xfrm>
            <a:off x="6480000" y="360000"/>
            <a:ext cx="4500000" cy="5813899"/>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Launching and Fashion Show Once Upon a Timeby Designer Dannisa Azzahra, di Brew Cafe, Surabaya Town Square, tanggal 4 September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Halal Bi Halal Ikatan Perusahaan Industri Kapal dan Lepas Pantai Indonesia (IPERINDO) Jatim di Ruang Kencana PT. Dharma Lautan Utama, tanggal 25 September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Halal Bi Halal PERHATI-KL Jatim Utara di KMP Wicitra Dharma, tanggal 26 September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Seminar Bimbingan Teknis “Teknis Penyusunan APBD, Pembahasan KUA &amp; PPAS Tahun Anggaran 2011 DPRD Kab. Kendal”yang diselenggarakan Pusmenkopinda YPI di Hotel Sahid Surabaya, tanggal 28-29 September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Temu Masyarakat Maritim bersama Direktorat Jendral Perhubungan Laut Kementerian Perhubungan RI di Isyana Ballroom, Hotel Bumi Surabaya, tanggal 1 Oktober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Halal Bi Halal PT. Dharma Lautan Utama di Hotel Bumi Surabaya, tanggal 7 Oktober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Napak Tilas dan Temu Kangen Alumni SMAN 5 Surabaya Angkatan 1958-1969, di Aula SMAN 5 Surabaya, tanggal 10 Oktober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Perayaan HUT Pernikahan ke-9, Bp. Ir. Bambang Harjo Soekartono &amp; Ibu Asrilia Kurniati, di Hotel Tunjungan Surabaya, tanggal 21 Oktober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Creative Hallownight, di IBMT International University, tanggal 30 Oktober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Pameran Lukisan Tunggal Zaynal Am Menguak Jati Diri di Hotel Majapahit Surabaya, tanggal 10 Nopember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Senam Aerobik Bersama Neurobion, di Balai Pemuda Surabaya, tanggal 19 Desember 2010</a:t>
            </a:r>
          </a:p>
          <a:p>
            <a:pPr marL="228600"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Viva de La Vie Loop Christmas &amp; New Year Celebration di Loop Surabaya, tanggal 26 dan 31 Desember 2010</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10</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Shaga Fitness Expo, di Atrium Central TP 3 Surabaya tanggal 25, 28 Desember 2008, dan 1 Januari 2009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Winning Eleven Tournament dalam rangka DoeGame 5th Anniversary 2009 tanggal 16-18 Januari 2009 di Tunjungan Center lt.4 Surabaya</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Seminar Luapan Lumpur Lapindo dalam Bingkai Media di Hotel Singgasana tanggal 31 Januari 2009 yang diselenggarakan oleh tim peneliti Unair Surabaya</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Sri Sultan Hamengkubuwono X for Restorasi Indonesia (HB 4 RI) tanggal 11 Pebruari 2009 di Jatim Expo</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Seminar Perpajakan dalam Dunia Pendidikan yang diselenggarakan oleh Lawu Indonesia di Hotel Inna Simpang, tanggal 21 Pebruari 2009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Wisuda Purna Tugas dan Malam Temu Kangen Alumni Fakultas Teknologi Kelautan ITS di Hotel Hyatt Surabaya tanggal 21 Pebruari 2009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Winning Eleven Tournament yang diselenggarakan oleh DoeGame Play Station tanggal 6-8 Maret 2009 di Tunjungan Center lt.4 Surabaya</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Seminar Keuangan di DikNas Surabaya tanggal 28 Maret 2009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Launching Leeya Album di Kamasutra Cafe Jakarta, tanggal 19 Mei 2009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Reuni SMAN 20 Surabaya Angkatan 1992-2008 di Restoran Handayani Surabaya, tanggal 10 Oktober 2009</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Workshop dan Pelatihan Pendidikan Nasional Sehari diselenggarakan oleh Lembaga Pemantau Kinerja Pemerintah Daerah (LPKPD) di Gedung Gema Unesa Surabaya, tanggal 11 Oktober 2009</a:t>
            </a:r>
          </a:p>
        </p:txBody>
      </p:sp>
      <p:sp>
        <p:nvSpPr>
          <p:cNvPr id="3" name="Text Box 2"/>
          <p:cNvSpPr txBox="1"/>
          <p:nvPr/>
        </p:nvSpPr>
        <p:spPr>
          <a:xfrm>
            <a:off x="6480000" y="360000"/>
            <a:ext cx="4500000" cy="1465016"/>
          </a:xfrm>
          <a:prstGeom prst="rect">
            <a:avLst/>
          </a:prstGeom>
          <a:noFill/>
          <a:ln w="9525">
            <a:noFill/>
          </a:ln>
        </p:spPr>
        <p:txBody>
          <a:bodyPr wrap="square">
            <a:spAutoFit/>
          </a:bodyPr>
          <a:lstStyle/>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G-Walk Band Competition 2009 di Panggung Utama G-Walk Citraland, Surabaya, tanggal 16 Oktober 2009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Temu Kangen dan Halal Bi Halal Alumni Fakultas Teknologi Kelautan ITS Surabaya, di Aula FTK ITS Surabaya, tanggal 19 Oktober 2009</a:t>
            </a:r>
          </a:p>
          <a:p>
            <a:pPr marL="230505" indent="-228600" fontAlgn="auto">
              <a:lnSpc>
                <a:spcPct val="90000"/>
              </a:lnSpc>
              <a:spcAft>
                <a:spcPts val="600"/>
              </a:spcAft>
              <a:buFont typeface="+mj-lt"/>
              <a:buAutoNum type="arabicPeriod" startAt="12"/>
            </a:pPr>
            <a:r>
              <a:rPr lang="en-US" sz="1100">
                <a:latin typeface="Gotham" panose="02000504050000020004" charset="0"/>
                <a:cs typeface="Gotham" panose="02000504050000020004" charset="0"/>
                <a:sym typeface="+mn-ea"/>
              </a:rPr>
              <a:t>Launching Zona Sehat Indonesia (ZonSI) Glaxo Smith Kline (GSK) di Carrefour Surabaya, tanggal 23 Desember 2009</a:t>
            </a:r>
          </a:p>
        </p:txBody>
      </p:sp>
      <p:grpSp>
        <p:nvGrpSpPr>
          <p:cNvPr id="14" name="Group 13"/>
          <p:cNvGrpSpPr/>
          <p:nvPr/>
        </p:nvGrpSpPr>
        <p:grpSpPr>
          <a:xfrm>
            <a:off x="449580" y="4300175"/>
            <a:ext cx="1199515" cy="1458595"/>
            <a:chOff x="622" y="4773"/>
            <a:chExt cx="1889" cy="2297"/>
          </a:xfrm>
        </p:grpSpPr>
        <p:sp>
          <p:nvSpPr>
            <p:cNvPr id="46" name="Text Box 45"/>
            <p:cNvSpPr txBox="1"/>
            <p:nvPr/>
          </p:nvSpPr>
          <p:spPr>
            <a:xfrm>
              <a:off x="622" y="5097"/>
              <a:ext cx="1889" cy="1973"/>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09</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ECE7DF"/>
        </a:solidFill>
        <a:effectLst/>
      </p:bgPr>
    </p:bg>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07662"/>
          </a:xfrm>
          <a:prstGeom prst="rect">
            <a:avLst/>
          </a:prstGeom>
          <a:noFill/>
          <a:ln w="9525">
            <a:noFill/>
          </a:ln>
        </p:spPr>
        <p:txBody>
          <a:bodyPr wrap="square">
            <a:noAutofit/>
          </a:bodyPr>
          <a:lstStyle/>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Jalan Sehat Pagi, Rektorat Universitas Airlangga tanggal 27 Januari 2008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Charity Entertainment UPN Surabaya tanggal 27 Pebruari 2008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(Moderator) Diskusi dan Kritik Film Indie di Mini Theatre FISIP Unair tahun 2008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Seminar dan Diskusi yang diadakan Kompas dalam Kompas Gramedia Fair tanggal 4, dan 7-9 Maret 2008 di Gramedia Expo, Surabaya</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Pembukaan dan Workshop Brangerous, Woman Art Exhibition, tanggal 1 April 2008 di CCCL Surabaya</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(Moderator) Seminar Pentingnya Media Literacy pada Garda Depan Pendidikan yang diselenggarakan oleh PC IPPNU (Pimpinan Cabang Ikatan Pelajar Putri Nahdlatul Ulama) Kota Surabaya tanggal 26 Juli 2008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Lokakarya Nasional Inovasi Pemerintah Daerah dalam Peningkatan Pelayanan bagi Usaha Mikro Kecil &amp; Menengah (UMKM) yang diselenggarakan USAID dan LGSP di Ballroom Hotel JW Marriott, Surabaya, tanggal 5 Agustus 2008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Pameran Design Product Exhibition yang diselenggarakan Jurusan Despro Industri FTSP ITS di atrium Tunjungan Plaza 1 Surabaya, tanggal 5 Agustus 2008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Seminar Nasional Peran Teknologi Pengelasan di Masa Depan yang diselenggarakan oleh Inlastek Surabaya bekerjasama dengan KPPI Jawa Timur di ballroom Hotel Shangai-la Surabaya tanggal 30 Agustus 2008</a:t>
            </a:r>
          </a:p>
          <a:p>
            <a:pPr marL="288290" indent="-288290" fontAlgn="auto">
              <a:lnSpc>
                <a:spcPct val="90000"/>
              </a:lnSpc>
              <a:spcAft>
                <a:spcPts val="600"/>
              </a:spcAft>
              <a:buFont typeface="+mj-lt"/>
              <a:buAutoNum type="arabicPeriod"/>
            </a:pPr>
            <a:r>
              <a:rPr lang="en-US" sz="1100" b="0">
                <a:latin typeface="Gotham" panose="02000504050000020004" charset="0"/>
                <a:cs typeface="Gotham" panose="02000504050000020004" charset="0"/>
              </a:rPr>
              <a:t>Citra Berkah Ramadhan 1429 H yang diselenggarakan oleh Itaka Production bekerjasama dengan ITC Mega Grosir Surabaya, bulan September 2008</a:t>
            </a:r>
          </a:p>
        </p:txBody>
      </p:sp>
      <p:sp>
        <p:nvSpPr>
          <p:cNvPr id="3" name="Text Box 2"/>
          <p:cNvSpPr txBox="1"/>
          <p:nvPr/>
        </p:nvSpPr>
        <p:spPr>
          <a:xfrm>
            <a:off x="6480000" y="360000"/>
            <a:ext cx="4500000" cy="1617366"/>
          </a:xfrm>
          <a:prstGeom prst="rect">
            <a:avLst/>
          </a:prstGeom>
          <a:noFill/>
          <a:ln w="9525">
            <a:noFill/>
          </a:ln>
        </p:spPr>
        <p:txBody>
          <a:bodyPr wrap="square">
            <a:spAutoFit/>
          </a:bodyPr>
          <a:lstStyle/>
          <a:p>
            <a:pPr marL="228600" indent="-228600" fontAlgn="auto">
              <a:lnSpc>
                <a:spcPct val="90000"/>
              </a:lnSpc>
              <a:spcAft>
                <a:spcPts val="600"/>
              </a:spcAft>
              <a:buFont typeface="+mj-lt"/>
              <a:buAutoNum type="arabicPeriod" startAt="11"/>
            </a:pPr>
            <a:r>
              <a:rPr lang="en-US" sz="1100">
                <a:latin typeface="Gotham" panose="02000504050000020004" charset="0"/>
                <a:cs typeface="Gotham" panose="02000504050000020004" charset="0"/>
                <a:sym typeface="+mn-ea"/>
              </a:rPr>
              <a:t>Pasar Ceria Bareng Sambel Sasa di pasar-pasar tradisional Surabaya, Sidoarjo, dan Gresik, bulan November 2008-Januari 2009</a:t>
            </a:r>
          </a:p>
          <a:p>
            <a:pPr marL="228600" indent="-228600" fontAlgn="auto">
              <a:lnSpc>
                <a:spcPct val="90000"/>
              </a:lnSpc>
              <a:spcAft>
                <a:spcPts val="600"/>
              </a:spcAft>
              <a:buFont typeface="+mj-lt"/>
              <a:buAutoNum type="arabicPeriod" startAt="11"/>
            </a:pPr>
            <a:r>
              <a:rPr lang="en-US" sz="1100">
                <a:latin typeface="Gotham" panose="02000504050000020004" charset="0"/>
                <a:cs typeface="Gotham" panose="02000504050000020004" charset="0"/>
                <a:sym typeface="+mn-ea"/>
              </a:rPr>
              <a:t>Minggu Sehat dalam rangkaian acara Yamaha Fantastic Female 2008 tanggal 21 Desember 2008 di Royal Plaza Surabaya</a:t>
            </a:r>
          </a:p>
          <a:p>
            <a:pPr marL="228600" indent="-228600" fontAlgn="auto">
              <a:lnSpc>
                <a:spcPct val="90000"/>
              </a:lnSpc>
              <a:spcAft>
                <a:spcPts val="600"/>
              </a:spcAft>
              <a:buFont typeface="+mj-lt"/>
              <a:buAutoNum type="arabicPeriod" startAt="11"/>
            </a:pPr>
            <a:r>
              <a:rPr lang="en-US" sz="1100">
                <a:latin typeface="Gotham" panose="02000504050000020004" charset="0"/>
                <a:cs typeface="Gotham" panose="02000504050000020004" charset="0"/>
                <a:sym typeface="+mn-ea"/>
              </a:rPr>
              <a:t>Press Conference serta Meet &amp; Greet 25 Tahun Slank Membumi persembahan Esia dan ANTV tanggal 29 Desember 2008 di Hotel Santika Surabaya</a:t>
            </a:r>
          </a:p>
        </p:txBody>
      </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grpSp>
        <p:nvGrpSpPr>
          <p:cNvPr id="6" name="Group 5"/>
          <p:cNvGrpSpPr/>
          <p:nvPr/>
        </p:nvGrpSpPr>
        <p:grpSpPr>
          <a:xfrm>
            <a:off x="449580" y="4300175"/>
            <a:ext cx="1167765" cy="1456690"/>
            <a:chOff x="622" y="4773"/>
            <a:chExt cx="1839" cy="2294"/>
          </a:xfrm>
        </p:grpSpPr>
        <p:sp>
          <p:nvSpPr>
            <p:cNvPr id="13" name="Text Box 12"/>
            <p:cNvSpPr txBox="1"/>
            <p:nvPr/>
          </p:nvSpPr>
          <p:spPr>
            <a:xfrm>
              <a:off x="622" y="5097"/>
              <a:ext cx="1839" cy="1970"/>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08</a:t>
              </a:r>
            </a:p>
          </p:txBody>
        </p:sp>
        <p:sp>
          <p:nvSpPr>
            <p:cNvPr id="15" name="Text Box 14"/>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izqiani Putri_Logo_Terracota"/>
          <p:cNvPicPr>
            <a:picLocks noChangeAspect="1"/>
          </p:cNvPicPr>
          <p:nvPr/>
        </p:nvPicPr>
        <p:blipFill>
          <a:blip r:embed="rId2"/>
          <a:srcRect/>
          <a:stretch>
            <a:fillRect/>
          </a:stretch>
        </p:blipFill>
        <p:spPr>
          <a:xfrm>
            <a:off x="372745" y="360000"/>
            <a:ext cx="1260000" cy="1260000"/>
          </a:xfrm>
          <a:prstGeom prst="rect">
            <a:avLst/>
          </a:prstGeom>
        </p:spPr>
      </p:pic>
      <p:sp>
        <p:nvSpPr>
          <p:cNvPr id="100" name="Text Box 99"/>
          <p:cNvSpPr txBox="1"/>
          <p:nvPr/>
        </p:nvSpPr>
        <p:spPr>
          <a:xfrm>
            <a:off x="1800000" y="360000"/>
            <a:ext cx="4500245" cy="5539740"/>
          </a:xfrm>
          <a:prstGeom prst="rect">
            <a:avLst/>
          </a:prstGeom>
          <a:noFill/>
          <a:ln w="9525">
            <a:noFill/>
          </a:ln>
        </p:spPr>
        <p:txBody>
          <a:bodyPr wrap="square">
            <a:noAutofit/>
          </a:bodyPr>
          <a:lstStyle/>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Lomba Menggambar dan Mewarnai Anak-anak di Royal Plaza, Dinas Pendidikan dan Kebudayaan Kotamadya Surabaya bekerjasama dengan GMC EO (tahun 2007)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Pelepasan dan Gebyar Seni SDN Kaliaesin III Surabaya (tahun 2007)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Pelepasan Siswa Kelas VI SDN Wedoro I Sidoarjo (tahun 2007)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Grand Opening PPAV FISIP Unair (tahun 2007)</a:t>
            </a:r>
          </a:p>
          <a:p>
            <a:pPr marL="230505" indent="-228600" fontAlgn="auto">
              <a:lnSpc>
                <a:spcPct val="90000"/>
              </a:lnSpc>
              <a:spcAft>
                <a:spcPts val="600"/>
              </a:spcAft>
              <a:buAutoNum type="arabicPeriod"/>
            </a:pPr>
            <a:r>
              <a:rPr lang="en-US" sz="1100" b="0">
                <a:latin typeface="Gotham" panose="02000504050000020004" charset="0"/>
                <a:cs typeface="Gotham" panose="02000504050000020004" charset="0"/>
              </a:rPr>
              <a:t>KomCafe 2K7 Komunikasi FISIP Unair (tahun 2007)</a:t>
            </a:r>
          </a:p>
        </p:txBody>
      </p:sp>
      <p:grpSp>
        <p:nvGrpSpPr>
          <p:cNvPr id="14" name="Group 13"/>
          <p:cNvGrpSpPr/>
          <p:nvPr/>
        </p:nvGrpSpPr>
        <p:grpSpPr>
          <a:xfrm>
            <a:off x="449580" y="4300175"/>
            <a:ext cx="1199515" cy="1458595"/>
            <a:chOff x="622" y="4773"/>
            <a:chExt cx="1889" cy="2297"/>
          </a:xfrm>
        </p:grpSpPr>
        <p:sp>
          <p:nvSpPr>
            <p:cNvPr id="46" name="Text Box 45"/>
            <p:cNvSpPr txBox="1"/>
            <p:nvPr/>
          </p:nvSpPr>
          <p:spPr>
            <a:xfrm>
              <a:off x="622" y="5097"/>
              <a:ext cx="1889" cy="1973"/>
            </a:xfrm>
            <a:prstGeom prst="rect">
              <a:avLst/>
            </a:prstGeom>
            <a:noFill/>
          </p:spPr>
          <p:txBody>
            <a:bodyPr wrap="square" lIns="107950" tIns="0" rtlCol="0" anchor="t" anchorCtr="0">
              <a:spAutoFit/>
            </a:bodyPr>
            <a:lstStyle/>
            <a:p>
              <a:pPr algn="l">
                <a:lnSpc>
                  <a:spcPct val="70000"/>
                </a:lnSpc>
              </a:pPr>
              <a:r>
                <a:rPr lang="en-US" sz="5600">
                  <a:solidFill>
                    <a:schemeClr val="tx1">
                      <a:lumMod val="75000"/>
                      <a:lumOff val="25000"/>
                    </a:schemeClr>
                  </a:solidFill>
                  <a:latin typeface="Gotham Black" charset="0"/>
                  <a:cs typeface="Gotham Black" charset="0"/>
                </a:rPr>
                <a:t>20</a:t>
              </a:r>
            </a:p>
            <a:p>
              <a:pPr algn="l">
                <a:lnSpc>
                  <a:spcPct val="70000"/>
                </a:lnSpc>
              </a:pPr>
              <a:r>
                <a:rPr lang="en-US" sz="5600">
                  <a:solidFill>
                    <a:schemeClr val="tx1">
                      <a:lumMod val="75000"/>
                      <a:lumOff val="25000"/>
                    </a:schemeClr>
                  </a:solidFill>
                  <a:latin typeface="Gotham Black" charset="0"/>
                  <a:cs typeface="Gotham Black" charset="0"/>
                </a:rPr>
                <a:t>07</a:t>
              </a:r>
            </a:p>
          </p:txBody>
        </p:sp>
        <p:sp>
          <p:nvSpPr>
            <p:cNvPr id="11" name="Text Box 10"/>
            <p:cNvSpPr txBox="1"/>
            <p:nvPr/>
          </p:nvSpPr>
          <p:spPr>
            <a:xfrm>
              <a:off x="622" y="4773"/>
              <a:ext cx="1787" cy="224"/>
            </a:xfrm>
            <a:prstGeom prst="rect">
              <a:avLst/>
            </a:prstGeom>
            <a:noFill/>
          </p:spPr>
          <p:txBody>
            <a:bodyPr wrap="square" lIns="107950" tIns="0" rtlCol="0" anchor="t" anchorCtr="0">
              <a:spAutoFit/>
            </a:bodyPr>
            <a:lstStyle/>
            <a:p>
              <a:pPr algn="ctr">
                <a:lnSpc>
                  <a:spcPct val="70000"/>
                </a:lnSpc>
              </a:pPr>
              <a:r>
                <a:rPr lang="en-US" sz="900" b="1" dirty="0">
                  <a:solidFill>
                    <a:schemeClr val="tx1">
                      <a:lumMod val="75000"/>
                      <a:lumOff val="25000"/>
                    </a:schemeClr>
                  </a:solidFill>
                  <a:latin typeface="Gotham" panose="02000504050000020004" charset="0"/>
                  <a:cs typeface="Gotham" panose="02000504050000020004" charset="0"/>
                </a:rPr>
                <a:t>PORTOFOLIO</a:t>
              </a:r>
            </a:p>
          </p:txBody>
        </p:sp>
      </p:grpSp>
      <p:grpSp>
        <p:nvGrpSpPr>
          <p:cNvPr id="12" name="Group 11"/>
          <p:cNvGrpSpPr/>
          <p:nvPr/>
        </p:nvGrpSpPr>
        <p:grpSpPr>
          <a:xfrm>
            <a:off x="7517275" y="5940000"/>
            <a:ext cx="3764915" cy="337185"/>
            <a:chOff x="2893" y="10204"/>
            <a:chExt cx="5929" cy="531"/>
          </a:xfrm>
        </p:grpSpPr>
        <p:grpSp>
          <p:nvGrpSpPr>
            <p:cNvPr id="7" name="Group 6"/>
            <p:cNvGrpSpPr/>
            <p:nvPr/>
          </p:nvGrpSpPr>
          <p:grpSpPr>
            <a:xfrm>
              <a:off x="5895" y="10204"/>
              <a:ext cx="2927" cy="531"/>
              <a:chOff x="5895" y="10204"/>
              <a:chExt cx="2927" cy="531"/>
            </a:xfrm>
          </p:grpSpPr>
          <p:pic>
            <p:nvPicPr>
              <p:cNvPr id="2" name="Picture 1" descr="1"/>
              <p:cNvPicPr>
                <a:picLocks noChangeAspect="1"/>
              </p:cNvPicPr>
              <p:nvPr/>
            </p:nvPicPr>
            <p:blipFill>
              <a:blip r:embed="rId3"/>
              <a:stretch>
                <a:fillRect/>
              </a:stretch>
            </p:blipFill>
            <p:spPr>
              <a:xfrm>
                <a:off x="5895" y="10271"/>
                <a:ext cx="397" cy="397"/>
              </a:xfrm>
              <a:prstGeom prst="rect">
                <a:avLst/>
              </a:prstGeom>
            </p:spPr>
          </p:pic>
          <p:sp>
            <p:nvSpPr>
              <p:cNvPr id="38" name="Text Box 37"/>
              <p:cNvSpPr txBox="1"/>
              <p:nvPr/>
            </p:nvSpPr>
            <p:spPr>
              <a:xfrm>
                <a:off x="6329" y="10204"/>
                <a:ext cx="249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a:t>
                </a:r>
              </a:p>
            </p:txBody>
          </p:sp>
        </p:grpSp>
        <p:grpSp>
          <p:nvGrpSpPr>
            <p:cNvPr id="8" name="Group 7"/>
            <p:cNvGrpSpPr/>
            <p:nvPr/>
          </p:nvGrpSpPr>
          <p:grpSpPr>
            <a:xfrm>
              <a:off x="2893" y="10204"/>
              <a:ext cx="2916" cy="530"/>
              <a:chOff x="5895" y="10844"/>
              <a:chExt cx="2916" cy="530"/>
            </a:xfrm>
          </p:grpSpPr>
          <p:pic>
            <p:nvPicPr>
              <p:cNvPr id="4" name="Picture 3" descr="2"/>
              <p:cNvPicPr>
                <a:picLocks noChangeAspect="1"/>
              </p:cNvPicPr>
              <p:nvPr/>
            </p:nvPicPr>
            <p:blipFill>
              <a:blip r:embed="rId4"/>
              <a:stretch>
                <a:fillRect/>
              </a:stretch>
            </p:blipFill>
            <p:spPr>
              <a:xfrm>
                <a:off x="5895" y="10911"/>
                <a:ext cx="397" cy="397"/>
              </a:xfrm>
              <a:prstGeom prst="rect">
                <a:avLst/>
              </a:prstGeom>
            </p:spPr>
          </p:pic>
          <p:sp>
            <p:nvSpPr>
              <p:cNvPr id="39" name="Text Box 38"/>
              <p:cNvSpPr txBox="1"/>
              <p:nvPr/>
            </p:nvSpPr>
            <p:spPr>
              <a:xfrm>
                <a:off x="6329" y="10844"/>
                <a:ext cx="2483"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 Putri</a:t>
                </a:r>
              </a:p>
            </p:txBody>
          </p:sp>
        </p:grpSp>
      </p:grpSp>
      <p:grpSp>
        <p:nvGrpSpPr>
          <p:cNvPr id="10" name="Group 9"/>
          <p:cNvGrpSpPr/>
          <p:nvPr/>
        </p:nvGrpSpPr>
        <p:grpSpPr>
          <a:xfrm>
            <a:off x="360000" y="5940000"/>
            <a:ext cx="2222500" cy="336550"/>
            <a:chOff x="5895" y="11484"/>
            <a:chExt cx="3500" cy="530"/>
          </a:xfrm>
        </p:grpSpPr>
        <p:pic>
          <p:nvPicPr>
            <p:cNvPr id="5" name="Picture 4" descr="3"/>
            <p:cNvPicPr>
              <a:picLocks noChangeAspect="1"/>
            </p:cNvPicPr>
            <p:nvPr/>
          </p:nvPicPr>
          <p:blipFill>
            <a:blip r:embed="rId5"/>
            <a:stretch>
              <a:fillRect/>
            </a:stretch>
          </p:blipFill>
          <p:spPr>
            <a:xfrm>
              <a:off x="5895" y="11551"/>
              <a:ext cx="397" cy="397"/>
            </a:xfrm>
            <a:prstGeom prst="rect">
              <a:avLst/>
            </a:prstGeom>
          </p:spPr>
        </p:pic>
        <p:sp>
          <p:nvSpPr>
            <p:cNvPr id="41" name="Text Box 40"/>
            <p:cNvSpPr txBox="1"/>
            <p:nvPr/>
          </p:nvSpPr>
          <p:spPr>
            <a:xfrm>
              <a:off x="6329" y="11484"/>
              <a:ext cx="3066" cy="531"/>
            </a:xfrm>
            <a:prstGeom prst="rect">
              <a:avLst/>
            </a:prstGeom>
            <a:noFill/>
          </p:spPr>
          <p:txBody>
            <a:bodyPr wrap="square" rtlCol="0">
              <a:spAutoFit/>
            </a:bodyPr>
            <a:lstStyle/>
            <a:p>
              <a:r>
                <a:rPr lang="en-US" sz="1600">
                  <a:solidFill>
                    <a:srgbClr val="C39B80"/>
                  </a:solidFill>
                  <a:latin typeface="Tenor Sans" panose="02000000000000000000" charset="0"/>
                  <a:cs typeface="Tenor Sans" panose="02000000000000000000" charset="0"/>
                </a:rPr>
                <a:t>rizqianiputri.com</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5500</TotalTime>
  <Words>41618</Words>
  <Application>Microsoft Office PowerPoint</Application>
  <PresentationFormat>Custom</PresentationFormat>
  <Paragraphs>4259</Paragraphs>
  <Slides>93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93</vt:i4>
      </vt:variant>
    </vt:vector>
  </HeadingPairs>
  <TitlesOfParts>
    <vt:vector size="101" baseType="lpstr">
      <vt:lpstr>Tenor Sans</vt:lpstr>
      <vt:lpstr>Calibri Light</vt:lpstr>
      <vt:lpstr>Gotham</vt:lpstr>
      <vt:lpstr>Calibri</vt:lpstr>
      <vt:lpstr>Gotham Black</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user</dc:creator>
  <cp:lastModifiedBy>MAHDIANA ZANUBA ZUHRIA</cp:lastModifiedBy>
  <cp:revision>233</cp:revision>
  <dcterms:created xsi:type="dcterms:W3CDTF">2023-11-06T16:17:00Z</dcterms:created>
  <dcterms:modified xsi:type="dcterms:W3CDTF">2026-01-22T07:18:05Z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F00264FEE820467D94A629920ECEE5F9_13</vt:lpwstr>
  </property>
  <property fmtid="{D5CDD505-2E9C-101B-9397-08002B2CF9AE}" pid="3" name="KSOProductBuildVer">
    <vt:lpwstr>1033-12.2.0.16909</vt:lpwstr>
  </property>
</Properties>
</file>